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59" r:id="rId2"/>
    <p:sldMasterId id="2147483884" r:id="rId3"/>
    <p:sldMasterId id="2147483902" r:id="rId4"/>
    <p:sldMasterId id="2147483915" r:id="rId5"/>
    <p:sldMasterId id="2147483983" r:id="rId6"/>
    <p:sldMasterId id="2147483997" r:id="rId7"/>
    <p:sldMasterId id="2147484025" r:id="rId8"/>
    <p:sldMasterId id="2147484049" r:id="rId9"/>
    <p:sldMasterId id="2147484065" r:id="rId10"/>
    <p:sldMasterId id="2147484080" r:id="rId11"/>
    <p:sldMasterId id="2147484093" r:id="rId12"/>
    <p:sldMasterId id="2147484111" r:id="rId13"/>
    <p:sldMasterId id="2147484195" r:id="rId14"/>
    <p:sldMasterId id="2147484205" r:id="rId15"/>
    <p:sldMasterId id="2147484227" r:id="rId16"/>
    <p:sldMasterId id="2147484236" r:id="rId17"/>
    <p:sldMasterId id="2147484249" r:id="rId18"/>
    <p:sldMasterId id="2147484285" r:id="rId19"/>
    <p:sldMasterId id="2147484297" r:id="rId20"/>
    <p:sldMasterId id="2147484310" r:id="rId21"/>
    <p:sldMasterId id="2147484324" r:id="rId22"/>
    <p:sldMasterId id="2147484336" r:id="rId23"/>
    <p:sldMasterId id="2147484350" r:id="rId24"/>
    <p:sldMasterId id="2147484362" r:id="rId25"/>
    <p:sldMasterId id="2147484393" r:id="rId26"/>
  </p:sldMasterIdLst>
  <p:notesMasterIdLst>
    <p:notesMasterId r:id="rId134"/>
  </p:notesMasterIdLst>
  <p:sldIdLst>
    <p:sldId id="1374" r:id="rId27"/>
    <p:sldId id="1660" r:id="rId28"/>
    <p:sldId id="1485" r:id="rId29"/>
    <p:sldId id="1205" r:id="rId30"/>
    <p:sldId id="1396" r:id="rId31"/>
    <p:sldId id="895" r:id="rId32"/>
    <p:sldId id="894" r:id="rId33"/>
    <p:sldId id="1137" r:id="rId34"/>
    <p:sldId id="1126" r:id="rId35"/>
    <p:sldId id="1094" r:id="rId36"/>
    <p:sldId id="623" r:id="rId37"/>
    <p:sldId id="634" r:id="rId38"/>
    <p:sldId id="624" r:id="rId39"/>
    <p:sldId id="1559" r:id="rId40"/>
    <p:sldId id="640" r:id="rId41"/>
    <p:sldId id="1567" r:id="rId42"/>
    <p:sldId id="1658" r:id="rId43"/>
    <p:sldId id="820" r:id="rId44"/>
    <p:sldId id="893" r:id="rId45"/>
    <p:sldId id="259" r:id="rId46"/>
    <p:sldId id="858" r:id="rId47"/>
    <p:sldId id="320" r:id="rId48"/>
    <p:sldId id="887" r:id="rId49"/>
    <p:sldId id="888" r:id="rId50"/>
    <p:sldId id="1641" r:id="rId51"/>
    <p:sldId id="867" r:id="rId52"/>
    <p:sldId id="870" r:id="rId53"/>
    <p:sldId id="868" r:id="rId54"/>
    <p:sldId id="866" r:id="rId55"/>
    <p:sldId id="869" r:id="rId56"/>
    <p:sldId id="1397" r:id="rId57"/>
    <p:sldId id="1398" r:id="rId58"/>
    <p:sldId id="1427" r:id="rId59"/>
    <p:sldId id="1502" r:id="rId60"/>
    <p:sldId id="1458" r:id="rId61"/>
    <p:sldId id="1172" r:id="rId62"/>
    <p:sldId id="808" r:id="rId63"/>
    <p:sldId id="809" r:id="rId64"/>
    <p:sldId id="1412" r:id="rId65"/>
    <p:sldId id="1510" r:id="rId66"/>
    <p:sldId id="1448" r:id="rId67"/>
    <p:sldId id="1385" r:id="rId68"/>
    <p:sldId id="792" r:id="rId69"/>
    <p:sldId id="793" r:id="rId70"/>
    <p:sldId id="910" r:id="rId71"/>
    <p:sldId id="265" r:id="rId72"/>
    <p:sldId id="1432" r:id="rId73"/>
    <p:sldId id="1638" r:id="rId74"/>
    <p:sldId id="799" r:id="rId75"/>
    <p:sldId id="1642" r:id="rId76"/>
    <p:sldId id="558" r:id="rId77"/>
    <p:sldId id="559" r:id="rId78"/>
    <p:sldId id="560" r:id="rId79"/>
    <p:sldId id="561" r:id="rId80"/>
    <p:sldId id="566" r:id="rId81"/>
    <p:sldId id="742" r:id="rId82"/>
    <p:sldId id="1449" r:id="rId83"/>
    <p:sldId id="1144" r:id="rId84"/>
    <p:sldId id="1146" r:id="rId85"/>
    <p:sldId id="1147" r:id="rId86"/>
    <p:sldId id="1450" r:id="rId87"/>
    <p:sldId id="262" r:id="rId88"/>
    <p:sldId id="1341" r:id="rId89"/>
    <p:sldId id="904" r:id="rId90"/>
    <p:sldId id="1633" r:id="rId91"/>
    <p:sldId id="1634" r:id="rId92"/>
    <p:sldId id="1585" r:id="rId93"/>
    <p:sldId id="288" r:id="rId94"/>
    <p:sldId id="1659" r:id="rId95"/>
    <p:sldId id="293" r:id="rId96"/>
    <p:sldId id="1249" r:id="rId97"/>
    <p:sldId id="286" r:id="rId98"/>
    <p:sldId id="1250" r:id="rId99"/>
    <p:sldId id="285" r:id="rId100"/>
    <p:sldId id="1661" r:id="rId101"/>
    <p:sldId id="1251" r:id="rId102"/>
    <p:sldId id="287" r:id="rId103"/>
    <p:sldId id="1252" r:id="rId104"/>
    <p:sldId id="281" r:id="rId105"/>
    <p:sldId id="411" r:id="rId106"/>
    <p:sldId id="409" r:id="rId107"/>
    <p:sldId id="1657" r:id="rId108"/>
    <p:sldId id="1555" r:id="rId109"/>
    <p:sldId id="1556" r:id="rId110"/>
    <p:sldId id="1557" r:id="rId111"/>
    <p:sldId id="1558" r:id="rId112"/>
    <p:sldId id="1635" r:id="rId113"/>
    <p:sldId id="1414" r:id="rId114"/>
    <p:sldId id="1415" r:id="rId115"/>
    <p:sldId id="1565" r:id="rId116"/>
    <p:sldId id="1332" r:id="rId117"/>
    <p:sldId id="1522" r:id="rId118"/>
    <p:sldId id="1564" r:id="rId119"/>
    <p:sldId id="1523" r:id="rId120"/>
    <p:sldId id="1511" r:id="rId121"/>
    <p:sldId id="1512" r:id="rId122"/>
    <p:sldId id="1530" r:id="rId123"/>
    <p:sldId id="1529" r:id="rId124"/>
    <p:sldId id="1566" r:id="rId125"/>
    <p:sldId id="1198" r:id="rId126"/>
    <p:sldId id="306" r:id="rId127"/>
    <p:sldId id="1453" r:id="rId128"/>
    <p:sldId id="1540" r:id="rId129"/>
    <p:sldId id="1536" r:id="rId130"/>
    <p:sldId id="1537" r:id="rId131"/>
    <p:sldId id="1321" r:id="rId132"/>
    <p:sldId id="264" r:id="rId1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a Weston" initials="JW" lastIdx="19" clrIdx="0">
    <p:extLst>
      <p:ext uri="{19B8F6BF-5375-455C-9EA6-DF929625EA0E}">
        <p15:presenceInfo xmlns:p15="http://schemas.microsoft.com/office/powerpoint/2012/main" userId="b2f89cf5c1b50291" providerId="Windows Live"/>
      </p:ext>
    </p:extLst>
  </p:cmAuthor>
  <p:cmAuthor id="2" name="John Kelly" initials="JK" lastIdx="1" clrIdx="1">
    <p:extLst>
      <p:ext uri="{19B8F6BF-5375-455C-9EA6-DF929625EA0E}">
        <p15:presenceInfo xmlns:p15="http://schemas.microsoft.com/office/powerpoint/2012/main" userId="4d9eb14a0cfce9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49" autoAdjust="0"/>
    <p:restoredTop sz="93220" autoAdjust="0"/>
  </p:normalViewPr>
  <p:slideViewPr>
    <p:cSldViewPr snapToGrid="0">
      <p:cViewPr varScale="1">
        <p:scale>
          <a:sx n="82" d="100"/>
          <a:sy n="82" d="100"/>
        </p:scale>
        <p:origin x="240" y="66"/>
      </p:cViewPr>
      <p:guideLst/>
    </p:cSldViewPr>
  </p:slideViewPr>
  <p:notesTextViewPr>
    <p:cViewPr>
      <p:scale>
        <a:sx n="1" d="1"/>
        <a:sy n="1" d="1"/>
      </p:scale>
      <p:origin x="0" y="0"/>
    </p:cViewPr>
  </p:notesTextViewPr>
  <p:sorterViewPr>
    <p:cViewPr varScale="1">
      <p:scale>
        <a:sx n="1" d="1"/>
        <a:sy n="1" d="1"/>
      </p:scale>
      <p:origin x="0" y="-4648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slide" Target="slides/slide102.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slide" Target="slides/slide103.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presProps" Target="presProps.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Primary substance</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274-433E-9C02-41583BDB2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274-433E-9C02-41583BDB2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274-433E-9C02-41583BDB29A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274-433E-9C02-41583BDB29A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0274-433E-9C02-41583BDB29A8}"/>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0274-433E-9C02-41583BDB29A8}"/>
              </c:ext>
            </c:extLst>
          </c:dPt>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Sheet1!$H$5:$H$10</c:f>
              <c:strCache>
                <c:ptCount val="6"/>
                <c:pt idx="0">
                  <c:v>Alcohol</c:v>
                </c:pt>
                <c:pt idx="1">
                  <c:v>Cannabis</c:v>
                </c:pt>
                <c:pt idx="2">
                  <c:v>Cocaine</c:v>
                </c:pt>
                <c:pt idx="3">
                  <c:v>Methamphetamine</c:v>
                </c:pt>
                <c:pt idx="4">
                  <c:v>Opioids</c:v>
                </c:pt>
                <c:pt idx="5">
                  <c:v>Other</c:v>
                </c:pt>
              </c:strCache>
            </c:strRef>
          </c:cat>
          <c:val>
            <c:numRef>
              <c:f>Sheet1!$I$5:$I$10</c:f>
              <c:numCache>
                <c:formatCode>General</c:formatCode>
                <c:ptCount val="6"/>
                <c:pt idx="0">
                  <c:v>51</c:v>
                </c:pt>
                <c:pt idx="1">
                  <c:v>11</c:v>
                </c:pt>
                <c:pt idx="2">
                  <c:v>10</c:v>
                </c:pt>
                <c:pt idx="3">
                  <c:v>7</c:v>
                </c:pt>
                <c:pt idx="4">
                  <c:v>5</c:v>
                </c:pt>
                <c:pt idx="5">
                  <c:v>3</c:v>
                </c:pt>
              </c:numCache>
            </c:numRef>
          </c:val>
          <c:extLst>
            <c:ext xmlns:c16="http://schemas.microsoft.com/office/drawing/2014/chart" uri="{C3380CC4-5D6E-409C-BE32-E72D297353CC}">
              <c16:uniqueId val="{0000000C-0274-433E-9C02-41583BDB29A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Recovery pathways: assisted vs unassisted</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328-4BAB-A729-5C90C0FBBEC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328-4BAB-A729-5C90C0FBBEC2}"/>
              </c:ext>
            </c:extLst>
          </c:dPt>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Sheet1!$F$29:$F$30</c:f>
              <c:strCache>
                <c:ptCount val="2"/>
                <c:pt idx="0">
                  <c:v>Assisted </c:v>
                </c:pt>
                <c:pt idx="1">
                  <c:v>Unassisted</c:v>
                </c:pt>
              </c:strCache>
            </c:strRef>
          </c:cat>
          <c:val>
            <c:numRef>
              <c:f>Sheet1!$G$29:$G$30</c:f>
              <c:numCache>
                <c:formatCode>General</c:formatCode>
                <c:ptCount val="2"/>
                <c:pt idx="0">
                  <c:v>54</c:v>
                </c:pt>
                <c:pt idx="1">
                  <c:v>46</c:v>
                </c:pt>
              </c:numCache>
            </c:numRef>
          </c:val>
          <c:extLst>
            <c:ext xmlns:c16="http://schemas.microsoft.com/office/drawing/2014/chart" uri="{C3380CC4-5D6E-409C-BE32-E72D297353CC}">
              <c16:uniqueId val="{00000004-F328-4BAB-A729-5C90C0FBBEC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Assisted pathway: services used</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AE8-477B-B57D-C84FAC32081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AE8-477B-B57D-C84FAC32081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AE8-477B-B57D-C84FAC32081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AE8-477B-B57D-C84FAC320817}"/>
              </c:ext>
            </c:extLst>
          </c:dPt>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Sheet1!$I$29:$I$32</c:f>
              <c:strCache>
                <c:ptCount val="4"/>
                <c:pt idx="0">
                  <c:v>Formal Treatment</c:v>
                </c:pt>
                <c:pt idx="1">
                  <c:v>Medications </c:v>
                </c:pt>
                <c:pt idx="2">
                  <c:v>Recovery Support Services</c:v>
                </c:pt>
                <c:pt idx="3">
                  <c:v>Mutual-Help</c:v>
                </c:pt>
              </c:strCache>
            </c:strRef>
          </c:cat>
          <c:val>
            <c:numRef>
              <c:f>Sheet1!$J$29:$J$32</c:f>
              <c:numCache>
                <c:formatCode>General</c:formatCode>
                <c:ptCount val="4"/>
                <c:pt idx="0">
                  <c:v>28</c:v>
                </c:pt>
                <c:pt idx="1">
                  <c:v>9</c:v>
                </c:pt>
                <c:pt idx="2">
                  <c:v>22</c:v>
                </c:pt>
                <c:pt idx="3">
                  <c:v>45</c:v>
                </c:pt>
              </c:numCache>
            </c:numRef>
          </c:val>
          <c:extLst>
            <c:ext xmlns:c16="http://schemas.microsoft.com/office/drawing/2014/chart" uri="{C3380CC4-5D6E-409C-BE32-E72D297353CC}">
              <c16:uniqueId val="{00000008-0AE8-477B-B57D-C84FAC32081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630204462857062"/>
          <c:y val="5.0949322937420771E-2"/>
          <c:w val="0.58368079351600011"/>
          <c:h val="0.54718058715894691"/>
        </c:manualLayout>
      </c:layout>
      <c:barChart>
        <c:barDir val="col"/>
        <c:grouping val="clustered"/>
        <c:varyColors val="0"/>
        <c:ser>
          <c:idx val="0"/>
          <c:order val="0"/>
          <c:tx>
            <c:strRef>
              <c:f>Sheet1!$B$1</c:f>
              <c:strCache>
                <c:ptCount val="1"/>
                <c:pt idx="0">
                  <c:v>Oxford House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Substance use</c:v>
                </c:pt>
                <c:pt idx="1">
                  <c:v>Employment rate</c:v>
                </c:pt>
                <c:pt idx="2">
                  <c:v>Incarceration rate</c:v>
                </c:pt>
              </c:strCache>
            </c:strRef>
          </c:cat>
          <c:val>
            <c:numRef>
              <c:f>Sheet1!$B$2:$B$4</c:f>
              <c:numCache>
                <c:formatCode>General</c:formatCode>
                <c:ptCount val="3"/>
                <c:pt idx="0">
                  <c:v>31.3</c:v>
                </c:pt>
                <c:pt idx="1">
                  <c:v>76.099999999999994</c:v>
                </c:pt>
                <c:pt idx="2">
                  <c:v>3</c:v>
                </c:pt>
              </c:numCache>
            </c:numRef>
          </c:val>
          <c:extLst>
            <c:ext xmlns:c16="http://schemas.microsoft.com/office/drawing/2014/chart" uri="{C3380CC4-5D6E-409C-BE32-E72D297353CC}">
              <c16:uniqueId val="{00000000-562E-44DE-BDBB-2B6F810A06AF}"/>
            </c:ext>
          </c:extLst>
        </c:ser>
        <c:ser>
          <c:idx val="1"/>
          <c:order val="1"/>
          <c:tx>
            <c:strRef>
              <c:f>Sheet1!$C$1</c:f>
              <c:strCache>
                <c:ptCount val="1"/>
                <c:pt idx="0">
                  <c:v>Usual Care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Substance use</c:v>
                </c:pt>
                <c:pt idx="1">
                  <c:v>Employment rate</c:v>
                </c:pt>
                <c:pt idx="2">
                  <c:v>Incarceration rate</c:v>
                </c:pt>
              </c:strCache>
            </c:strRef>
          </c:cat>
          <c:val>
            <c:numRef>
              <c:f>Sheet1!$C$2:$C$4</c:f>
              <c:numCache>
                <c:formatCode>General</c:formatCode>
                <c:ptCount val="3"/>
                <c:pt idx="0">
                  <c:v>64.8</c:v>
                </c:pt>
                <c:pt idx="1">
                  <c:v>48.6</c:v>
                </c:pt>
                <c:pt idx="2">
                  <c:v>9</c:v>
                </c:pt>
              </c:numCache>
            </c:numRef>
          </c:val>
          <c:extLst>
            <c:ext xmlns:c16="http://schemas.microsoft.com/office/drawing/2014/chart" uri="{C3380CC4-5D6E-409C-BE32-E72D297353CC}">
              <c16:uniqueId val="{00000001-562E-44DE-BDBB-2B6F810A06AF}"/>
            </c:ext>
          </c:extLst>
        </c:ser>
        <c:dLbls>
          <c:showLegendKey val="0"/>
          <c:showVal val="0"/>
          <c:showCatName val="0"/>
          <c:showSerName val="0"/>
          <c:showPercent val="0"/>
          <c:showBubbleSize val="0"/>
        </c:dLbls>
        <c:gapWidth val="150"/>
        <c:axId val="462743472"/>
        <c:axId val="462743864"/>
      </c:barChart>
      <c:catAx>
        <c:axId val="462743472"/>
        <c:scaling>
          <c:orientation val="minMax"/>
        </c:scaling>
        <c:delete val="0"/>
        <c:axPos val="b"/>
        <c:numFmt formatCode="General" sourceLinked="0"/>
        <c:majorTickMark val="out"/>
        <c:minorTickMark val="none"/>
        <c:tickLblPos val="nextTo"/>
        <c:crossAx val="462743864"/>
        <c:crosses val="autoZero"/>
        <c:auto val="1"/>
        <c:lblAlgn val="ctr"/>
        <c:lblOffset val="100"/>
        <c:noMultiLvlLbl val="0"/>
      </c:catAx>
      <c:valAx>
        <c:axId val="462743864"/>
        <c:scaling>
          <c:orientation val="minMax"/>
        </c:scaling>
        <c:delete val="0"/>
        <c:axPos val="l"/>
        <c:majorGridlines/>
        <c:title>
          <c:tx>
            <c:rich>
              <a:bodyPr rot="-5400000" vert="horz"/>
              <a:lstStyle/>
              <a:p>
                <a:pPr>
                  <a:defRPr/>
                </a:pPr>
                <a:r>
                  <a:rPr lang="en-US"/>
                  <a:t>%</a:t>
                </a:r>
              </a:p>
            </c:rich>
          </c:tx>
          <c:overlay val="0"/>
        </c:title>
        <c:numFmt formatCode="General" sourceLinked="1"/>
        <c:majorTickMark val="out"/>
        <c:minorTickMark val="none"/>
        <c:tickLblPos val="nextTo"/>
        <c:crossAx val="462743472"/>
        <c:crosses val="autoZero"/>
        <c:crossBetween val="between"/>
      </c:valAx>
    </c:plotArea>
    <c:legend>
      <c:legendPos val="r"/>
      <c:layout>
        <c:manualLayout>
          <c:xMode val="edge"/>
          <c:yMode val="edge"/>
          <c:x val="0.70523607945531919"/>
          <c:y val="0.81649987918415623"/>
          <c:w val="0.2924508267215884"/>
          <c:h val="0.1551420675486003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Oxford House</c:v>
                </c:pt>
              </c:strCache>
            </c:strRef>
          </c:tx>
          <c:invertIfNegative val="0"/>
          <c:cat>
            <c:strRef>
              <c:f>Sheet1!$A$2:$A$4</c:f>
              <c:strCache>
                <c:ptCount val="3"/>
                <c:pt idx="0">
                  <c:v>24-month total costs</c:v>
                </c:pt>
                <c:pt idx="1">
                  <c:v>24-month total benefits</c:v>
                </c:pt>
                <c:pt idx="2">
                  <c:v>Difference                          (benefits - costs)</c:v>
                </c:pt>
              </c:strCache>
            </c:strRef>
          </c:cat>
          <c:val>
            <c:numRef>
              <c:f>Sheet1!$B$2:$B$4</c:f>
              <c:numCache>
                <c:formatCode>General</c:formatCode>
                <c:ptCount val="3"/>
                <c:pt idx="0">
                  <c:v>25158.89</c:v>
                </c:pt>
                <c:pt idx="1">
                  <c:v>9149.41</c:v>
                </c:pt>
                <c:pt idx="2">
                  <c:v>-16009.47</c:v>
                </c:pt>
              </c:numCache>
            </c:numRef>
          </c:val>
          <c:extLst>
            <c:ext xmlns:c16="http://schemas.microsoft.com/office/drawing/2014/chart" uri="{C3380CC4-5D6E-409C-BE32-E72D297353CC}">
              <c16:uniqueId val="{00000000-3544-4644-989E-C3B0E44A605E}"/>
            </c:ext>
          </c:extLst>
        </c:ser>
        <c:ser>
          <c:idx val="1"/>
          <c:order val="1"/>
          <c:tx>
            <c:strRef>
              <c:f>Sheet1!$C$1</c:f>
              <c:strCache>
                <c:ptCount val="1"/>
                <c:pt idx="0">
                  <c:v>Usual Care</c:v>
                </c:pt>
              </c:strCache>
            </c:strRef>
          </c:tx>
          <c:invertIfNegative val="0"/>
          <c:cat>
            <c:strRef>
              <c:f>Sheet1!$A$2:$A$4</c:f>
              <c:strCache>
                <c:ptCount val="3"/>
                <c:pt idx="0">
                  <c:v>24-month total costs</c:v>
                </c:pt>
                <c:pt idx="1">
                  <c:v>24-month total benefits</c:v>
                </c:pt>
                <c:pt idx="2">
                  <c:v>Difference                          (benefits - costs)</c:v>
                </c:pt>
              </c:strCache>
            </c:strRef>
          </c:cat>
          <c:val>
            <c:numRef>
              <c:f>Sheet1!$C$2:$C$4</c:f>
              <c:numCache>
                <c:formatCode>General</c:formatCode>
                <c:ptCount val="3"/>
                <c:pt idx="0">
                  <c:v>21949.64</c:v>
                </c:pt>
                <c:pt idx="1">
                  <c:v>-23081.829999999998</c:v>
                </c:pt>
                <c:pt idx="2">
                  <c:v>-45031.47</c:v>
                </c:pt>
              </c:numCache>
            </c:numRef>
          </c:val>
          <c:extLst>
            <c:ext xmlns:c16="http://schemas.microsoft.com/office/drawing/2014/chart" uri="{C3380CC4-5D6E-409C-BE32-E72D297353CC}">
              <c16:uniqueId val="{00000001-3544-4644-989E-C3B0E44A605E}"/>
            </c:ext>
          </c:extLst>
        </c:ser>
        <c:ser>
          <c:idx val="2"/>
          <c:order val="2"/>
          <c:tx>
            <c:strRef>
              <c:f>Sheet1!$D$1</c:f>
              <c:strCache>
                <c:ptCount val="1"/>
                <c:pt idx="0">
                  <c:v>Difference</c:v>
                </c:pt>
              </c:strCache>
            </c:strRef>
          </c:tx>
          <c:invertIfNegative val="0"/>
          <c:cat>
            <c:strRef>
              <c:f>Sheet1!$A$2:$A$4</c:f>
              <c:strCache>
                <c:ptCount val="3"/>
                <c:pt idx="0">
                  <c:v>24-month total costs</c:v>
                </c:pt>
                <c:pt idx="1">
                  <c:v>24-month total benefits</c:v>
                </c:pt>
                <c:pt idx="2">
                  <c:v>Difference                          (benefits - costs)</c:v>
                </c:pt>
              </c:strCache>
            </c:strRef>
          </c:cat>
          <c:val>
            <c:numRef>
              <c:f>Sheet1!$D$2:$D$4</c:f>
              <c:numCache>
                <c:formatCode>General</c:formatCode>
                <c:ptCount val="3"/>
                <c:pt idx="0">
                  <c:v>3209.25</c:v>
                </c:pt>
                <c:pt idx="1">
                  <c:v>32231.24</c:v>
                </c:pt>
                <c:pt idx="2">
                  <c:v>29022</c:v>
                </c:pt>
              </c:numCache>
            </c:numRef>
          </c:val>
          <c:extLst>
            <c:ext xmlns:c16="http://schemas.microsoft.com/office/drawing/2014/chart" uri="{C3380CC4-5D6E-409C-BE32-E72D297353CC}">
              <c16:uniqueId val="{00000002-3544-4644-989E-C3B0E44A605E}"/>
            </c:ext>
          </c:extLst>
        </c:ser>
        <c:dLbls>
          <c:showLegendKey val="0"/>
          <c:showVal val="0"/>
          <c:showCatName val="0"/>
          <c:showSerName val="0"/>
          <c:showPercent val="0"/>
          <c:showBubbleSize val="0"/>
        </c:dLbls>
        <c:gapWidth val="150"/>
        <c:axId val="462745432"/>
        <c:axId val="462745824"/>
      </c:barChart>
      <c:catAx>
        <c:axId val="462745432"/>
        <c:scaling>
          <c:orientation val="minMax"/>
        </c:scaling>
        <c:delete val="0"/>
        <c:axPos val="b"/>
        <c:numFmt formatCode="General" sourceLinked="0"/>
        <c:majorTickMark val="out"/>
        <c:minorTickMark val="none"/>
        <c:tickLblPos val="nextTo"/>
        <c:txPr>
          <a:bodyPr/>
          <a:lstStyle/>
          <a:p>
            <a:pPr>
              <a:defRPr sz="1400">
                <a:solidFill>
                  <a:schemeClr val="tx1"/>
                </a:solidFill>
              </a:defRPr>
            </a:pPr>
            <a:endParaRPr lang="en-US"/>
          </a:p>
        </c:txPr>
        <c:crossAx val="462745824"/>
        <c:crosses val="autoZero"/>
        <c:auto val="1"/>
        <c:lblAlgn val="ctr"/>
        <c:lblOffset val="100"/>
        <c:noMultiLvlLbl val="0"/>
      </c:catAx>
      <c:valAx>
        <c:axId val="462745824"/>
        <c:scaling>
          <c:orientation val="minMax"/>
        </c:scaling>
        <c:delete val="0"/>
        <c:axPos val="l"/>
        <c:majorGridlines/>
        <c:title>
          <c:tx>
            <c:rich>
              <a:bodyPr rot="-5400000" vert="horz"/>
              <a:lstStyle/>
              <a:p>
                <a:pPr>
                  <a:defRPr/>
                </a:pPr>
                <a:r>
                  <a:rPr lang="en-US"/>
                  <a:t>Dollars</a:t>
                </a:r>
              </a:p>
            </c:rich>
          </c:tx>
          <c:overlay val="0"/>
        </c:title>
        <c:numFmt formatCode="General" sourceLinked="1"/>
        <c:majorTickMark val="out"/>
        <c:minorTickMark val="none"/>
        <c:tickLblPos val="nextTo"/>
        <c:crossAx val="46274543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RMC</c:v>
                </c:pt>
              </c:strCache>
            </c:strRef>
          </c:tx>
          <c:invertIfNegative val="0"/>
          <c:cat>
            <c:strRef>
              <c:f>Sheet1!$A$2:$A$3</c:f>
              <c:strCache>
                <c:ptCount val="2"/>
                <c:pt idx="0">
                  <c:v>Quarters needing treatment</c:v>
                </c:pt>
                <c:pt idx="1">
                  <c:v>Successive quarters needing tx</c:v>
                </c:pt>
              </c:strCache>
            </c:strRef>
          </c:cat>
          <c:val>
            <c:numRef>
              <c:f>Sheet1!$B$2:$B$3</c:f>
              <c:numCache>
                <c:formatCode>General</c:formatCode>
                <c:ptCount val="2"/>
                <c:pt idx="0">
                  <c:v>7.6</c:v>
                </c:pt>
                <c:pt idx="1">
                  <c:v>5.9</c:v>
                </c:pt>
              </c:numCache>
            </c:numRef>
          </c:val>
          <c:extLst>
            <c:ext xmlns:c16="http://schemas.microsoft.com/office/drawing/2014/chart" uri="{C3380CC4-5D6E-409C-BE32-E72D297353CC}">
              <c16:uniqueId val="{00000000-3390-4376-B9B8-AC133144076B}"/>
            </c:ext>
          </c:extLst>
        </c:ser>
        <c:ser>
          <c:idx val="1"/>
          <c:order val="1"/>
          <c:tx>
            <c:strRef>
              <c:f>Sheet1!$C$1</c:f>
              <c:strCache>
                <c:ptCount val="1"/>
                <c:pt idx="0">
                  <c:v>Control</c:v>
                </c:pt>
              </c:strCache>
            </c:strRef>
          </c:tx>
          <c:invertIfNegative val="0"/>
          <c:cat>
            <c:strRef>
              <c:f>Sheet1!$A$2:$A$3</c:f>
              <c:strCache>
                <c:ptCount val="2"/>
                <c:pt idx="0">
                  <c:v>Quarters needing treatment</c:v>
                </c:pt>
                <c:pt idx="1">
                  <c:v>Successive quarters needing tx</c:v>
                </c:pt>
              </c:strCache>
            </c:strRef>
          </c:cat>
          <c:val>
            <c:numRef>
              <c:f>Sheet1!$C$2:$C$3</c:f>
              <c:numCache>
                <c:formatCode>General</c:formatCode>
                <c:ptCount val="2"/>
                <c:pt idx="0">
                  <c:v>8.9</c:v>
                </c:pt>
                <c:pt idx="1">
                  <c:v>7.5</c:v>
                </c:pt>
              </c:numCache>
            </c:numRef>
          </c:val>
          <c:extLst>
            <c:ext xmlns:c16="http://schemas.microsoft.com/office/drawing/2014/chart" uri="{C3380CC4-5D6E-409C-BE32-E72D297353CC}">
              <c16:uniqueId val="{00000001-3390-4376-B9B8-AC133144076B}"/>
            </c:ext>
          </c:extLst>
        </c:ser>
        <c:dLbls>
          <c:showLegendKey val="0"/>
          <c:showVal val="0"/>
          <c:showCatName val="0"/>
          <c:showSerName val="0"/>
          <c:showPercent val="0"/>
          <c:showBubbleSize val="0"/>
        </c:dLbls>
        <c:gapWidth val="150"/>
        <c:axId val="150119936"/>
        <c:axId val="150121472"/>
      </c:barChart>
      <c:catAx>
        <c:axId val="150119936"/>
        <c:scaling>
          <c:orientation val="minMax"/>
        </c:scaling>
        <c:delete val="0"/>
        <c:axPos val="b"/>
        <c:numFmt formatCode="General" sourceLinked="0"/>
        <c:majorTickMark val="out"/>
        <c:minorTickMark val="none"/>
        <c:tickLblPos val="nextTo"/>
        <c:crossAx val="150121472"/>
        <c:crosses val="autoZero"/>
        <c:auto val="1"/>
        <c:lblAlgn val="ctr"/>
        <c:lblOffset val="100"/>
        <c:noMultiLvlLbl val="0"/>
      </c:catAx>
      <c:valAx>
        <c:axId val="150121472"/>
        <c:scaling>
          <c:orientation val="minMax"/>
        </c:scaling>
        <c:delete val="0"/>
        <c:axPos val="l"/>
        <c:majorGridlines/>
        <c:numFmt formatCode="General" sourceLinked="1"/>
        <c:majorTickMark val="out"/>
        <c:minorTickMark val="none"/>
        <c:tickLblPos val="nextTo"/>
        <c:crossAx val="150119936"/>
        <c:crosses val="autoZero"/>
        <c:crossBetween val="between"/>
      </c:valAx>
    </c:plotArea>
    <c:legend>
      <c:legendPos val="t"/>
      <c:overlay val="0"/>
    </c:legend>
    <c:plotVisOnly val="1"/>
    <c:dispBlanksAs val="gap"/>
    <c:showDLblsOverMax val="0"/>
  </c:chart>
  <c:txPr>
    <a:bodyPr/>
    <a:lstStyle/>
    <a:p>
      <a:pPr>
        <a:defRPr sz="14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RMC</c:v>
                </c:pt>
              </c:strCache>
            </c:strRef>
          </c:tx>
          <c:invertIfNegative val="0"/>
          <c:cat>
            <c:strRef>
              <c:f>Sheet1!$A$2</c:f>
              <c:strCache>
                <c:ptCount val="1"/>
                <c:pt idx="0">
                  <c:v>Substance related problems per month</c:v>
                </c:pt>
              </c:strCache>
            </c:strRef>
          </c:cat>
          <c:val>
            <c:numRef>
              <c:f>Sheet1!$B$2</c:f>
              <c:numCache>
                <c:formatCode>0</c:formatCode>
                <c:ptCount val="1"/>
                <c:pt idx="0">
                  <c:v>89</c:v>
                </c:pt>
              </c:numCache>
            </c:numRef>
          </c:val>
          <c:extLst>
            <c:ext xmlns:c16="http://schemas.microsoft.com/office/drawing/2014/chart" uri="{C3380CC4-5D6E-409C-BE32-E72D297353CC}">
              <c16:uniqueId val="{00000000-4464-4F80-8B31-1007AF125963}"/>
            </c:ext>
          </c:extLst>
        </c:ser>
        <c:ser>
          <c:idx val="1"/>
          <c:order val="1"/>
          <c:tx>
            <c:strRef>
              <c:f>Sheet1!$C$1</c:f>
              <c:strCache>
                <c:ptCount val="1"/>
                <c:pt idx="0">
                  <c:v>Control</c:v>
                </c:pt>
              </c:strCache>
            </c:strRef>
          </c:tx>
          <c:invertIfNegative val="0"/>
          <c:cat>
            <c:strRef>
              <c:f>Sheet1!$A$2</c:f>
              <c:strCache>
                <c:ptCount val="1"/>
                <c:pt idx="0">
                  <c:v>Substance related problems per month</c:v>
                </c:pt>
              </c:strCache>
            </c:strRef>
          </c:cat>
          <c:val>
            <c:numRef>
              <c:f>Sheet1!$C$2</c:f>
              <c:numCache>
                <c:formatCode>0</c:formatCode>
                <c:ptCount val="1"/>
                <c:pt idx="0">
                  <c:v>126</c:v>
                </c:pt>
              </c:numCache>
            </c:numRef>
          </c:val>
          <c:extLst>
            <c:ext xmlns:c16="http://schemas.microsoft.com/office/drawing/2014/chart" uri="{C3380CC4-5D6E-409C-BE32-E72D297353CC}">
              <c16:uniqueId val="{00000001-4464-4F80-8B31-1007AF125963}"/>
            </c:ext>
          </c:extLst>
        </c:ser>
        <c:dLbls>
          <c:showLegendKey val="0"/>
          <c:showVal val="0"/>
          <c:showCatName val="0"/>
          <c:showSerName val="0"/>
          <c:showPercent val="0"/>
          <c:showBubbleSize val="0"/>
        </c:dLbls>
        <c:gapWidth val="150"/>
        <c:axId val="150089088"/>
        <c:axId val="150475904"/>
      </c:barChart>
      <c:catAx>
        <c:axId val="150089088"/>
        <c:scaling>
          <c:orientation val="minMax"/>
        </c:scaling>
        <c:delete val="0"/>
        <c:axPos val="b"/>
        <c:numFmt formatCode="General" sourceLinked="0"/>
        <c:majorTickMark val="out"/>
        <c:minorTickMark val="none"/>
        <c:tickLblPos val="nextTo"/>
        <c:crossAx val="150475904"/>
        <c:crosses val="autoZero"/>
        <c:auto val="1"/>
        <c:lblAlgn val="ctr"/>
        <c:lblOffset val="100"/>
        <c:noMultiLvlLbl val="0"/>
      </c:catAx>
      <c:valAx>
        <c:axId val="150475904"/>
        <c:scaling>
          <c:orientation val="minMax"/>
        </c:scaling>
        <c:delete val="0"/>
        <c:axPos val="l"/>
        <c:majorGridlines/>
        <c:numFmt formatCode="0" sourceLinked="1"/>
        <c:majorTickMark val="out"/>
        <c:minorTickMark val="none"/>
        <c:tickLblPos val="nextTo"/>
        <c:crossAx val="150089088"/>
        <c:crosses val="autoZero"/>
        <c:crossBetween val="between"/>
      </c:valAx>
    </c:plotArea>
    <c:legend>
      <c:legendPos val="t"/>
      <c:layout>
        <c:manualLayout>
          <c:xMode val="edge"/>
          <c:yMode val="edge"/>
          <c:x val="0.57315449975532717"/>
          <c:y val="0"/>
          <c:w val="0.33956648427421149"/>
          <c:h val="9.0429375729705108E-2"/>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RMC</c:v>
                </c:pt>
              </c:strCache>
            </c:strRef>
          </c:tx>
          <c:invertIfNegative val="0"/>
          <c:cat>
            <c:strRef>
              <c:f>Sheet1!$A$2</c:f>
              <c:strCache>
                <c:ptCount val="1"/>
                <c:pt idx="0">
                  <c:v>Total days abstinent*</c:v>
                </c:pt>
              </c:strCache>
            </c:strRef>
          </c:cat>
          <c:val>
            <c:numRef>
              <c:f>Sheet1!$B$2</c:f>
              <c:numCache>
                <c:formatCode>0</c:formatCode>
                <c:ptCount val="1"/>
                <c:pt idx="0">
                  <c:v>1026</c:v>
                </c:pt>
              </c:numCache>
            </c:numRef>
          </c:val>
          <c:extLst>
            <c:ext xmlns:c16="http://schemas.microsoft.com/office/drawing/2014/chart" uri="{C3380CC4-5D6E-409C-BE32-E72D297353CC}">
              <c16:uniqueId val="{00000000-12C0-4506-9CEB-BA7583D2C473}"/>
            </c:ext>
          </c:extLst>
        </c:ser>
        <c:ser>
          <c:idx val="1"/>
          <c:order val="1"/>
          <c:tx>
            <c:strRef>
              <c:f>Sheet1!$C$1</c:f>
              <c:strCache>
                <c:ptCount val="1"/>
                <c:pt idx="0">
                  <c:v>Control</c:v>
                </c:pt>
              </c:strCache>
            </c:strRef>
          </c:tx>
          <c:invertIfNegative val="0"/>
          <c:cat>
            <c:strRef>
              <c:f>Sheet1!$A$2</c:f>
              <c:strCache>
                <c:ptCount val="1"/>
                <c:pt idx="0">
                  <c:v>Total days abstinent*</c:v>
                </c:pt>
              </c:strCache>
            </c:strRef>
          </c:cat>
          <c:val>
            <c:numRef>
              <c:f>Sheet1!$C$2</c:f>
              <c:numCache>
                <c:formatCode>0</c:formatCode>
                <c:ptCount val="1"/>
                <c:pt idx="0">
                  <c:v>932</c:v>
                </c:pt>
              </c:numCache>
            </c:numRef>
          </c:val>
          <c:extLst>
            <c:ext xmlns:c16="http://schemas.microsoft.com/office/drawing/2014/chart" uri="{C3380CC4-5D6E-409C-BE32-E72D297353CC}">
              <c16:uniqueId val="{00000001-12C0-4506-9CEB-BA7583D2C473}"/>
            </c:ext>
          </c:extLst>
        </c:ser>
        <c:dLbls>
          <c:showLegendKey val="0"/>
          <c:showVal val="0"/>
          <c:showCatName val="0"/>
          <c:showSerName val="0"/>
          <c:showPercent val="0"/>
          <c:showBubbleSize val="0"/>
        </c:dLbls>
        <c:gapWidth val="150"/>
        <c:axId val="150514304"/>
        <c:axId val="150524288"/>
      </c:barChart>
      <c:catAx>
        <c:axId val="150514304"/>
        <c:scaling>
          <c:orientation val="minMax"/>
        </c:scaling>
        <c:delete val="0"/>
        <c:axPos val="b"/>
        <c:numFmt formatCode="General" sourceLinked="0"/>
        <c:majorTickMark val="out"/>
        <c:minorTickMark val="none"/>
        <c:tickLblPos val="nextTo"/>
        <c:crossAx val="150524288"/>
        <c:crosses val="autoZero"/>
        <c:auto val="1"/>
        <c:lblAlgn val="ctr"/>
        <c:lblOffset val="100"/>
        <c:noMultiLvlLbl val="0"/>
      </c:catAx>
      <c:valAx>
        <c:axId val="150524288"/>
        <c:scaling>
          <c:orientation val="minMax"/>
        </c:scaling>
        <c:delete val="0"/>
        <c:axPos val="l"/>
        <c:majorGridlines/>
        <c:numFmt formatCode="0" sourceLinked="1"/>
        <c:majorTickMark val="out"/>
        <c:minorTickMark val="none"/>
        <c:tickLblPos val="nextTo"/>
        <c:crossAx val="150514304"/>
        <c:crosses val="autoZero"/>
        <c:crossBetween val="between"/>
      </c:valAx>
    </c:plotArea>
    <c:legend>
      <c:legendPos val="t"/>
      <c:overlay val="0"/>
    </c:legend>
    <c:plotVisOnly val="1"/>
    <c:dispBlanksAs val="gap"/>
    <c:showDLblsOverMax val="0"/>
  </c:chart>
  <c:txPr>
    <a:bodyPr/>
    <a:lstStyle/>
    <a:p>
      <a:pPr>
        <a:defRPr sz="16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046C2-0EF2-4BE2-9625-416B0B4F082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7B3E9AB-A5D0-410F-A033-D0BF0B1B2565}">
      <dgm:prSet/>
      <dgm:spPr/>
      <dgm:t>
        <a:bodyPr/>
        <a:lstStyle/>
        <a:p>
          <a:r>
            <a:rPr lang="en-US" b="1" dirty="0"/>
            <a:t>Etiology</a:t>
          </a:r>
          <a:endParaRPr lang="en-US" dirty="0"/>
        </a:p>
      </dgm:t>
    </dgm:pt>
    <dgm:pt modelId="{99C76D7F-904A-4426-A9B7-579C5234F4B6}" type="parTrans" cxnId="{8411D085-6111-4387-A504-2D7D7AF083CD}">
      <dgm:prSet/>
      <dgm:spPr/>
      <dgm:t>
        <a:bodyPr/>
        <a:lstStyle/>
        <a:p>
          <a:endParaRPr lang="en-US"/>
        </a:p>
      </dgm:t>
    </dgm:pt>
    <dgm:pt modelId="{1B6D4716-AED2-4BAE-B02C-1F5EAC602DBB}" type="sibTrans" cxnId="{8411D085-6111-4387-A504-2D7D7AF083CD}">
      <dgm:prSet/>
      <dgm:spPr/>
      <dgm:t>
        <a:bodyPr/>
        <a:lstStyle/>
        <a:p>
          <a:endParaRPr lang="en-US"/>
        </a:p>
      </dgm:t>
    </dgm:pt>
    <dgm:pt modelId="{4CE27B78-EFF8-408D-B391-A439822788DC}">
      <dgm:prSet/>
      <dgm:spPr/>
      <dgm:t>
        <a:bodyPr/>
        <a:lstStyle/>
        <a:p>
          <a:r>
            <a:rPr lang="en-US" b="1" dirty="0"/>
            <a:t>Neurobiology</a:t>
          </a:r>
        </a:p>
      </dgm:t>
    </dgm:pt>
    <dgm:pt modelId="{8B10B866-9466-48D9-A697-269C6FBD0059}" type="parTrans" cxnId="{367F61CE-4BFE-40EE-A0C0-4C63750DA222}">
      <dgm:prSet/>
      <dgm:spPr/>
      <dgm:t>
        <a:bodyPr/>
        <a:lstStyle/>
        <a:p>
          <a:endParaRPr lang="en-US"/>
        </a:p>
      </dgm:t>
    </dgm:pt>
    <dgm:pt modelId="{49B4B5EF-68ED-4063-A699-4B547FE7F099}" type="sibTrans" cxnId="{367F61CE-4BFE-40EE-A0C0-4C63750DA222}">
      <dgm:prSet/>
      <dgm:spPr/>
      <dgm:t>
        <a:bodyPr/>
        <a:lstStyle/>
        <a:p>
          <a:endParaRPr lang="en-US"/>
        </a:p>
      </dgm:t>
    </dgm:pt>
    <dgm:pt modelId="{DE4F64DB-98B8-407E-B9A7-1AD11484A1CF}">
      <dgm:prSet/>
      <dgm:spPr/>
      <dgm:t>
        <a:bodyPr/>
        <a:lstStyle/>
        <a:p>
          <a:r>
            <a:rPr lang="en-US" b="1" dirty="0"/>
            <a:t>Epidemiology</a:t>
          </a:r>
          <a:endParaRPr lang="en-US" b="0" dirty="0"/>
        </a:p>
      </dgm:t>
    </dgm:pt>
    <dgm:pt modelId="{13F051CB-7E18-418A-92A8-7DCDB528B627}" type="parTrans" cxnId="{D250C234-6DA3-49F6-86CA-697E6D82D3FF}">
      <dgm:prSet/>
      <dgm:spPr/>
      <dgm:t>
        <a:bodyPr/>
        <a:lstStyle/>
        <a:p>
          <a:endParaRPr lang="en-US"/>
        </a:p>
      </dgm:t>
    </dgm:pt>
    <dgm:pt modelId="{BB76194E-ECE6-4F41-B3A6-5E7D5329D960}" type="sibTrans" cxnId="{D250C234-6DA3-49F6-86CA-697E6D82D3FF}">
      <dgm:prSet/>
      <dgm:spPr/>
      <dgm:t>
        <a:bodyPr/>
        <a:lstStyle/>
        <a:p>
          <a:endParaRPr lang="en-US"/>
        </a:p>
      </dgm:t>
    </dgm:pt>
    <dgm:pt modelId="{EA4430ED-A136-436A-AD47-90DC92A0A433}">
      <dgm:prSet/>
      <dgm:spPr/>
      <dgm:t>
        <a:bodyPr/>
        <a:lstStyle/>
        <a:p>
          <a:r>
            <a:rPr lang="en-US" b="1" dirty="0"/>
            <a:t>Pathways</a:t>
          </a:r>
        </a:p>
      </dgm:t>
    </dgm:pt>
    <dgm:pt modelId="{E90792E2-224A-4E0E-90D3-A296937BF7D5}" type="parTrans" cxnId="{1CBF64F4-1B8D-4C07-9102-F773EF866E7D}">
      <dgm:prSet/>
      <dgm:spPr/>
      <dgm:t>
        <a:bodyPr/>
        <a:lstStyle/>
        <a:p>
          <a:endParaRPr lang="en-US"/>
        </a:p>
      </dgm:t>
    </dgm:pt>
    <dgm:pt modelId="{7490DD02-668F-4E78-ABC0-B025108FFC53}" type="sibTrans" cxnId="{1CBF64F4-1B8D-4C07-9102-F773EF866E7D}">
      <dgm:prSet/>
      <dgm:spPr/>
      <dgm:t>
        <a:bodyPr/>
        <a:lstStyle/>
        <a:p>
          <a:endParaRPr lang="en-US"/>
        </a:p>
      </dgm:t>
    </dgm:pt>
    <dgm:pt modelId="{9ADAA317-BB77-410E-8252-85EF43DC1256}">
      <dgm:prSet/>
      <dgm:spPr/>
      <dgm:t>
        <a:bodyPr/>
        <a:lstStyle/>
        <a:p>
          <a:r>
            <a:rPr lang="en-US" b="1" dirty="0"/>
            <a:t>Clinical Course</a:t>
          </a:r>
        </a:p>
      </dgm:t>
    </dgm:pt>
    <dgm:pt modelId="{1BD825CB-8F95-46B6-907D-D3C1140B5519}" type="parTrans" cxnId="{95A1A179-5E8D-4F92-9A11-EB612488B058}">
      <dgm:prSet/>
      <dgm:spPr/>
      <dgm:t>
        <a:bodyPr/>
        <a:lstStyle/>
        <a:p>
          <a:endParaRPr lang="en-US"/>
        </a:p>
      </dgm:t>
    </dgm:pt>
    <dgm:pt modelId="{AEBDD42C-02F1-4260-A122-36F545BFF24F}" type="sibTrans" cxnId="{95A1A179-5E8D-4F92-9A11-EB612488B058}">
      <dgm:prSet/>
      <dgm:spPr/>
      <dgm:t>
        <a:bodyPr/>
        <a:lstStyle/>
        <a:p>
          <a:endParaRPr lang="en-US"/>
        </a:p>
      </dgm:t>
    </dgm:pt>
    <dgm:pt modelId="{1D3FB0C3-8165-4985-B576-AE8953CFBA8D}">
      <dgm:prSet/>
      <dgm:spPr/>
      <dgm:t>
        <a:bodyPr/>
        <a:lstStyle/>
        <a:p>
          <a:r>
            <a:rPr lang="en-US" b="1" dirty="0"/>
            <a:t>Treatment</a:t>
          </a:r>
        </a:p>
      </dgm:t>
    </dgm:pt>
    <dgm:pt modelId="{C2F527F5-05E1-4B72-A5C6-C47242847490}" type="parTrans" cxnId="{A683FFC4-6FEB-44C3-BD30-70BB0B657525}">
      <dgm:prSet/>
      <dgm:spPr/>
      <dgm:t>
        <a:bodyPr/>
        <a:lstStyle/>
        <a:p>
          <a:endParaRPr lang="en-US"/>
        </a:p>
      </dgm:t>
    </dgm:pt>
    <dgm:pt modelId="{5E2A253C-6A5F-4F3D-9E81-670F3E6C7CDA}" type="sibTrans" cxnId="{A683FFC4-6FEB-44C3-BD30-70BB0B657525}">
      <dgm:prSet/>
      <dgm:spPr/>
      <dgm:t>
        <a:bodyPr/>
        <a:lstStyle/>
        <a:p>
          <a:endParaRPr lang="en-US"/>
        </a:p>
      </dgm:t>
    </dgm:pt>
    <dgm:pt modelId="{F86F12E9-10C6-4100-BF73-9193E1139707}" type="pres">
      <dgm:prSet presAssocID="{AC7046C2-0EF2-4BE2-9625-416B0B4F082D}" presName="cycle" presStyleCnt="0">
        <dgm:presLayoutVars>
          <dgm:dir/>
          <dgm:resizeHandles val="exact"/>
        </dgm:presLayoutVars>
      </dgm:prSet>
      <dgm:spPr/>
    </dgm:pt>
    <dgm:pt modelId="{2DE02F28-D578-44F5-9958-45969C070580}" type="pres">
      <dgm:prSet presAssocID="{17B3E9AB-A5D0-410F-A033-D0BF0B1B2565}" presName="dummy" presStyleCnt="0"/>
      <dgm:spPr/>
    </dgm:pt>
    <dgm:pt modelId="{CCB62928-DFE0-4C7A-B6D8-30FE96E5DAEB}" type="pres">
      <dgm:prSet presAssocID="{17B3E9AB-A5D0-410F-A033-D0BF0B1B2565}" presName="node" presStyleLbl="revTx" presStyleIdx="0" presStyleCnt="6">
        <dgm:presLayoutVars>
          <dgm:bulletEnabled val="1"/>
        </dgm:presLayoutVars>
      </dgm:prSet>
      <dgm:spPr/>
    </dgm:pt>
    <dgm:pt modelId="{0C5A14E8-C235-4F7A-A53E-0E5FD60E0FB2}" type="pres">
      <dgm:prSet presAssocID="{1B6D4716-AED2-4BAE-B02C-1F5EAC602DBB}" presName="sibTrans" presStyleLbl="node1" presStyleIdx="0" presStyleCnt="6"/>
      <dgm:spPr/>
    </dgm:pt>
    <dgm:pt modelId="{6C2EF227-0006-4266-B8AB-72200CCF192A}" type="pres">
      <dgm:prSet presAssocID="{4CE27B78-EFF8-408D-B391-A439822788DC}" presName="dummy" presStyleCnt="0"/>
      <dgm:spPr/>
    </dgm:pt>
    <dgm:pt modelId="{75392314-80FA-4942-8F90-AD859FE9ACA1}" type="pres">
      <dgm:prSet presAssocID="{4CE27B78-EFF8-408D-B391-A439822788DC}" presName="node" presStyleLbl="revTx" presStyleIdx="1" presStyleCnt="6">
        <dgm:presLayoutVars>
          <dgm:bulletEnabled val="1"/>
        </dgm:presLayoutVars>
      </dgm:prSet>
      <dgm:spPr/>
    </dgm:pt>
    <dgm:pt modelId="{EAE6C85E-1670-4704-A30C-043235096B8C}" type="pres">
      <dgm:prSet presAssocID="{49B4B5EF-68ED-4063-A699-4B547FE7F099}" presName="sibTrans" presStyleLbl="node1" presStyleIdx="1" presStyleCnt="6"/>
      <dgm:spPr/>
    </dgm:pt>
    <dgm:pt modelId="{DC12FF2A-9B21-48E1-AE54-18F6B6E13E53}" type="pres">
      <dgm:prSet presAssocID="{DE4F64DB-98B8-407E-B9A7-1AD11484A1CF}" presName="dummy" presStyleCnt="0"/>
      <dgm:spPr/>
    </dgm:pt>
    <dgm:pt modelId="{AB8F1862-91AE-4B9B-AFF5-B6141EEE41C7}" type="pres">
      <dgm:prSet presAssocID="{DE4F64DB-98B8-407E-B9A7-1AD11484A1CF}" presName="node" presStyleLbl="revTx" presStyleIdx="2" presStyleCnt="6">
        <dgm:presLayoutVars>
          <dgm:bulletEnabled val="1"/>
        </dgm:presLayoutVars>
      </dgm:prSet>
      <dgm:spPr/>
    </dgm:pt>
    <dgm:pt modelId="{50E67D7F-B4F4-444B-8989-27ACDF688325}" type="pres">
      <dgm:prSet presAssocID="{BB76194E-ECE6-4F41-B3A6-5E7D5329D960}" presName="sibTrans" presStyleLbl="node1" presStyleIdx="2" presStyleCnt="6"/>
      <dgm:spPr/>
    </dgm:pt>
    <dgm:pt modelId="{CB32DC21-FC64-45A1-8C3E-521ECA7E8D1F}" type="pres">
      <dgm:prSet presAssocID="{EA4430ED-A136-436A-AD47-90DC92A0A433}" presName="dummy" presStyleCnt="0"/>
      <dgm:spPr/>
    </dgm:pt>
    <dgm:pt modelId="{8CD4FA8D-EBEF-4082-B779-C078453D6259}" type="pres">
      <dgm:prSet presAssocID="{EA4430ED-A136-436A-AD47-90DC92A0A433}" presName="node" presStyleLbl="revTx" presStyleIdx="3" presStyleCnt="6">
        <dgm:presLayoutVars>
          <dgm:bulletEnabled val="1"/>
        </dgm:presLayoutVars>
      </dgm:prSet>
      <dgm:spPr/>
    </dgm:pt>
    <dgm:pt modelId="{38FB35D1-EB7A-4E46-AC22-32A24C64FB03}" type="pres">
      <dgm:prSet presAssocID="{7490DD02-668F-4E78-ABC0-B025108FFC53}" presName="sibTrans" presStyleLbl="node1" presStyleIdx="3" presStyleCnt="6"/>
      <dgm:spPr/>
    </dgm:pt>
    <dgm:pt modelId="{1916E59F-D3A1-4D3A-BC36-3E4C4C55571E}" type="pres">
      <dgm:prSet presAssocID="{9ADAA317-BB77-410E-8252-85EF43DC1256}" presName="dummy" presStyleCnt="0"/>
      <dgm:spPr/>
    </dgm:pt>
    <dgm:pt modelId="{96E63154-832A-4F59-BED3-989477CB5E42}" type="pres">
      <dgm:prSet presAssocID="{9ADAA317-BB77-410E-8252-85EF43DC1256}" presName="node" presStyleLbl="revTx" presStyleIdx="4" presStyleCnt="6">
        <dgm:presLayoutVars>
          <dgm:bulletEnabled val="1"/>
        </dgm:presLayoutVars>
      </dgm:prSet>
      <dgm:spPr/>
    </dgm:pt>
    <dgm:pt modelId="{7310A02E-6048-4909-8D2C-849547C96608}" type="pres">
      <dgm:prSet presAssocID="{AEBDD42C-02F1-4260-A122-36F545BFF24F}" presName="sibTrans" presStyleLbl="node1" presStyleIdx="4" presStyleCnt="6"/>
      <dgm:spPr/>
    </dgm:pt>
    <dgm:pt modelId="{9FC9B237-E418-4BC1-8167-4FF2AA544F2C}" type="pres">
      <dgm:prSet presAssocID="{1D3FB0C3-8165-4985-B576-AE8953CFBA8D}" presName="dummy" presStyleCnt="0"/>
      <dgm:spPr/>
    </dgm:pt>
    <dgm:pt modelId="{720BBB23-2B3C-4602-BB60-44F236B2EAF9}" type="pres">
      <dgm:prSet presAssocID="{1D3FB0C3-8165-4985-B576-AE8953CFBA8D}" presName="node" presStyleLbl="revTx" presStyleIdx="5" presStyleCnt="6">
        <dgm:presLayoutVars>
          <dgm:bulletEnabled val="1"/>
        </dgm:presLayoutVars>
      </dgm:prSet>
      <dgm:spPr/>
    </dgm:pt>
    <dgm:pt modelId="{A04C4020-0108-42BF-9FCB-AB8832128E8D}" type="pres">
      <dgm:prSet presAssocID="{5E2A253C-6A5F-4F3D-9E81-670F3E6C7CDA}" presName="sibTrans" presStyleLbl="node1" presStyleIdx="5" presStyleCnt="6"/>
      <dgm:spPr/>
    </dgm:pt>
  </dgm:ptLst>
  <dgm:cxnLst>
    <dgm:cxn modelId="{6F67B102-29B4-4424-AE90-C1DB23289C87}" type="presOf" srcId="{1B6D4716-AED2-4BAE-B02C-1F5EAC602DBB}" destId="{0C5A14E8-C235-4F7A-A53E-0E5FD60E0FB2}" srcOrd="0" destOrd="0" presId="urn:microsoft.com/office/officeart/2005/8/layout/cycle1"/>
    <dgm:cxn modelId="{06115626-E2A3-40A1-B1CC-0D4292AD5848}" type="presOf" srcId="{4CE27B78-EFF8-408D-B391-A439822788DC}" destId="{75392314-80FA-4942-8F90-AD859FE9ACA1}" srcOrd="0" destOrd="0" presId="urn:microsoft.com/office/officeart/2005/8/layout/cycle1"/>
    <dgm:cxn modelId="{E022402B-5AA8-4A3E-ADDE-6F2053555F48}" type="presOf" srcId="{5E2A253C-6A5F-4F3D-9E81-670F3E6C7CDA}" destId="{A04C4020-0108-42BF-9FCB-AB8832128E8D}" srcOrd="0" destOrd="0" presId="urn:microsoft.com/office/officeart/2005/8/layout/cycle1"/>
    <dgm:cxn modelId="{D250C234-6DA3-49F6-86CA-697E6D82D3FF}" srcId="{AC7046C2-0EF2-4BE2-9625-416B0B4F082D}" destId="{DE4F64DB-98B8-407E-B9A7-1AD11484A1CF}" srcOrd="2" destOrd="0" parTransId="{13F051CB-7E18-418A-92A8-7DCDB528B627}" sibTransId="{BB76194E-ECE6-4F41-B3A6-5E7D5329D960}"/>
    <dgm:cxn modelId="{5355DF60-872E-4A80-AE23-1F9EEC468D87}" type="presOf" srcId="{9ADAA317-BB77-410E-8252-85EF43DC1256}" destId="{96E63154-832A-4F59-BED3-989477CB5E42}" srcOrd="0" destOrd="0" presId="urn:microsoft.com/office/officeart/2005/8/layout/cycle1"/>
    <dgm:cxn modelId="{6E46756F-632A-4BA7-BD3C-D804874396A3}" type="presOf" srcId="{7490DD02-668F-4E78-ABC0-B025108FFC53}" destId="{38FB35D1-EB7A-4E46-AC22-32A24C64FB03}" srcOrd="0" destOrd="0" presId="urn:microsoft.com/office/officeart/2005/8/layout/cycle1"/>
    <dgm:cxn modelId="{95A1A179-5E8D-4F92-9A11-EB612488B058}" srcId="{AC7046C2-0EF2-4BE2-9625-416B0B4F082D}" destId="{9ADAA317-BB77-410E-8252-85EF43DC1256}" srcOrd="4" destOrd="0" parTransId="{1BD825CB-8F95-46B6-907D-D3C1140B5519}" sibTransId="{AEBDD42C-02F1-4260-A122-36F545BFF24F}"/>
    <dgm:cxn modelId="{8411D085-6111-4387-A504-2D7D7AF083CD}" srcId="{AC7046C2-0EF2-4BE2-9625-416B0B4F082D}" destId="{17B3E9AB-A5D0-410F-A033-D0BF0B1B2565}" srcOrd="0" destOrd="0" parTransId="{99C76D7F-904A-4426-A9B7-579C5234F4B6}" sibTransId="{1B6D4716-AED2-4BAE-B02C-1F5EAC602DBB}"/>
    <dgm:cxn modelId="{528534B6-E6BA-4979-908E-11A0E54925A4}" type="presOf" srcId="{49B4B5EF-68ED-4063-A699-4B547FE7F099}" destId="{EAE6C85E-1670-4704-A30C-043235096B8C}" srcOrd="0" destOrd="0" presId="urn:microsoft.com/office/officeart/2005/8/layout/cycle1"/>
    <dgm:cxn modelId="{D95BCDBD-DDE2-402F-AEC1-7931487A3D6B}" type="presOf" srcId="{AEBDD42C-02F1-4260-A122-36F545BFF24F}" destId="{7310A02E-6048-4909-8D2C-849547C96608}" srcOrd="0" destOrd="0" presId="urn:microsoft.com/office/officeart/2005/8/layout/cycle1"/>
    <dgm:cxn modelId="{A683FFC4-6FEB-44C3-BD30-70BB0B657525}" srcId="{AC7046C2-0EF2-4BE2-9625-416B0B4F082D}" destId="{1D3FB0C3-8165-4985-B576-AE8953CFBA8D}" srcOrd="5" destOrd="0" parTransId="{C2F527F5-05E1-4B72-A5C6-C47242847490}" sibTransId="{5E2A253C-6A5F-4F3D-9E81-670F3E6C7CDA}"/>
    <dgm:cxn modelId="{367F61CE-4BFE-40EE-A0C0-4C63750DA222}" srcId="{AC7046C2-0EF2-4BE2-9625-416B0B4F082D}" destId="{4CE27B78-EFF8-408D-B391-A439822788DC}" srcOrd="1" destOrd="0" parTransId="{8B10B866-9466-48D9-A697-269C6FBD0059}" sibTransId="{49B4B5EF-68ED-4063-A699-4B547FE7F099}"/>
    <dgm:cxn modelId="{5B944FCE-4137-41CF-B058-F277DD3CC0CF}" type="presOf" srcId="{17B3E9AB-A5D0-410F-A033-D0BF0B1B2565}" destId="{CCB62928-DFE0-4C7A-B6D8-30FE96E5DAEB}" srcOrd="0" destOrd="0" presId="urn:microsoft.com/office/officeart/2005/8/layout/cycle1"/>
    <dgm:cxn modelId="{15D9A5CF-B853-45E1-A5E2-00F95F3E0C36}" type="presOf" srcId="{BB76194E-ECE6-4F41-B3A6-5E7D5329D960}" destId="{50E67D7F-B4F4-444B-8989-27ACDF688325}" srcOrd="0" destOrd="0" presId="urn:microsoft.com/office/officeart/2005/8/layout/cycle1"/>
    <dgm:cxn modelId="{361B44D6-D6BE-4F18-99F8-F233040AF086}" type="presOf" srcId="{DE4F64DB-98B8-407E-B9A7-1AD11484A1CF}" destId="{AB8F1862-91AE-4B9B-AFF5-B6141EEE41C7}" srcOrd="0" destOrd="0" presId="urn:microsoft.com/office/officeart/2005/8/layout/cycle1"/>
    <dgm:cxn modelId="{8B1FC4DE-19F8-4BFC-97BE-E88848D08FD6}" type="presOf" srcId="{1D3FB0C3-8165-4985-B576-AE8953CFBA8D}" destId="{720BBB23-2B3C-4602-BB60-44F236B2EAF9}" srcOrd="0" destOrd="0" presId="urn:microsoft.com/office/officeart/2005/8/layout/cycle1"/>
    <dgm:cxn modelId="{38D778F0-EB82-4956-ABBF-66864839BB5A}" type="presOf" srcId="{EA4430ED-A136-436A-AD47-90DC92A0A433}" destId="{8CD4FA8D-EBEF-4082-B779-C078453D6259}" srcOrd="0" destOrd="0" presId="urn:microsoft.com/office/officeart/2005/8/layout/cycle1"/>
    <dgm:cxn modelId="{1CBF64F4-1B8D-4C07-9102-F773EF866E7D}" srcId="{AC7046C2-0EF2-4BE2-9625-416B0B4F082D}" destId="{EA4430ED-A136-436A-AD47-90DC92A0A433}" srcOrd="3" destOrd="0" parTransId="{E90792E2-224A-4E0E-90D3-A296937BF7D5}" sibTransId="{7490DD02-668F-4E78-ABC0-B025108FFC53}"/>
    <dgm:cxn modelId="{E95880F9-4FBF-4D92-9702-82D2E38404A6}" type="presOf" srcId="{AC7046C2-0EF2-4BE2-9625-416B0B4F082D}" destId="{F86F12E9-10C6-4100-BF73-9193E1139707}" srcOrd="0" destOrd="0" presId="urn:microsoft.com/office/officeart/2005/8/layout/cycle1"/>
    <dgm:cxn modelId="{B75653FC-0E0E-47E7-B4DC-743DBD507C07}" type="presParOf" srcId="{F86F12E9-10C6-4100-BF73-9193E1139707}" destId="{2DE02F28-D578-44F5-9958-45969C070580}" srcOrd="0" destOrd="0" presId="urn:microsoft.com/office/officeart/2005/8/layout/cycle1"/>
    <dgm:cxn modelId="{EA65F7B9-4B8F-40CE-84C8-EFF855529602}" type="presParOf" srcId="{F86F12E9-10C6-4100-BF73-9193E1139707}" destId="{CCB62928-DFE0-4C7A-B6D8-30FE96E5DAEB}" srcOrd="1" destOrd="0" presId="urn:microsoft.com/office/officeart/2005/8/layout/cycle1"/>
    <dgm:cxn modelId="{F8A8D3AE-8937-4CEC-ABCF-57046C7DDD61}" type="presParOf" srcId="{F86F12E9-10C6-4100-BF73-9193E1139707}" destId="{0C5A14E8-C235-4F7A-A53E-0E5FD60E0FB2}" srcOrd="2" destOrd="0" presId="urn:microsoft.com/office/officeart/2005/8/layout/cycle1"/>
    <dgm:cxn modelId="{027CCC65-C706-42BD-A095-0772BFFB9622}" type="presParOf" srcId="{F86F12E9-10C6-4100-BF73-9193E1139707}" destId="{6C2EF227-0006-4266-B8AB-72200CCF192A}" srcOrd="3" destOrd="0" presId="urn:microsoft.com/office/officeart/2005/8/layout/cycle1"/>
    <dgm:cxn modelId="{4F10DECD-323E-43BA-92EC-28D9614ADB76}" type="presParOf" srcId="{F86F12E9-10C6-4100-BF73-9193E1139707}" destId="{75392314-80FA-4942-8F90-AD859FE9ACA1}" srcOrd="4" destOrd="0" presId="urn:microsoft.com/office/officeart/2005/8/layout/cycle1"/>
    <dgm:cxn modelId="{9E29D4C4-7A98-484D-AAA2-D638F0669375}" type="presParOf" srcId="{F86F12E9-10C6-4100-BF73-9193E1139707}" destId="{EAE6C85E-1670-4704-A30C-043235096B8C}" srcOrd="5" destOrd="0" presId="urn:microsoft.com/office/officeart/2005/8/layout/cycle1"/>
    <dgm:cxn modelId="{FF5D0993-D9EF-4437-8664-1A91101DAE0B}" type="presParOf" srcId="{F86F12E9-10C6-4100-BF73-9193E1139707}" destId="{DC12FF2A-9B21-48E1-AE54-18F6B6E13E53}" srcOrd="6" destOrd="0" presId="urn:microsoft.com/office/officeart/2005/8/layout/cycle1"/>
    <dgm:cxn modelId="{BE65D69A-0132-45A8-B855-AA39FB159731}" type="presParOf" srcId="{F86F12E9-10C6-4100-BF73-9193E1139707}" destId="{AB8F1862-91AE-4B9B-AFF5-B6141EEE41C7}" srcOrd="7" destOrd="0" presId="urn:microsoft.com/office/officeart/2005/8/layout/cycle1"/>
    <dgm:cxn modelId="{DF519375-1047-4D53-B65C-3666E38C24E3}" type="presParOf" srcId="{F86F12E9-10C6-4100-BF73-9193E1139707}" destId="{50E67D7F-B4F4-444B-8989-27ACDF688325}" srcOrd="8" destOrd="0" presId="urn:microsoft.com/office/officeart/2005/8/layout/cycle1"/>
    <dgm:cxn modelId="{09CDFB2B-A3BC-4127-B75A-DD23DABB5F72}" type="presParOf" srcId="{F86F12E9-10C6-4100-BF73-9193E1139707}" destId="{CB32DC21-FC64-45A1-8C3E-521ECA7E8D1F}" srcOrd="9" destOrd="0" presId="urn:microsoft.com/office/officeart/2005/8/layout/cycle1"/>
    <dgm:cxn modelId="{2DE0F066-259C-4414-8B33-D49FDA45EF4D}" type="presParOf" srcId="{F86F12E9-10C6-4100-BF73-9193E1139707}" destId="{8CD4FA8D-EBEF-4082-B779-C078453D6259}" srcOrd="10" destOrd="0" presId="urn:microsoft.com/office/officeart/2005/8/layout/cycle1"/>
    <dgm:cxn modelId="{0C684AEB-EFE3-41FE-89AA-1ED22F188427}" type="presParOf" srcId="{F86F12E9-10C6-4100-BF73-9193E1139707}" destId="{38FB35D1-EB7A-4E46-AC22-32A24C64FB03}" srcOrd="11" destOrd="0" presId="urn:microsoft.com/office/officeart/2005/8/layout/cycle1"/>
    <dgm:cxn modelId="{29125028-C664-4F74-93C7-C77A3D4CC1CA}" type="presParOf" srcId="{F86F12E9-10C6-4100-BF73-9193E1139707}" destId="{1916E59F-D3A1-4D3A-BC36-3E4C4C55571E}" srcOrd="12" destOrd="0" presId="urn:microsoft.com/office/officeart/2005/8/layout/cycle1"/>
    <dgm:cxn modelId="{F2ED5E37-E525-477A-8ABA-55176EF2D36F}" type="presParOf" srcId="{F86F12E9-10C6-4100-BF73-9193E1139707}" destId="{96E63154-832A-4F59-BED3-989477CB5E42}" srcOrd="13" destOrd="0" presId="urn:microsoft.com/office/officeart/2005/8/layout/cycle1"/>
    <dgm:cxn modelId="{ED3D7D8B-F847-4F07-AD29-6AEDA9E924F1}" type="presParOf" srcId="{F86F12E9-10C6-4100-BF73-9193E1139707}" destId="{7310A02E-6048-4909-8D2C-849547C96608}" srcOrd="14" destOrd="0" presId="urn:microsoft.com/office/officeart/2005/8/layout/cycle1"/>
    <dgm:cxn modelId="{FC4F7292-0A7A-4AEA-A8F9-255B64B7B7D5}" type="presParOf" srcId="{F86F12E9-10C6-4100-BF73-9193E1139707}" destId="{9FC9B237-E418-4BC1-8167-4FF2AA544F2C}" srcOrd="15" destOrd="0" presId="urn:microsoft.com/office/officeart/2005/8/layout/cycle1"/>
    <dgm:cxn modelId="{17F8768B-B3E5-4C45-BE16-D01DE180CAE3}" type="presParOf" srcId="{F86F12E9-10C6-4100-BF73-9193E1139707}" destId="{720BBB23-2B3C-4602-BB60-44F236B2EAF9}" srcOrd="16" destOrd="0" presId="urn:microsoft.com/office/officeart/2005/8/layout/cycle1"/>
    <dgm:cxn modelId="{AB00F611-64CC-4A79-97FC-F2A11D576575}" type="presParOf" srcId="{F86F12E9-10C6-4100-BF73-9193E1139707}" destId="{A04C4020-0108-42BF-9FCB-AB8832128E8D}"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A52150-681D-45B4-9C30-74536D40136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91E5D9B-2DB1-45DC-8907-786F21C6D737}">
      <dgm:prSet/>
      <dgm:spPr/>
      <dgm:t>
        <a:bodyPr/>
        <a:lstStyle/>
        <a:p>
          <a:r>
            <a:rPr lang="en-US" u="sng"/>
            <a:t>Who</a:t>
          </a:r>
          <a:r>
            <a:rPr lang="en-US"/>
            <a:t> needs </a:t>
          </a:r>
          <a:r>
            <a:rPr lang="en-US" u="sng"/>
            <a:t>what</a:t>
          </a:r>
          <a:r>
            <a:rPr lang="en-US"/>
            <a:t> type of service? </a:t>
          </a:r>
        </a:p>
      </dgm:t>
    </dgm:pt>
    <dgm:pt modelId="{FD78231D-EF30-49B9-8FD6-E9668488EFA6}" type="parTrans" cxnId="{31F7361B-52D5-4EF1-83CE-90F230BBBC1D}">
      <dgm:prSet/>
      <dgm:spPr/>
      <dgm:t>
        <a:bodyPr/>
        <a:lstStyle/>
        <a:p>
          <a:endParaRPr lang="en-US"/>
        </a:p>
      </dgm:t>
    </dgm:pt>
    <dgm:pt modelId="{CDF40D42-1B25-4B75-89DC-83C8FED68109}" type="sibTrans" cxnId="{31F7361B-52D5-4EF1-83CE-90F230BBBC1D}">
      <dgm:prSet/>
      <dgm:spPr/>
      <dgm:t>
        <a:bodyPr/>
        <a:lstStyle/>
        <a:p>
          <a:endParaRPr lang="en-US"/>
        </a:p>
      </dgm:t>
    </dgm:pt>
    <dgm:pt modelId="{15F0405A-4E0A-4B04-913D-070DF972B7B9}">
      <dgm:prSet/>
      <dgm:spPr/>
      <dgm:t>
        <a:bodyPr/>
        <a:lstStyle/>
        <a:p>
          <a:r>
            <a:rPr lang="en-US" u="sng"/>
            <a:t>When</a:t>
          </a:r>
          <a:r>
            <a:rPr lang="en-US"/>
            <a:t> in their recovery? </a:t>
          </a:r>
        </a:p>
      </dgm:t>
    </dgm:pt>
    <dgm:pt modelId="{36686C55-2C34-4A98-AB4A-507772A889EA}" type="parTrans" cxnId="{085BB227-9D2C-4F80-8983-4B192B478816}">
      <dgm:prSet/>
      <dgm:spPr/>
      <dgm:t>
        <a:bodyPr/>
        <a:lstStyle/>
        <a:p>
          <a:endParaRPr lang="en-US"/>
        </a:p>
      </dgm:t>
    </dgm:pt>
    <dgm:pt modelId="{37C091A7-D07C-48D4-877C-ABACA7555B29}" type="sibTrans" cxnId="{085BB227-9D2C-4F80-8983-4B192B478816}">
      <dgm:prSet/>
      <dgm:spPr/>
      <dgm:t>
        <a:bodyPr/>
        <a:lstStyle/>
        <a:p>
          <a:endParaRPr lang="en-US"/>
        </a:p>
      </dgm:t>
    </dgm:pt>
    <dgm:pt modelId="{C4B0D6A3-910B-4927-87C4-16915C36C9F4}">
      <dgm:prSet/>
      <dgm:spPr/>
      <dgm:t>
        <a:bodyPr/>
        <a:lstStyle/>
        <a:p>
          <a:r>
            <a:rPr lang="en-US"/>
            <a:t>For what </a:t>
          </a:r>
          <a:r>
            <a:rPr lang="en-US" u="sng"/>
            <a:t>duration</a:t>
          </a:r>
          <a:r>
            <a:rPr lang="en-US"/>
            <a:t>? </a:t>
          </a:r>
        </a:p>
      </dgm:t>
    </dgm:pt>
    <dgm:pt modelId="{E7A0316D-DD7E-4E7A-AF28-B02A1B3E3F3A}" type="parTrans" cxnId="{4A92E8D8-F15E-4313-BE3A-FA956034B245}">
      <dgm:prSet/>
      <dgm:spPr/>
      <dgm:t>
        <a:bodyPr/>
        <a:lstStyle/>
        <a:p>
          <a:endParaRPr lang="en-US"/>
        </a:p>
      </dgm:t>
    </dgm:pt>
    <dgm:pt modelId="{4C00B681-B856-4897-AD34-419D7837248B}" type="sibTrans" cxnId="{4A92E8D8-F15E-4313-BE3A-FA956034B245}">
      <dgm:prSet/>
      <dgm:spPr/>
      <dgm:t>
        <a:bodyPr/>
        <a:lstStyle/>
        <a:p>
          <a:endParaRPr lang="en-US"/>
        </a:p>
      </dgm:t>
    </dgm:pt>
    <dgm:pt modelId="{36B931C5-BE45-48C8-AE6A-8FB60BA4386A}">
      <dgm:prSet/>
      <dgm:spPr/>
      <dgm:t>
        <a:bodyPr/>
        <a:lstStyle/>
        <a:p>
          <a:r>
            <a:rPr lang="en-US" dirty="0"/>
            <a:t>At what </a:t>
          </a:r>
          <a:r>
            <a:rPr lang="en-US" u="sng" dirty="0"/>
            <a:t>intensity</a:t>
          </a:r>
          <a:r>
            <a:rPr lang="en-US" dirty="0"/>
            <a:t>? </a:t>
          </a:r>
        </a:p>
      </dgm:t>
    </dgm:pt>
    <dgm:pt modelId="{33D43172-FCB5-4F8D-8BF8-F48686E97387}" type="parTrans" cxnId="{719339C5-F639-4C21-8782-49EFE9ACD9F2}">
      <dgm:prSet/>
      <dgm:spPr/>
      <dgm:t>
        <a:bodyPr/>
        <a:lstStyle/>
        <a:p>
          <a:endParaRPr lang="en-US"/>
        </a:p>
      </dgm:t>
    </dgm:pt>
    <dgm:pt modelId="{07DE17E2-ACDB-48AB-A84F-AD96F583C044}" type="sibTrans" cxnId="{719339C5-F639-4C21-8782-49EFE9ACD9F2}">
      <dgm:prSet/>
      <dgm:spPr/>
      <dgm:t>
        <a:bodyPr/>
        <a:lstStyle/>
        <a:p>
          <a:endParaRPr lang="en-US"/>
        </a:p>
      </dgm:t>
    </dgm:pt>
    <dgm:pt modelId="{A9C35D0E-7B17-47C8-84A4-FE4DFBDB3DFF}" type="pres">
      <dgm:prSet presAssocID="{27A52150-681D-45B4-9C30-74536D401369}" presName="vert0" presStyleCnt="0">
        <dgm:presLayoutVars>
          <dgm:dir/>
          <dgm:animOne val="branch"/>
          <dgm:animLvl val="lvl"/>
        </dgm:presLayoutVars>
      </dgm:prSet>
      <dgm:spPr/>
    </dgm:pt>
    <dgm:pt modelId="{5CA0898E-A126-4CE9-8171-134A57658692}" type="pres">
      <dgm:prSet presAssocID="{F91E5D9B-2DB1-45DC-8907-786F21C6D737}" presName="thickLine" presStyleLbl="alignNode1" presStyleIdx="0" presStyleCnt="4"/>
      <dgm:spPr/>
    </dgm:pt>
    <dgm:pt modelId="{67DD4349-A7D7-461D-BCC0-9CFF01DE07CE}" type="pres">
      <dgm:prSet presAssocID="{F91E5D9B-2DB1-45DC-8907-786F21C6D737}" presName="horz1" presStyleCnt="0"/>
      <dgm:spPr/>
    </dgm:pt>
    <dgm:pt modelId="{9CB05042-C179-40C0-A661-173C1BDDBDA8}" type="pres">
      <dgm:prSet presAssocID="{F91E5D9B-2DB1-45DC-8907-786F21C6D737}" presName="tx1" presStyleLbl="revTx" presStyleIdx="0" presStyleCnt="4"/>
      <dgm:spPr/>
    </dgm:pt>
    <dgm:pt modelId="{B1F5115A-7818-4B0E-8CEC-E335C68FE8BE}" type="pres">
      <dgm:prSet presAssocID="{F91E5D9B-2DB1-45DC-8907-786F21C6D737}" presName="vert1" presStyleCnt="0"/>
      <dgm:spPr/>
    </dgm:pt>
    <dgm:pt modelId="{2BDB3C7B-CAC5-446A-B009-ABA74F1FA3E0}" type="pres">
      <dgm:prSet presAssocID="{15F0405A-4E0A-4B04-913D-070DF972B7B9}" presName="thickLine" presStyleLbl="alignNode1" presStyleIdx="1" presStyleCnt="4"/>
      <dgm:spPr/>
    </dgm:pt>
    <dgm:pt modelId="{DC4036D8-5F41-4393-9C2E-22A9995B6CB1}" type="pres">
      <dgm:prSet presAssocID="{15F0405A-4E0A-4B04-913D-070DF972B7B9}" presName="horz1" presStyleCnt="0"/>
      <dgm:spPr/>
    </dgm:pt>
    <dgm:pt modelId="{363B121A-372F-45FB-A131-282486D70892}" type="pres">
      <dgm:prSet presAssocID="{15F0405A-4E0A-4B04-913D-070DF972B7B9}" presName="tx1" presStyleLbl="revTx" presStyleIdx="1" presStyleCnt="4"/>
      <dgm:spPr/>
    </dgm:pt>
    <dgm:pt modelId="{869004D1-786D-4729-85DB-F10A345199DA}" type="pres">
      <dgm:prSet presAssocID="{15F0405A-4E0A-4B04-913D-070DF972B7B9}" presName="vert1" presStyleCnt="0"/>
      <dgm:spPr/>
    </dgm:pt>
    <dgm:pt modelId="{D7D7F410-025C-44E5-94B6-466003125378}" type="pres">
      <dgm:prSet presAssocID="{C4B0D6A3-910B-4927-87C4-16915C36C9F4}" presName="thickLine" presStyleLbl="alignNode1" presStyleIdx="2" presStyleCnt="4"/>
      <dgm:spPr/>
    </dgm:pt>
    <dgm:pt modelId="{3E282A81-EB79-4BC8-B0A6-327E0623F9B8}" type="pres">
      <dgm:prSet presAssocID="{C4B0D6A3-910B-4927-87C4-16915C36C9F4}" presName="horz1" presStyleCnt="0"/>
      <dgm:spPr/>
    </dgm:pt>
    <dgm:pt modelId="{FAAB9842-8808-4F71-82D0-74047C91AD41}" type="pres">
      <dgm:prSet presAssocID="{C4B0D6A3-910B-4927-87C4-16915C36C9F4}" presName="tx1" presStyleLbl="revTx" presStyleIdx="2" presStyleCnt="4"/>
      <dgm:spPr/>
    </dgm:pt>
    <dgm:pt modelId="{B32EDAC3-FD42-4771-951B-6A82F283730C}" type="pres">
      <dgm:prSet presAssocID="{C4B0D6A3-910B-4927-87C4-16915C36C9F4}" presName="vert1" presStyleCnt="0"/>
      <dgm:spPr/>
    </dgm:pt>
    <dgm:pt modelId="{D7F5DA71-DE32-422F-ADEF-4B5922EB936B}" type="pres">
      <dgm:prSet presAssocID="{36B931C5-BE45-48C8-AE6A-8FB60BA4386A}" presName="thickLine" presStyleLbl="alignNode1" presStyleIdx="3" presStyleCnt="4"/>
      <dgm:spPr/>
    </dgm:pt>
    <dgm:pt modelId="{226161D9-E8C0-4CA7-933F-651B0CEDA911}" type="pres">
      <dgm:prSet presAssocID="{36B931C5-BE45-48C8-AE6A-8FB60BA4386A}" presName="horz1" presStyleCnt="0"/>
      <dgm:spPr/>
    </dgm:pt>
    <dgm:pt modelId="{5BD99142-4EFA-4E81-987D-20BC7AFE2A36}" type="pres">
      <dgm:prSet presAssocID="{36B931C5-BE45-48C8-AE6A-8FB60BA4386A}" presName="tx1" presStyleLbl="revTx" presStyleIdx="3" presStyleCnt="4"/>
      <dgm:spPr/>
    </dgm:pt>
    <dgm:pt modelId="{C9F7907E-FFB1-46E2-95E3-2D1080D1A0CB}" type="pres">
      <dgm:prSet presAssocID="{36B931C5-BE45-48C8-AE6A-8FB60BA4386A}" presName="vert1" presStyleCnt="0"/>
      <dgm:spPr/>
    </dgm:pt>
  </dgm:ptLst>
  <dgm:cxnLst>
    <dgm:cxn modelId="{62DF1A0F-C2BB-4D62-9C67-4D69EEDDEB2B}" type="presOf" srcId="{27A52150-681D-45B4-9C30-74536D401369}" destId="{A9C35D0E-7B17-47C8-84A4-FE4DFBDB3DFF}" srcOrd="0" destOrd="0" presId="urn:microsoft.com/office/officeart/2008/layout/LinedList"/>
    <dgm:cxn modelId="{31F7361B-52D5-4EF1-83CE-90F230BBBC1D}" srcId="{27A52150-681D-45B4-9C30-74536D401369}" destId="{F91E5D9B-2DB1-45DC-8907-786F21C6D737}" srcOrd="0" destOrd="0" parTransId="{FD78231D-EF30-49B9-8FD6-E9668488EFA6}" sibTransId="{CDF40D42-1B25-4B75-89DC-83C8FED68109}"/>
    <dgm:cxn modelId="{085BB227-9D2C-4F80-8983-4B192B478816}" srcId="{27A52150-681D-45B4-9C30-74536D401369}" destId="{15F0405A-4E0A-4B04-913D-070DF972B7B9}" srcOrd="1" destOrd="0" parTransId="{36686C55-2C34-4A98-AB4A-507772A889EA}" sibTransId="{37C091A7-D07C-48D4-877C-ABACA7555B29}"/>
    <dgm:cxn modelId="{F50A3E2A-6D17-485C-B1AF-DECDB54CA849}" type="presOf" srcId="{C4B0D6A3-910B-4927-87C4-16915C36C9F4}" destId="{FAAB9842-8808-4F71-82D0-74047C91AD41}" srcOrd="0" destOrd="0" presId="urn:microsoft.com/office/officeart/2008/layout/LinedList"/>
    <dgm:cxn modelId="{211A1247-E7E9-432E-B448-5550844FF021}" type="presOf" srcId="{36B931C5-BE45-48C8-AE6A-8FB60BA4386A}" destId="{5BD99142-4EFA-4E81-987D-20BC7AFE2A36}" srcOrd="0" destOrd="0" presId="urn:microsoft.com/office/officeart/2008/layout/LinedList"/>
    <dgm:cxn modelId="{0F9BEA48-B27E-4A08-ACB6-D01CF02E7D00}" type="presOf" srcId="{F91E5D9B-2DB1-45DC-8907-786F21C6D737}" destId="{9CB05042-C179-40C0-A661-173C1BDDBDA8}" srcOrd="0" destOrd="0" presId="urn:microsoft.com/office/officeart/2008/layout/LinedList"/>
    <dgm:cxn modelId="{F649747C-EB52-493F-9125-E476742696F8}" type="presOf" srcId="{15F0405A-4E0A-4B04-913D-070DF972B7B9}" destId="{363B121A-372F-45FB-A131-282486D70892}" srcOrd="0" destOrd="0" presId="urn:microsoft.com/office/officeart/2008/layout/LinedList"/>
    <dgm:cxn modelId="{719339C5-F639-4C21-8782-49EFE9ACD9F2}" srcId="{27A52150-681D-45B4-9C30-74536D401369}" destId="{36B931C5-BE45-48C8-AE6A-8FB60BA4386A}" srcOrd="3" destOrd="0" parTransId="{33D43172-FCB5-4F8D-8BF8-F48686E97387}" sibTransId="{07DE17E2-ACDB-48AB-A84F-AD96F583C044}"/>
    <dgm:cxn modelId="{4A92E8D8-F15E-4313-BE3A-FA956034B245}" srcId="{27A52150-681D-45B4-9C30-74536D401369}" destId="{C4B0D6A3-910B-4927-87C4-16915C36C9F4}" srcOrd="2" destOrd="0" parTransId="{E7A0316D-DD7E-4E7A-AF28-B02A1B3E3F3A}" sibTransId="{4C00B681-B856-4897-AD34-419D7837248B}"/>
    <dgm:cxn modelId="{92866D1E-F889-47B0-8B67-6826FCAF1992}" type="presParOf" srcId="{A9C35D0E-7B17-47C8-84A4-FE4DFBDB3DFF}" destId="{5CA0898E-A126-4CE9-8171-134A57658692}" srcOrd="0" destOrd="0" presId="urn:microsoft.com/office/officeart/2008/layout/LinedList"/>
    <dgm:cxn modelId="{2FCB5A8D-E4DE-40A0-8248-C119736B715D}" type="presParOf" srcId="{A9C35D0E-7B17-47C8-84A4-FE4DFBDB3DFF}" destId="{67DD4349-A7D7-461D-BCC0-9CFF01DE07CE}" srcOrd="1" destOrd="0" presId="urn:microsoft.com/office/officeart/2008/layout/LinedList"/>
    <dgm:cxn modelId="{F2B107C9-4064-4ACF-BC0E-C816707171D2}" type="presParOf" srcId="{67DD4349-A7D7-461D-BCC0-9CFF01DE07CE}" destId="{9CB05042-C179-40C0-A661-173C1BDDBDA8}" srcOrd="0" destOrd="0" presId="urn:microsoft.com/office/officeart/2008/layout/LinedList"/>
    <dgm:cxn modelId="{3ADE4066-D857-4C4B-A583-DC689A25A56E}" type="presParOf" srcId="{67DD4349-A7D7-461D-BCC0-9CFF01DE07CE}" destId="{B1F5115A-7818-4B0E-8CEC-E335C68FE8BE}" srcOrd="1" destOrd="0" presId="urn:microsoft.com/office/officeart/2008/layout/LinedList"/>
    <dgm:cxn modelId="{9F284FC7-C1B9-484B-8AC6-FA71B5753DA1}" type="presParOf" srcId="{A9C35D0E-7B17-47C8-84A4-FE4DFBDB3DFF}" destId="{2BDB3C7B-CAC5-446A-B009-ABA74F1FA3E0}" srcOrd="2" destOrd="0" presId="urn:microsoft.com/office/officeart/2008/layout/LinedList"/>
    <dgm:cxn modelId="{A65BC684-0D98-4FCD-8EFB-8214EB459144}" type="presParOf" srcId="{A9C35D0E-7B17-47C8-84A4-FE4DFBDB3DFF}" destId="{DC4036D8-5F41-4393-9C2E-22A9995B6CB1}" srcOrd="3" destOrd="0" presId="urn:microsoft.com/office/officeart/2008/layout/LinedList"/>
    <dgm:cxn modelId="{8161329B-DF2C-4863-A08A-7BD2B499B920}" type="presParOf" srcId="{DC4036D8-5F41-4393-9C2E-22A9995B6CB1}" destId="{363B121A-372F-45FB-A131-282486D70892}" srcOrd="0" destOrd="0" presId="urn:microsoft.com/office/officeart/2008/layout/LinedList"/>
    <dgm:cxn modelId="{410C6D7B-1CC9-48E1-816E-EE624FFB4653}" type="presParOf" srcId="{DC4036D8-5F41-4393-9C2E-22A9995B6CB1}" destId="{869004D1-786D-4729-85DB-F10A345199DA}" srcOrd="1" destOrd="0" presId="urn:microsoft.com/office/officeart/2008/layout/LinedList"/>
    <dgm:cxn modelId="{410AF31B-5609-43FC-B2F7-3BFF854FED24}" type="presParOf" srcId="{A9C35D0E-7B17-47C8-84A4-FE4DFBDB3DFF}" destId="{D7D7F410-025C-44E5-94B6-466003125378}" srcOrd="4" destOrd="0" presId="urn:microsoft.com/office/officeart/2008/layout/LinedList"/>
    <dgm:cxn modelId="{B09DE9FB-AD08-4A76-A2DA-88A931E0E906}" type="presParOf" srcId="{A9C35D0E-7B17-47C8-84A4-FE4DFBDB3DFF}" destId="{3E282A81-EB79-4BC8-B0A6-327E0623F9B8}" srcOrd="5" destOrd="0" presId="urn:microsoft.com/office/officeart/2008/layout/LinedList"/>
    <dgm:cxn modelId="{01CF02FF-D2D0-4A40-AB8B-68C4F6634717}" type="presParOf" srcId="{3E282A81-EB79-4BC8-B0A6-327E0623F9B8}" destId="{FAAB9842-8808-4F71-82D0-74047C91AD41}" srcOrd="0" destOrd="0" presId="urn:microsoft.com/office/officeart/2008/layout/LinedList"/>
    <dgm:cxn modelId="{37A327B2-745C-4BE2-ACD8-5F87D2DB448E}" type="presParOf" srcId="{3E282A81-EB79-4BC8-B0A6-327E0623F9B8}" destId="{B32EDAC3-FD42-4771-951B-6A82F283730C}" srcOrd="1" destOrd="0" presId="urn:microsoft.com/office/officeart/2008/layout/LinedList"/>
    <dgm:cxn modelId="{4FB557E1-2416-4CC5-9D20-5581FD0AC69B}" type="presParOf" srcId="{A9C35D0E-7B17-47C8-84A4-FE4DFBDB3DFF}" destId="{D7F5DA71-DE32-422F-ADEF-4B5922EB936B}" srcOrd="6" destOrd="0" presId="urn:microsoft.com/office/officeart/2008/layout/LinedList"/>
    <dgm:cxn modelId="{92A956DC-1801-41E5-8AE9-897E3371D35C}" type="presParOf" srcId="{A9C35D0E-7B17-47C8-84A4-FE4DFBDB3DFF}" destId="{226161D9-E8C0-4CA7-933F-651B0CEDA911}" srcOrd="7" destOrd="0" presId="urn:microsoft.com/office/officeart/2008/layout/LinedList"/>
    <dgm:cxn modelId="{39B7B8C0-1725-459B-B432-40EB0E988F31}" type="presParOf" srcId="{226161D9-E8C0-4CA7-933F-651B0CEDA911}" destId="{5BD99142-4EFA-4E81-987D-20BC7AFE2A36}" srcOrd="0" destOrd="0" presId="urn:microsoft.com/office/officeart/2008/layout/LinedList"/>
    <dgm:cxn modelId="{386660F4-5F55-4293-ABCC-EA6BDEAA9CFE}" type="presParOf" srcId="{226161D9-E8C0-4CA7-933F-651B0CEDA911}" destId="{C9F7907E-FFB1-46E2-95E3-2D1080D1A0C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E34DF0-CEA9-4DCF-B723-6B145D1C58E6}"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US"/>
        </a:p>
      </dgm:t>
    </dgm:pt>
    <dgm:pt modelId="{286C7E3D-293A-440D-8EE9-7FE28A09DA0D}">
      <dgm:prSet phldrT="[Text]" custT="1"/>
      <dgm:spPr/>
      <dgm:t>
        <a:bodyPr/>
        <a:lstStyle/>
        <a:p>
          <a:pPr>
            <a:buNone/>
          </a:pPr>
          <a:endParaRPr lang="en-US" sz="1600" b="0" i="0" dirty="0"/>
        </a:p>
        <a:p>
          <a:pPr>
            <a:buNone/>
          </a:pPr>
          <a:endParaRPr lang="en-US" sz="1600" b="0" i="0" dirty="0"/>
        </a:p>
        <a:p>
          <a:pPr>
            <a:buNone/>
          </a:pPr>
          <a:r>
            <a:rPr lang="en-US" sz="1800" b="0" i="0" dirty="0"/>
            <a:t>Severe</a:t>
          </a:r>
          <a:r>
            <a:rPr lang="en-US" sz="1600" b="0" i="0" dirty="0"/>
            <a:t> </a:t>
          </a:r>
        </a:p>
        <a:p>
          <a:pPr>
            <a:buNone/>
          </a:pPr>
          <a:r>
            <a:rPr lang="en-US" sz="1600" b="0" i="0" dirty="0"/>
            <a:t>(~21%) ≈ 10M</a:t>
          </a:r>
        </a:p>
        <a:p>
          <a:pPr>
            <a:buNone/>
          </a:pPr>
          <a:r>
            <a:rPr lang="en-US" sz="1600" b="0" i="0" dirty="0"/>
            <a:t> (High morbidity / mortality)</a:t>
          </a:r>
          <a:endParaRPr lang="en-US" sz="1600" dirty="0"/>
        </a:p>
      </dgm:t>
    </dgm:pt>
    <dgm:pt modelId="{31C5095A-250C-4B66-A4A4-86236EAB83BD}" type="parTrans" cxnId="{D17B7F09-668D-4DD5-951B-84B308724D7F}">
      <dgm:prSet/>
      <dgm:spPr/>
      <dgm:t>
        <a:bodyPr/>
        <a:lstStyle/>
        <a:p>
          <a:endParaRPr lang="en-US"/>
        </a:p>
      </dgm:t>
    </dgm:pt>
    <dgm:pt modelId="{CA04A3FB-7629-4DF0-B697-F392EE8F7B70}" type="sibTrans" cxnId="{D17B7F09-668D-4DD5-951B-84B308724D7F}">
      <dgm:prSet/>
      <dgm:spPr/>
      <dgm:t>
        <a:bodyPr/>
        <a:lstStyle/>
        <a:p>
          <a:endParaRPr lang="en-US"/>
        </a:p>
      </dgm:t>
    </dgm:pt>
    <dgm:pt modelId="{BB3A9B98-5B77-4E74-893A-D921B6E05548}">
      <dgm:prSet phldrT="[Text]"/>
      <dgm:spPr/>
      <dgm:t>
        <a:bodyPr/>
        <a:lstStyle/>
        <a:p>
          <a:pPr>
            <a:buNone/>
          </a:pPr>
          <a:r>
            <a:rPr lang="en-US" b="0" i="0" dirty="0"/>
            <a:t>Moderate </a:t>
          </a:r>
        </a:p>
        <a:p>
          <a:pPr>
            <a:buNone/>
          </a:pPr>
          <a:r>
            <a:rPr lang="en-US" b="0" i="0" dirty="0"/>
            <a:t>(~23%) ≈ 10–11M (Missing Middle)</a:t>
          </a:r>
          <a:endParaRPr lang="en-US" dirty="0"/>
        </a:p>
      </dgm:t>
    </dgm:pt>
    <dgm:pt modelId="{1B126BB2-3805-41BC-884C-F42F082303D0}" type="parTrans" cxnId="{54597729-FC22-461F-A345-5165687765E3}">
      <dgm:prSet/>
      <dgm:spPr/>
      <dgm:t>
        <a:bodyPr/>
        <a:lstStyle/>
        <a:p>
          <a:endParaRPr lang="en-US"/>
        </a:p>
      </dgm:t>
    </dgm:pt>
    <dgm:pt modelId="{AD98AADB-196F-4168-B9D9-93916E7E647E}" type="sibTrans" cxnId="{54597729-FC22-461F-A345-5165687765E3}">
      <dgm:prSet/>
      <dgm:spPr/>
      <dgm:t>
        <a:bodyPr/>
        <a:lstStyle/>
        <a:p>
          <a:endParaRPr lang="en-US"/>
        </a:p>
      </dgm:t>
    </dgm:pt>
    <dgm:pt modelId="{2F971B2B-B782-4FB6-97E8-69C109927E61}">
      <dgm:prSet phldrT="[Text]"/>
      <dgm:spPr/>
      <dgm:t>
        <a:bodyPr/>
        <a:lstStyle/>
        <a:p>
          <a:pPr>
            <a:buNone/>
          </a:pPr>
          <a:r>
            <a:rPr lang="en-US" b="0" i="0"/>
            <a:t>Mild (~56%) ≈ 26–27M</a:t>
          </a:r>
          <a:endParaRPr lang="en-US" dirty="0"/>
        </a:p>
      </dgm:t>
    </dgm:pt>
    <dgm:pt modelId="{AE35BB69-4FF1-4208-871C-A317B2C32B40}" type="parTrans" cxnId="{D424B7B3-9FC1-4B22-82C4-2E8FC8BB04FC}">
      <dgm:prSet/>
      <dgm:spPr/>
      <dgm:t>
        <a:bodyPr/>
        <a:lstStyle/>
        <a:p>
          <a:endParaRPr lang="en-US"/>
        </a:p>
      </dgm:t>
    </dgm:pt>
    <dgm:pt modelId="{74804A7F-CEF1-4530-9292-006248154B30}" type="sibTrans" cxnId="{D424B7B3-9FC1-4B22-82C4-2E8FC8BB04FC}">
      <dgm:prSet/>
      <dgm:spPr/>
      <dgm:t>
        <a:bodyPr/>
        <a:lstStyle/>
        <a:p>
          <a:endParaRPr lang="en-US"/>
        </a:p>
      </dgm:t>
    </dgm:pt>
    <dgm:pt modelId="{674C4980-46F4-41EC-99A8-E267BC506BBD}" type="pres">
      <dgm:prSet presAssocID="{72E34DF0-CEA9-4DCF-B723-6B145D1C58E6}" presName="Name0" presStyleCnt="0">
        <dgm:presLayoutVars>
          <dgm:dir/>
          <dgm:animLvl val="lvl"/>
          <dgm:resizeHandles val="exact"/>
        </dgm:presLayoutVars>
      </dgm:prSet>
      <dgm:spPr/>
    </dgm:pt>
    <dgm:pt modelId="{5585E2AC-CF6F-4A20-9E92-5C630C45F54C}" type="pres">
      <dgm:prSet presAssocID="{286C7E3D-293A-440D-8EE9-7FE28A09DA0D}" presName="Name8" presStyleCnt="0"/>
      <dgm:spPr/>
    </dgm:pt>
    <dgm:pt modelId="{3A1FE0FD-B5D7-4BF5-B2DF-28367CFCB037}" type="pres">
      <dgm:prSet presAssocID="{286C7E3D-293A-440D-8EE9-7FE28A09DA0D}" presName="level" presStyleLbl="node1" presStyleIdx="0" presStyleCnt="3">
        <dgm:presLayoutVars>
          <dgm:chMax val="1"/>
          <dgm:bulletEnabled val="1"/>
        </dgm:presLayoutVars>
      </dgm:prSet>
      <dgm:spPr/>
    </dgm:pt>
    <dgm:pt modelId="{6EF23118-27DB-4E16-9F97-F12BD4C05239}" type="pres">
      <dgm:prSet presAssocID="{286C7E3D-293A-440D-8EE9-7FE28A09DA0D}" presName="levelTx" presStyleLbl="revTx" presStyleIdx="0" presStyleCnt="0">
        <dgm:presLayoutVars>
          <dgm:chMax val="1"/>
          <dgm:bulletEnabled val="1"/>
        </dgm:presLayoutVars>
      </dgm:prSet>
      <dgm:spPr/>
    </dgm:pt>
    <dgm:pt modelId="{66C65B92-BAA0-4EE2-92E4-8DE84195B2AD}" type="pres">
      <dgm:prSet presAssocID="{BB3A9B98-5B77-4E74-893A-D921B6E05548}" presName="Name8" presStyleCnt="0"/>
      <dgm:spPr/>
    </dgm:pt>
    <dgm:pt modelId="{D3EF1C08-3108-44D4-9DE0-C5FF701A58B9}" type="pres">
      <dgm:prSet presAssocID="{BB3A9B98-5B77-4E74-893A-D921B6E05548}" presName="level" presStyleLbl="node1" presStyleIdx="1" presStyleCnt="3">
        <dgm:presLayoutVars>
          <dgm:chMax val="1"/>
          <dgm:bulletEnabled val="1"/>
        </dgm:presLayoutVars>
      </dgm:prSet>
      <dgm:spPr/>
    </dgm:pt>
    <dgm:pt modelId="{8D43BCB6-1800-49E7-9A1A-A3E24E153088}" type="pres">
      <dgm:prSet presAssocID="{BB3A9B98-5B77-4E74-893A-D921B6E05548}" presName="levelTx" presStyleLbl="revTx" presStyleIdx="0" presStyleCnt="0">
        <dgm:presLayoutVars>
          <dgm:chMax val="1"/>
          <dgm:bulletEnabled val="1"/>
        </dgm:presLayoutVars>
      </dgm:prSet>
      <dgm:spPr/>
    </dgm:pt>
    <dgm:pt modelId="{C3CDA85A-B14B-4E48-B0C5-F9D49B75EA5C}" type="pres">
      <dgm:prSet presAssocID="{2F971B2B-B782-4FB6-97E8-69C109927E61}" presName="Name8" presStyleCnt="0"/>
      <dgm:spPr/>
    </dgm:pt>
    <dgm:pt modelId="{9B2972F0-3D89-4953-B78A-99913F20ADD0}" type="pres">
      <dgm:prSet presAssocID="{2F971B2B-B782-4FB6-97E8-69C109927E61}" presName="level" presStyleLbl="node1" presStyleIdx="2" presStyleCnt="3">
        <dgm:presLayoutVars>
          <dgm:chMax val="1"/>
          <dgm:bulletEnabled val="1"/>
        </dgm:presLayoutVars>
      </dgm:prSet>
      <dgm:spPr/>
    </dgm:pt>
    <dgm:pt modelId="{290536AB-8668-4AD5-A851-04AB29AFE31D}" type="pres">
      <dgm:prSet presAssocID="{2F971B2B-B782-4FB6-97E8-69C109927E61}" presName="levelTx" presStyleLbl="revTx" presStyleIdx="0" presStyleCnt="0">
        <dgm:presLayoutVars>
          <dgm:chMax val="1"/>
          <dgm:bulletEnabled val="1"/>
        </dgm:presLayoutVars>
      </dgm:prSet>
      <dgm:spPr/>
    </dgm:pt>
  </dgm:ptLst>
  <dgm:cxnLst>
    <dgm:cxn modelId="{7998DC05-26AD-452D-B127-7A014C0E7EAD}" type="presOf" srcId="{2F971B2B-B782-4FB6-97E8-69C109927E61}" destId="{9B2972F0-3D89-4953-B78A-99913F20ADD0}" srcOrd="0" destOrd="0" presId="urn:microsoft.com/office/officeart/2005/8/layout/pyramid1"/>
    <dgm:cxn modelId="{D17B7F09-668D-4DD5-951B-84B308724D7F}" srcId="{72E34DF0-CEA9-4DCF-B723-6B145D1C58E6}" destId="{286C7E3D-293A-440D-8EE9-7FE28A09DA0D}" srcOrd="0" destOrd="0" parTransId="{31C5095A-250C-4B66-A4A4-86236EAB83BD}" sibTransId="{CA04A3FB-7629-4DF0-B697-F392EE8F7B70}"/>
    <dgm:cxn modelId="{EED3A209-D457-475C-A610-1CE57A257EB6}" type="presOf" srcId="{72E34DF0-CEA9-4DCF-B723-6B145D1C58E6}" destId="{674C4980-46F4-41EC-99A8-E267BC506BBD}" srcOrd="0" destOrd="0" presId="urn:microsoft.com/office/officeart/2005/8/layout/pyramid1"/>
    <dgm:cxn modelId="{54597729-FC22-461F-A345-5165687765E3}" srcId="{72E34DF0-CEA9-4DCF-B723-6B145D1C58E6}" destId="{BB3A9B98-5B77-4E74-893A-D921B6E05548}" srcOrd="1" destOrd="0" parTransId="{1B126BB2-3805-41BC-884C-F42F082303D0}" sibTransId="{AD98AADB-196F-4168-B9D9-93916E7E647E}"/>
    <dgm:cxn modelId="{3A931264-72EC-4D1E-AC19-7A2C3D9C9ED8}" type="presOf" srcId="{286C7E3D-293A-440D-8EE9-7FE28A09DA0D}" destId="{3A1FE0FD-B5D7-4BF5-B2DF-28367CFCB037}" srcOrd="0" destOrd="0" presId="urn:microsoft.com/office/officeart/2005/8/layout/pyramid1"/>
    <dgm:cxn modelId="{285F7C51-D237-4B4F-AECC-F0C26552E3E2}" type="presOf" srcId="{BB3A9B98-5B77-4E74-893A-D921B6E05548}" destId="{D3EF1C08-3108-44D4-9DE0-C5FF701A58B9}" srcOrd="0" destOrd="0" presId="urn:microsoft.com/office/officeart/2005/8/layout/pyramid1"/>
    <dgm:cxn modelId="{D796C7AE-461D-4287-B515-3ACB0BCDC56E}" type="presOf" srcId="{2F971B2B-B782-4FB6-97E8-69C109927E61}" destId="{290536AB-8668-4AD5-A851-04AB29AFE31D}" srcOrd="1" destOrd="0" presId="urn:microsoft.com/office/officeart/2005/8/layout/pyramid1"/>
    <dgm:cxn modelId="{D424B7B3-9FC1-4B22-82C4-2E8FC8BB04FC}" srcId="{72E34DF0-CEA9-4DCF-B723-6B145D1C58E6}" destId="{2F971B2B-B782-4FB6-97E8-69C109927E61}" srcOrd="2" destOrd="0" parTransId="{AE35BB69-4FF1-4208-871C-A317B2C32B40}" sibTransId="{74804A7F-CEF1-4530-9292-006248154B30}"/>
    <dgm:cxn modelId="{A8BA5ED2-09D3-4492-AEAA-3BF7FD3F1720}" type="presOf" srcId="{286C7E3D-293A-440D-8EE9-7FE28A09DA0D}" destId="{6EF23118-27DB-4E16-9F97-F12BD4C05239}" srcOrd="1" destOrd="0" presId="urn:microsoft.com/office/officeart/2005/8/layout/pyramid1"/>
    <dgm:cxn modelId="{F028CEEF-6F83-4926-95AE-F4B54FFF13C6}" type="presOf" srcId="{BB3A9B98-5B77-4E74-893A-D921B6E05548}" destId="{8D43BCB6-1800-49E7-9A1A-A3E24E153088}" srcOrd="1" destOrd="0" presId="urn:microsoft.com/office/officeart/2005/8/layout/pyramid1"/>
    <dgm:cxn modelId="{3D38CBFE-981D-4A01-A1F4-34E6C2C55542}" type="presParOf" srcId="{674C4980-46F4-41EC-99A8-E267BC506BBD}" destId="{5585E2AC-CF6F-4A20-9E92-5C630C45F54C}" srcOrd="0" destOrd="0" presId="urn:microsoft.com/office/officeart/2005/8/layout/pyramid1"/>
    <dgm:cxn modelId="{EC63C6F7-68BD-4B7D-A14F-2518CED282CF}" type="presParOf" srcId="{5585E2AC-CF6F-4A20-9E92-5C630C45F54C}" destId="{3A1FE0FD-B5D7-4BF5-B2DF-28367CFCB037}" srcOrd="0" destOrd="0" presId="urn:microsoft.com/office/officeart/2005/8/layout/pyramid1"/>
    <dgm:cxn modelId="{0B355D69-EFDE-4770-BEA2-3A98156B06F4}" type="presParOf" srcId="{5585E2AC-CF6F-4A20-9E92-5C630C45F54C}" destId="{6EF23118-27DB-4E16-9F97-F12BD4C05239}" srcOrd="1" destOrd="0" presId="urn:microsoft.com/office/officeart/2005/8/layout/pyramid1"/>
    <dgm:cxn modelId="{BB8307C0-3F7A-4C74-8E12-59A0391FEB82}" type="presParOf" srcId="{674C4980-46F4-41EC-99A8-E267BC506BBD}" destId="{66C65B92-BAA0-4EE2-92E4-8DE84195B2AD}" srcOrd="1" destOrd="0" presId="urn:microsoft.com/office/officeart/2005/8/layout/pyramid1"/>
    <dgm:cxn modelId="{FC2430BF-4031-481D-A2DB-4BFA1356710D}" type="presParOf" srcId="{66C65B92-BAA0-4EE2-92E4-8DE84195B2AD}" destId="{D3EF1C08-3108-44D4-9DE0-C5FF701A58B9}" srcOrd="0" destOrd="0" presId="urn:microsoft.com/office/officeart/2005/8/layout/pyramid1"/>
    <dgm:cxn modelId="{260091B0-818C-4945-89FC-036D4EB9CBF6}" type="presParOf" srcId="{66C65B92-BAA0-4EE2-92E4-8DE84195B2AD}" destId="{8D43BCB6-1800-49E7-9A1A-A3E24E153088}" srcOrd="1" destOrd="0" presId="urn:microsoft.com/office/officeart/2005/8/layout/pyramid1"/>
    <dgm:cxn modelId="{1A3BD4F9-38CA-4986-87DE-EF2D34B6D395}" type="presParOf" srcId="{674C4980-46F4-41EC-99A8-E267BC506BBD}" destId="{C3CDA85A-B14B-4E48-B0C5-F9D49B75EA5C}" srcOrd="2" destOrd="0" presId="urn:microsoft.com/office/officeart/2005/8/layout/pyramid1"/>
    <dgm:cxn modelId="{206010B6-9A12-4334-8EBD-C6553A66EB97}" type="presParOf" srcId="{C3CDA85A-B14B-4E48-B0C5-F9D49B75EA5C}" destId="{9B2972F0-3D89-4953-B78A-99913F20ADD0}" srcOrd="0" destOrd="0" presId="urn:microsoft.com/office/officeart/2005/8/layout/pyramid1"/>
    <dgm:cxn modelId="{13A08D1B-BD89-4E6B-9074-B2D78595902E}" type="presParOf" srcId="{C3CDA85A-B14B-4E48-B0C5-F9D49B75EA5C}" destId="{290536AB-8668-4AD5-A851-04AB29AFE31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E34DF0-CEA9-4DCF-B723-6B145D1C58E6}"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US"/>
        </a:p>
      </dgm:t>
    </dgm:pt>
    <dgm:pt modelId="{286C7E3D-293A-440D-8EE9-7FE28A09DA0D}">
      <dgm:prSet phldrT="[Text]" custT="1"/>
      <dgm:spPr/>
      <dgm:t>
        <a:bodyPr/>
        <a:lstStyle/>
        <a:p>
          <a:pPr>
            <a:buNone/>
          </a:pPr>
          <a:endParaRPr lang="en-US" sz="1600" b="0" i="0" dirty="0"/>
        </a:p>
        <a:p>
          <a:pPr>
            <a:buNone/>
          </a:pPr>
          <a:endParaRPr lang="en-US" sz="1600" b="0" i="0" dirty="0"/>
        </a:p>
        <a:p>
          <a:pPr>
            <a:buNone/>
          </a:pPr>
          <a:r>
            <a:rPr lang="en-US" sz="2800" b="0" i="0" dirty="0"/>
            <a:t>Severe</a:t>
          </a:r>
          <a:r>
            <a:rPr lang="en-US" sz="1600" b="0" i="0" dirty="0"/>
            <a:t> </a:t>
          </a:r>
        </a:p>
        <a:p>
          <a:pPr>
            <a:buNone/>
          </a:pPr>
          <a:r>
            <a:rPr lang="en-US" sz="1600" b="0" i="0" dirty="0"/>
            <a:t>(~21%) ≈ 10M</a:t>
          </a:r>
        </a:p>
        <a:p>
          <a:pPr>
            <a:buNone/>
          </a:pPr>
          <a:r>
            <a:rPr lang="en-US" sz="1600" b="0" i="0" dirty="0"/>
            <a:t> (High morbidity / mortality)</a:t>
          </a:r>
          <a:endParaRPr lang="en-US" sz="1600" dirty="0"/>
        </a:p>
      </dgm:t>
    </dgm:pt>
    <dgm:pt modelId="{31C5095A-250C-4B66-A4A4-86236EAB83BD}" type="parTrans" cxnId="{D17B7F09-668D-4DD5-951B-84B308724D7F}">
      <dgm:prSet/>
      <dgm:spPr/>
      <dgm:t>
        <a:bodyPr/>
        <a:lstStyle/>
        <a:p>
          <a:endParaRPr lang="en-US"/>
        </a:p>
      </dgm:t>
    </dgm:pt>
    <dgm:pt modelId="{CA04A3FB-7629-4DF0-B697-F392EE8F7B70}" type="sibTrans" cxnId="{D17B7F09-668D-4DD5-951B-84B308724D7F}">
      <dgm:prSet/>
      <dgm:spPr/>
      <dgm:t>
        <a:bodyPr/>
        <a:lstStyle/>
        <a:p>
          <a:endParaRPr lang="en-US"/>
        </a:p>
      </dgm:t>
    </dgm:pt>
    <dgm:pt modelId="{BB3A9B98-5B77-4E74-893A-D921B6E05548}">
      <dgm:prSet phldrT="[Text]"/>
      <dgm:spPr/>
      <dgm:t>
        <a:bodyPr/>
        <a:lstStyle/>
        <a:p>
          <a:pPr>
            <a:buNone/>
          </a:pPr>
          <a:r>
            <a:rPr lang="en-US" b="0" i="0" dirty="0"/>
            <a:t>Moderate </a:t>
          </a:r>
        </a:p>
        <a:p>
          <a:pPr>
            <a:buNone/>
          </a:pPr>
          <a:r>
            <a:rPr lang="en-US" b="0" i="0" dirty="0"/>
            <a:t>(~23%) ≈ 10–11M (Missing Middle)</a:t>
          </a:r>
          <a:endParaRPr lang="en-US" dirty="0"/>
        </a:p>
      </dgm:t>
    </dgm:pt>
    <dgm:pt modelId="{1B126BB2-3805-41BC-884C-F42F082303D0}" type="parTrans" cxnId="{54597729-FC22-461F-A345-5165687765E3}">
      <dgm:prSet/>
      <dgm:spPr/>
      <dgm:t>
        <a:bodyPr/>
        <a:lstStyle/>
        <a:p>
          <a:endParaRPr lang="en-US"/>
        </a:p>
      </dgm:t>
    </dgm:pt>
    <dgm:pt modelId="{AD98AADB-196F-4168-B9D9-93916E7E647E}" type="sibTrans" cxnId="{54597729-FC22-461F-A345-5165687765E3}">
      <dgm:prSet/>
      <dgm:spPr/>
      <dgm:t>
        <a:bodyPr/>
        <a:lstStyle/>
        <a:p>
          <a:endParaRPr lang="en-US"/>
        </a:p>
      </dgm:t>
    </dgm:pt>
    <dgm:pt modelId="{2F971B2B-B782-4FB6-97E8-69C109927E61}">
      <dgm:prSet phldrT="[Text]"/>
      <dgm:spPr/>
      <dgm:t>
        <a:bodyPr/>
        <a:lstStyle/>
        <a:p>
          <a:pPr>
            <a:buNone/>
          </a:pPr>
          <a:r>
            <a:rPr lang="en-US" b="0" i="0"/>
            <a:t>Mild (~56%) ≈ 26–27M</a:t>
          </a:r>
          <a:endParaRPr lang="en-US" dirty="0"/>
        </a:p>
      </dgm:t>
    </dgm:pt>
    <dgm:pt modelId="{AE35BB69-4FF1-4208-871C-A317B2C32B40}" type="parTrans" cxnId="{D424B7B3-9FC1-4B22-82C4-2E8FC8BB04FC}">
      <dgm:prSet/>
      <dgm:spPr/>
      <dgm:t>
        <a:bodyPr/>
        <a:lstStyle/>
        <a:p>
          <a:endParaRPr lang="en-US"/>
        </a:p>
      </dgm:t>
    </dgm:pt>
    <dgm:pt modelId="{74804A7F-CEF1-4530-9292-006248154B30}" type="sibTrans" cxnId="{D424B7B3-9FC1-4B22-82C4-2E8FC8BB04FC}">
      <dgm:prSet/>
      <dgm:spPr/>
      <dgm:t>
        <a:bodyPr/>
        <a:lstStyle/>
        <a:p>
          <a:endParaRPr lang="en-US"/>
        </a:p>
      </dgm:t>
    </dgm:pt>
    <dgm:pt modelId="{674C4980-46F4-41EC-99A8-E267BC506BBD}" type="pres">
      <dgm:prSet presAssocID="{72E34DF0-CEA9-4DCF-B723-6B145D1C58E6}" presName="Name0" presStyleCnt="0">
        <dgm:presLayoutVars>
          <dgm:dir/>
          <dgm:animLvl val="lvl"/>
          <dgm:resizeHandles val="exact"/>
        </dgm:presLayoutVars>
      </dgm:prSet>
      <dgm:spPr/>
    </dgm:pt>
    <dgm:pt modelId="{5585E2AC-CF6F-4A20-9E92-5C630C45F54C}" type="pres">
      <dgm:prSet presAssocID="{286C7E3D-293A-440D-8EE9-7FE28A09DA0D}" presName="Name8" presStyleCnt="0"/>
      <dgm:spPr/>
    </dgm:pt>
    <dgm:pt modelId="{3A1FE0FD-B5D7-4BF5-B2DF-28367CFCB037}" type="pres">
      <dgm:prSet presAssocID="{286C7E3D-293A-440D-8EE9-7FE28A09DA0D}" presName="level" presStyleLbl="node1" presStyleIdx="0" presStyleCnt="3">
        <dgm:presLayoutVars>
          <dgm:chMax val="1"/>
          <dgm:bulletEnabled val="1"/>
        </dgm:presLayoutVars>
      </dgm:prSet>
      <dgm:spPr/>
    </dgm:pt>
    <dgm:pt modelId="{6EF23118-27DB-4E16-9F97-F12BD4C05239}" type="pres">
      <dgm:prSet presAssocID="{286C7E3D-293A-440D-8EE9-7FE28A09DA0D}" presName="levelTx" presStyleLbl="revTx" presStyleIdx="0" presStyleCnt="0">
        <dgm:presLayoutVars>
          <dgm:chMax val="1"/>
          <dgm:bulletEnabled val="1"/>
        </dgm:presLayoutVars>
      </dgm:prSet>
      <dgm:spPr/>
    </dgm:pt>
    <dgm:pt modelId="{66C65B92-BAA0-4EE2-92E4-8DE84195B2AD}" type="pres">
      <dgm:prSet presAssocID="{BB3A9B98-5B77-4E74-893A-D921B6E05548}" presName="Name8" presStyleCnt="0"/>
      <dgm:spPr/>
    </dgm:pt>
    <dgm:pt modelId="{D3EF1C08-3108-44D4-9DE0-C5FF701A58B9}" type="pres">
      <dgm:prSet presAssocID="{BB3A9B98-5B77-4E74-893A-D921B6E05548}" presName="level" presStyleLbl="node1" presStyleIdx="1" presStyleCnt="3">
        <dgm:presLayoutVars>
          <dgm:chMax val="1"/>
          <dgm:bulletEnabled val="1"/>
        </dgm:presLayoutVars>
      </dgm:prSet>
      <dgm:spPr/>
    </dgm:pt>
    <dgm:pt modelId="{8D43BCB6-1800-49E7-9A1A-A3E24E153088}" type="pres">
      <dgm:prSet presAssocID="{BB3A9B98-5B77-4E74-893A-D921B6E05548}" presName="levelTx" presStyleLbl="revTx" presStyleIdx="0" presStyleCnt="0">
        <dgm:presLayoutVars>
          <dgm:chMax val="1"/>
          <dgm:bulletEnabled val="1"/>
        </dgm:presLayoutVars>
      </dgm:prSet>
      <dgm:spPr/>
    </dgm:pt>
    <dgm:pt modelId="{C3CDA85A-B14B-4E48-B0C5-F9D49B75EA5C}" type="pres">
      <dgm:prSet presAssocID="{2F971B2B-B782-4FB6-97E8-69C109927E61}" presName="Name8" presStyleCnt="0"/>
      <dgm:spPr/>
    </dgm:pt>
    <dgm:pt modelId="{9B2972F0-3D89-4953-B78A-99913F20ADD0}" type="pres">
      <dgm:prSet presAssocID="{2F971B2B-B782-4FB6-97E8-69C109927E61}" presName="level" presStyleLbl="node1" presStyleIdx="2" presStyleCnt="3">
        <dgm:presLayoutVars>
          <dgm:chMax val="1"/>
          <dgm:bulletEnabled val="1"/>
        </dgm:presLayoutVars>
      </dgm:prSet>
      <dgm:spPr/>
    </dgm:pt>
    <dgm:pt modelId="{290536AB-8668-4AD5-A851-04AB29AFE31D}" type="pres">
      <dgm:prSet presAssocID="{2F971B2B-B782-4FB6-97E8-69C109927E61}" presName="levelTx" presStyleLbl="revTx" presStyleIdx="0" presStyleCnt="0">
        <dgm:presLayoutVars>
          <dgm:chMax val="1"/>
          <dgm:bulletEnabled val="1"/>
        </dgm:presLayoutVars>
      </dgm:prSet>
      <dgm:spPr/>
    </dgm:pt>
  </dgm:ptLst>
  <dgm:cxnLst>
    <dgm:cxn modelId="{7998DC05-26AD-452D-B127-7A014C0E7EAD}" type="presOf" srcId="{2F971B2B-B782-4FB6-97E8-69C109927E61}" destId="{9B2972F0-3D89-4953-B78A-99913F20ADD0}" srcOrd="0" destOrd="0" presId="urn:microsoft.com/office/officeart/2005/8/layout/pyramid1"/>
    <dgm:cxn modelId="{D17B7F09-668D-4DD5-951B-84B308724D7F}" srcId="{72E34DF0-CEA9-4DCF-B723-6B145D1C58E6}" destId="{286C7E3D-293A-440D-8EE9-7FE28A09DA0D}" srcOrd="0" destOrd="0" parTransId="{31C5095A-250C-4B66-A4A4-86236EAB83BD}" sibTransId="{CA04A3FB-7629-4DF0-B697-F392EE8F7B70}"/>
    <dgm:cxn modelId="{EED3A209-D457-475C-A610-1CE57A257EB6}" type="presOf" srcId="{72E34DF0-CEA9-4DCF-B723-6B145D1C58E6}" destId="{674C4980-46F4-41EC-99A8-E267BC506BBD}" srcOrd="0" destOrd="0" presId="urn:microsoft.com/office/officeart/2005/8/layout/pyramid1"/>
    <dgm:cxn modelId="{54597729-FC22-461F-A345-5165687765E3}" srcId="{72E34DF0-CEA9-4DCF-B723-6B145D1C58E6}" destId="{BB3A9B98-5B77-4E74-893A-D921B6E05548}" srcOrd="1" destOrd="0" parTransId="{1B126BB2-3805-41BC-884C-F42F082303D0}" sibTransId="{AD98AADB-196F-4168-B9D9-93916E7E647E}"/>
    <dgm:cxn modelId="{3A931264-72EC-4D1E-AC19-7A2C3D9C9ED8}" type="presOf" srcId="{286C7E3D-293A-440D-8EE9-7FE28A09DA0D}" destId="{3A1FE0FD-B5D7-4BF5-B2DF-28367CFCB037}" srcOrd="0" destOrd="0" presId="urn:microsoft.com/office/officeart/2005/8/layout/pyramid1"/>
    <dgm:cxn modelId="{285F7C51-D237-4B4F-AECC-F0C26552E3E2}" type="presOf" srcId="{BB3A9B98-5B77-4E74-893A-D921B6E05548}" destId="{D3EF1C08-3108-44D4-9DE0-C5FF701A58B9}" srcOrd="0" destOrd="0" presId="urn:microsoft.com/office/officeart/2005/8/layout/pyramid1"/>
    <dgm:cxn modelId="{D796C7AE-461D-4287-B515-3ACB0BCDC56E}" type="presOf" srcId="{2F971B2B-B782-4FB6-97E8-69C109927E61}" destId="{290536AB-8668-4AD5-A851-04AB29AFE31D}" srcOrd="1" destOrd="0" presId="urn:microsoft.com/office/officeart/2005/8/layout/pyramid1"/>
    <dgm:cxn modelId="{D424B7B3-9FC1-4B22-82C4-2E8FC8BB04FC}" srcId="{72E34DF0-CEA9-4DCF-B723-6B145D1C58E6}" destId="{2F971B2B-B782-4FB6-97E8-69C109927E61}" srcOrd="2" destOrd="0" parTransId="{AE35BB69-4FF1-4208-871C-A317B2C32B40}" sibTransId="{74804A7F-CEF1-4530-9292-006248154B30}"/>
    <dgm:cxn modelId="{A8BA5ED2-09D3-4492-AEAA-3BF7FD3F1720}" type="presOf" srcId="{286C7E3D-293A-440D-8EE9-7FE28A09DA0D}" destId="{6EF23118-27DB-4E16-9F97-F12BD4C05239}" srcOrd="1" destOrd="0" presId="urn:microsoft.com/office/officeart/2005/8/layout/pyramid1"/>
    <dgm:cxn modelId="{F028CEEF-6F83-4926-95AE-F4B54FFF13C6}" type="presOf" srcId="{BB3A9B98-5B77-4E74-893A-D921B6E05548}" destId="{8D43BCB6-1800-49E7-9A1A-A3E24E153088}" srcOrd="1" destOrd="0" presId="urn:microsoft.com/office/officeart/2005/8/layout/pyramid1"/>
    <dgm:cxn modelId="{3D38CBFE-981D-4A01-A1F4-34E6C2C55542}" type="presParOf" srcId="{674C4980-46F4-41EC-99A8-E267BC506BBD}" destId="{5585E2AC-CF6F-4A20-9E92-5C630C45F54C}" srcOrd="0" destOrd="0" presId="urn:microsoft.com/office/officeart/2005/8/layout/pyramid1"/>
    <dgm:cxn modelId="{EC63C6F7-68BD-4B7D-A14F-2518CED282CF}" type="presParOf" srcId="{5585E2AC-CF6F-4A20-9E92-5C630C45F54C}" destId="{3A1FE0FD-B5D7-4BF5-B2DF-28367CFCB037}" srcOrd="0" destOrd="0" presId="urn:microsoft.com/office/officeart/2005/8/layout/pyramid1"/>
    <dgm:cxn modelId="{0B355D69-EFDE-4770-BEA2-3A98156B06F4}" type="presParOf" srcId="{5585E2AC-CF6F-4A20-9E92-5C630C45F54C}" destId="{6EF23118-27DB-4E16-9F97-F12BD4C05239}" srcOrd="1" destOrd="0" presId="urn:microsoft.com/office/officeart/2005/8/layout/pyramid1"/>
    <dgm:cxn modelId="{BB8307C0-3F7A-4C74-8E12-59A0391FEB82}" type="presParOf" srcId="{674C4980-46F4-41EC-99A8-E267BC506BBD}" destId="{66C65B92-BAA0-4EE2-92E4-8DE84195B2AD}" srcOrd="1" destOrd="0" presId="urn:microsoft.com/office/officeart/2005/8/layout/pyramid1"/>
    <dgm:cxn modelId="{FC2430BF-4031-481D-A2DB-4BFA1356710D}" type="presParOf" srcId="{66C65B92-BAA0-4EE2-92E4-8DE84195B2AD}" destId="{D3EF1C08-3108-44D4-9DE0-C5FF701A58B9}" srcOrd="0" destOrd="0" presId="urn:microsoft.com/office/officeart/2005/8/layout/pyramid1"/>
    <dgm:cxn modelId="{260091B0-818C-4945-89FC-036D4EB9CBF6}" type="presParOf" srcId="{66C65B92-BAA0-4EE2-92E4-8DE84195B2AD}" destId="{8D43BCB6-1800-49E7-9A1A-A3E24E153088}" srcOrd="1" destOrd="0" presId="urn:microsoft.com/office/officeart/2005/8/layout/pyramid1"/>
    <dgm:cxn modelId="{1A3BD4F9-38CA-4986-87DE-EF2D34B6D395}" type="presParOf" srcId="{674C4980-46F4-41EC-99A8-E267BC506BBD}" destId="{C3CDA85A-B14B-4E48-B0C5-F9D49B75EA5C}" srcOrd="2" destOrd="0" presId="urn:microsoft.com/office/officeart/2005/8/layout/pyramid1"/>
    <dgm:cxn modelId="{206010B6-9A12-4334-8EBD-C6553A66EB97}" type="presParOf" srcId="{C3CDA85A-B14B-4E48-B0C5-F9D49B75EA5C}" destId="{9B2972F0-3D89-4953-B78A-99913F20ADD0}" srcOrd="0" destOrd="0" presId="urn:microsoft.com/office/officeart/2005/8/layout/pyramid1"/>
    <dgm:cxn modelId="{13A08D1B-BD89-4E6B-9074-B2D78595902E}" type="presParOf" srcId="{C3CDA85A-B14B-4E48-B0C5-F9D49B75EA5C}" destId="{290536AB-8668-4AD5-A851-04AB29AFE31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2B68F6-02A2-449F-B2C3-E212B5AE1E0A}"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94582350-94DF-4180-ACDB-CA12201F8B78}">
      <dgm:prSet/>
      <dgm:spPr/>
      <dgm:t>
        <a:bodyPr/>
        <a:lstStyle/>
        <a:p>
          <a:r>
            <a:rPr lang="en-US" b="1"/>
            <a:t>Individual</a:t>
          </a:r>
          <a:r>
            <a:rPr lang="en-US"/>
            <a:t> </a:t>
          </a:r>
        </a:p>
        <a:p>
          <a:r>
            <a:rPr lang="en-US"/>
            <a:t>(coping, motivation, self-efficacy)</a:t>
          </a:r>
        </a:p>
      </dgm:t>
    </dgm:pt>
    <dgm:pt modelId="{9981EBBB-8CF6-40B3-B221-8E189B2D20C7}" type="parTrans" cxnId="{745B3BD6-53DE-4C8C-8A11-9F8FC91F5449}">
      <dgm:prSet/>
      <dgm:spPr/>
      <dgm:t>
        <a:bodyPr/>
        <a:lstStyle/>
        <a:p>
          <a:endParaRPr lang="en-US" sz="2800"/>
        </a:p>
      </dgm:t>
    </dgm:pt>
    <dgm:pt modelId="{F84BDE3F-AA53-48EC-8AD9-25154BCA422A}" type="sibTrans" cxnId="{745B3BD6-53DE-4C8C-8A11-9F8FC91F5449}">
      <dgm:prSet/>
      <dgm:spPr/>
      <dgm:t>
        <a:bodyPr/>
        <a:lstStyle/>
        <a:p>
          <a:endParaRPr lang="en-US"/>
        </a:p>
      </dgm:t>
    </dgm:pt>
    <dgm:pt modelId="{F5722B59-1364-40E4-A5F3-24B8B91BD61C}">
      <dgm:prSet/>
      <dgm:spPr/>
      <dgm:t>
        <a:bodyPr/>
        <a:lstStyle/>
        <a:p>
          <a:r>
            <a:rPr lang="en-US" b="1" dirty="0"/>
            <a:t>Social</a:t>
          </a:r>
          <a:r>
            <a:rPr lang="en-US" dirty="0"/>
            <a:t> </a:t>
          </a:r>
        </a:p>
        <a:p>
          <a:r>
            <a:rPr lang="en-US" dirty="0"/>
            <a:t>(recovery-specific/family, friends)</a:t>
          </a:r>
        </a:p>
      </dgm:t>
    </dgm:pt>
    <dgm:pt modelId="{7D92280D-AB84-4629-AD04-09FE4FC8055E}" type="parTrans" cxnId="{3EB775ED-E358-4B51-8BD2-78F9E7C36C12}">
      <dgm:prSet/>
      <dgm:spPr/>
      <dgm:t>
        <a:bodyPr/>
        <a:lstStyle/>
        <a:p>
          <a:endParaRPr lang="en-US" sz="2800"/>
        </a:p>
      </dgm:t>
    </dgm:pt>
    <dgm:pt modelId="{35D041F9-F961-4A48-94B6-AF76CE5916DB}" type="sibTrans" cxnId="{3EB775ED-E358-4B51-8BD2-78F9E7C36C12}">
      <dgm:prSet/>
      <dgm:spPr/>
      <dgm:t>
        <a:bodyPr/>
        <a:lstStyle/>
        <a:p>
          <a:endParaRPr lang="en-US"/>
        </a:p>
      </dgm:t>
    </dgm:pt>
    <dgm:pt modelId="{9370EABC-5AD3-4BB5-9064-D5CCF92DE2BE}">
      <dgm:prSet/>
      <dgm:spPr/>
      <dgm:t>
        <a:bodyPr/>
        <a:lstStyle/>
        <a:p>
          <a:r>
            <a:rPr lang="en-US" b="1"/>
            <a:t>Financial</a:t>
          </a:r>
          <a:r>
            <a:rPr lang="en-US"/>
            <a:t> </a:t>
          </a:r>
        </a:p>
        <a:p>
          <a:r>
            <a:rPr lang="en-US"/>
            <a:t>(income, resources)</a:t>
          </a:r>
        </a:p>
      </dgm:t>
    </dgm:pt>
    <dgm:pt modelId="{34AD55E4-BBC8-442F-AB9B-FEACAE788058}" type="parTrans" cxnId="{D1013865-6E77-450B-B30F-7551238FE443}">
      <dgm:prSet/>
      <dgm:spPr/>
      <dgm:t>
        <a:bodyPr/>
        <a:lstStyle/>
        <a:p>
          <a:endParaRPr lang="en-US" sz="2800"/>
        </a:p>
      </dgm:t>
    </dgm:pt>
    <dgm:pt modelId="{17637670-88D7-4DA1-B093-E9029C43AA4F}" type="sibTrans" cxnId="{D1013865-6E77-450B-B30F-7551238FE443}">
      <dgm:prSet/>
      <dgm:spPr/>
      <dgm:t>
        <a:bodyPr/>
        <a:lstStyle/>
        <a:p>
          <a:endParaRPr lang="en-US"/>
        </a:p>
      </dgm:t>
    </dgm:pt>
    <dgm:pt modelId="{F38CECC3-75F4-49BE-AB35-B53EF4583849}">
      <dgm:prSet/>
      <dgm:spPr/>
      <dgm:t>
        <a:bodyPr/>
        <a:lstStyle/>
        <a:p>
          <a:r>
            <a:rPr lang="en-US" b="1" dirty="0"/>
            <a:t>Cultural</a:t>
          </a:r>
          <a:r>
            <a:rPr lang="en-US" dirty="0"/>
            <a:t> </a:t>
          </a:r>
        </a:p>
        <a:p>
          <a:r>
            <a:rPr lang="en-US" dirty="0"/>
            <a:t>(identity, values)</a:t>
          </a:r>
        </a:p>
      </dgm:t>
    </dgm:pt>
    <dgm:pt modelId="{8C37990E-8BA1-465A-A3FF-9044A551F464}" type="parTrans" cxnId="{D497DC28-CEF2-46AA-92E5-BC68349F50D2}">
      <dgm:prSet/>
      <dgm:spPr/>
      <dgm:t>
        <a:bodyPr/>
        <a:lstStyle/>
        <a:p>
          <a:endParaRPr lang="en-US" sz="2800"/>
        </a:p>
      </dgm:t>
    </dgm:pt>
    <dgm:pt modelId="{67AD127D-1CC3-48EF-891A-C7890FF9CF09}" type="sibTrans" cxnId="{D497DC28-CEF2-46AA-92E5-BC68349F50D2}">
      <dgm:prSet/>
      <dgm:spPr/>
      <dgm:t>
        <a:bodyPr/>
        <a:lstStyle/>
        <a:p>
          <a:endParaRPr lang="en-US"/>
        </a:p>
      </dgm:t>
    </dgm:pt>
    <dgm:pt modelId="{D24637E8-BB53-4984-A371-9D382B88CA45}" type="pres">
      <dgm:prSet presAssocID="{152B68F6-02A2-449F-B2C3-E212B5AE1E0A}" presName="linear" presStyleCnt="0">
        <dgm:presLayoutVars>
          <dgm:animLvl val="lvl"/>
          <dgm:resizeHandles val="exact"/>
        </dgm:presLayoutVars>
      </dgm:prSet>
      <dgm:spPr/>
    </dgm:pt>
    <dgm:pt modelId="{A0AAF601-5666-46C1-AAED-DC362B37ED27}" type="pres">
      <dgm:prSet presAssocID="{94582350-94DF-4180-ACDB-CA12201F8B78}" presName="parentText" presStyleLbl="node1" presStyleIdx="0" presStyleCnt="4">
        <dgm:presLayoutVars>
          <dgm:chMax val="0"/>
          <dgm:bulletEnabled val="1"/>
        </dgm:presLayoutVars>
      </dgm:prSet>
      <dgm:spPr/>
    </dgm:pt>
    <dgm:pt modelId="{0F449115-C283-4FC1-92D5-C5E5E61DAA68}" type="pres">
      <dgm:prSet presAssocID="{F84BDE3F-AA53-48EC-8AD9-25154BCA422A}" presName="spacer" presStyleCnt="0"/>
      <dgm:spPr/>
    </dgm:pt>
    <dgm:pt modelId="{E88FC358-84D4-4F78-A887-E84BB173DAA9}" type="pres">
      <dgm:prSet presAssocID="{F5722B59-1364-40E4-A5F3-24B8B91BD61C}" presName="parentText" presStyleLbl="node1" presStyleIdx="1" presStyleCnt="4">
        <dgm:presLayoutVars>
          <dgm:chMax val="0"/>
          <dgm:bulletEnabled val="1"/>
        </dgm:presLayoutVars>
      </dgm:prSet>
      <dgm:spPr/>
    </dgm:pt>
    <dgm:pt modelId="{BFCEB5BE-36D0-4669-9DC6-0F37035F42BA}" type="pres">
      <dgm:prSet presAssocID="{35D041F9-F961-4A48-94B6-AF76CE5916DB}" presName="spacer" presStyleCnt="0"/>
      <dgm:spPr/>
    </dgm:pt>
    <dgm:pt modelId="{2F7F6D43-0A1D-45F2-879B-A9CE93658B19}" type="pres">
      <dgm:prSet presAssocID="{9370EABC-5AD3-4BB5-9064-D5CCF92DE2BE}" presName="parentText" presStyleLbl="node1" presStyleIdx="2" presStyleCnt="4">
        <dgm:presLayoutVars>
          <dgm:chMax val="0"/>
          <dgm:bulletEnabled val="1"/>
        </dgm:presLayoutVars>
      </dgm:prSet>
      <dgm:spPr/>
    </dgm:pt>
    <dgm:pt modelId="{C9881018-2593-4874-A38C-511DA20D06DE}" type="pres">
      <dgm:prSet presAssocID="{17637670-88D7-4DA1-B093-E9029C43AA4F}" presName="spacer" presStyleCnt="0"/>
      <dgm:spPr/>
    </dgm:pt>
    <dgm:pt modelId="{88FC0297-4C3D-486C-B40A-5AA0158880B7}" type="pres">
      <dgm:prSet presAssocID="{F38CECC3-75F4-49BE-AB35-B53EF4583849}" presName="parentText" presStyleLbl="node1" presStyleIdx="3" presStyleCnt="4">
        <dgm:presLayoutVars>
          <dgm:chMax val="0"/>
          <dgm:bulletEnabled val="1"/>
        </dgm:presLayoutVars>
      </dgm:prSet>
      <dgm:spPr/>
    </dgm:pt>
  </dgm:ptLst>
  <dgm:cxnLst>
    <dgm:cxn modelId="{D497DC28-CEF2-46AA-92E5-BC68349F50D2}" srcId="{152B68F6-02A2-449F-B2C3-E212B5AE1E0A}" destId="{F38CECC3-75F4-49BE-AB35-B53EF4583849}" srcOrd="3" destOrd="0" parTransId="{8C37990E-8BA1-465A-A3FF-9044A551F464}" sibTransId="{67AD127D-1CC3-48EF-891A-C7890FF9CF09}"/>
    <dgm:cxn modelId="{E0F58461-8FD0-4566-8636-94CCB66EA21F}" type="presOf" srcId="{9370EABC-5AD3-4BB5-9064-D5CCF92DE2BE}" destId="{2F7F6D43-0A1D-45F2-879B-A9CE93658B19}" srcOrd="0" destOrd="0" presId="urn:microsoft.com/office/officeart/2005/8/layout/vList2"/>
    <dgm:cxn modelId="{D1013865-6E77-450B-B30F-7551238FE443}" srcId="{152B68F6-02A2-449F-B2C3-E212B5AE1E0A}" destId="{9370EABC-5AD3-4BB5-9064-D5CCF92DE2BE}" srcOrd="2" destOrd="0" parTransId="{34AD55E4-BBC8-442F-AB9B-FEACAE788058}" sibTransId="{17637670-88D7-4DA1-B093-E9029C43AA4F}"/>
    <dgm:cxn modelId="{5F0F6E84-2295-4C1D-878C-54CE94F9CF5E}" type="presOf" srcId="{F38CECC3-75F4-49BE-AB35-B53EF4583849}" destId="{88FC0297-4C3D-486C-B40A-5AA0158880B7}" srcOrd="0" destOrd="0" presId="urn:microsoft.com/office/officeart/2005/8/layout/vList2"/>
    <dgm:cxn modelId="{B2ABA08C-DDD5-4AF6-BA3E-BEBDC6672CFF}" type="presOf" srcId="{152B68F6-02A2-449F-B2C3-E212B5AE1E0A}" destId="{D24637E8-BB53-4984-A371-9D382B88CA45}" srcOrd="0" destOrd="0" presId="urn:microsoft.com/office/officeart/2005/8/layout/vList2"/>
    <dgm:cxn modelId="{007F8DB8-610A-42C6-8016-01154E526945}" type="presOf" srcId="{F5722B59-1364-40E4-A5F3-24B8B91BD61C}" destId="{E88FC358-84D4-4F78-A887-E84BB173DAA9}" srcOrd="0" destOrd="0" presId="urn:microsoft.com/office/officeart/2005/8/layout/vList2"/>
    <dgm:cxn modelId="{745B3BD6-53DE-4C8C-8A11-9F8FC91F5449}" srcId="{152B68F6-02A2-449F-B2C3-E212B5AE1E0A}" destId="{94582350-94DF-4180-ACDB-CA12201F8B78}" srcOrd="0" destOrd="0" parTransId="{9981EBBB-8CF6-40B3-B221-8E189B2D20C7}" sibTransId="{F84BDE3F-AA53-48EC-8AD9-25154BCA422A}"/>
    <dgm:cxn modelId="{4668D2E6-75F5-433A-BF65-3B445FB57B86}" type="presOf" srcId="{94582350-94DF-4180-ACDB-CA12201F8B78}" destId="{A0AAF601-5666-46C1-AAED-DC362B37ED27}" srcOrd="0" destOrd="0" presId="urn:microsoft.com/office/officeart/2005/8/layout/vList2"/>
    <dgm:cxn modelId="{3EB775ED-E358-4B51-8BD2-78F9E7C36C12}" srcId="{152B68F6-02A2-449F-B2C3-E212B5AE1E0A}" destId="{F5722B59-1364-40E4-A5F3-24B8B91BD61C}" srcOrd="1" destOrd="0" parTransId="{7D92280D-AB84-4629-AD04-09FE4FC8055E}" sibTransId="{35D041F9-F961-4A48-94B6-AF76CE5916DB}"/>
    <dgm:cxn modelId="{C016709F-0811-4F4B-8FAB-EC216B8B6F41}" type="presParOf" srcId="{D24637E8-BB53-4984-A371-9D382B88CA45}" destId="{A0AAF601-5666-46C1-AAED-DC362B37ED27}" srcOrd="0" destOrd="0" presId="urn:microsoft.com/office/officeart/2005/8/layout/vList2"/>
    <dgm:cxn modelId="{39E16D37-D3C1-4697-A372-A956301FCBEE}" type="presParOf" srcId="{D24637E8-BB53-4984-A371-9D382B88CA45}" destId="{0F449115-C283-4FC1-92D5-C5E5E61DAA68}" srcOrd="1" destOrd="0" presId="urn:microsoft.com/office/officeart/2005/8/layout/vList2"/>
    <dgm:cxn modelId="{5CBFD990-8F76-4D94-8FE3-338FBD761689}" type="presParOf" srcId="{D24637E8-BB53-4984-A371-9D382B88CA45}" destId="{E88FC358-84D4-4F78-A887-E84BB173DAA9}" srcOrd="2" destOrd="0" presId="urn:microsoft.com/office/officeart/2005/8/layout/vList2"/>
    <dgm:cxn modelId="{67609461-9140-4AB5-91CA-BAFB75808B80}" type="presParOf" srcId="{D24637E8-BB53-4984-A371-9D382B88CA45}" destId="{BFCEB5BE-36D0-4669-9DC6-0F37035F42BA}" srcOrd="3" destOrd="0" presId="urn:microsoft.com/office/officeart/2005/8/layout/vList2"/>
    <dgm:cxn modelId="{07C43D06-BB14-4396-80D5-430DA1E8654B}" type="presParOf" srcId="{D24637E8-BB53-4984-A371-9D382B88CA45}" destId="{2F7F6D43-0A1D-45F2-879B-A9CE93658B19}" srcOrd="4" destOrd="0" presId="urn:microsoft.com/office/officeart/2005/8/layout/vList2"/>
    <dgm:cxn modelId="{D04171D5-B6A8-463D-ACEF-27C9313F9BCC}" type="presParOf" srcId="{D24637E8-BB53-4984-A371-9D382B88CA45}" destId="{C9881018-2593-4874-A38C-511DA20D06DE}" srcOrd="5" destOrd="0" presId="urn:microsoft.com/office/officeart/2005/8/layout/vList2"/>
    <dgm:cxn modelId="{BE66BFD4-DE2A-4F6F-8008-AED1AF1B82B6}" type="presParOf" srcId="{D24637E8-BB53-4984-A371-9D382B88CA45}" destId="{88FC0297-4C3D-486C-B40A-5AA0158880B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4F3023-7E67-48FA-BF2B-9B63BF36778F}" type="doc">
      <dgm:prSet loTypeId="urn:microsoft.com/office/officeart/2005/8/layout/hierarchy3" loCatId="hierarchy" qsTypeId="urn:microsoft.com/office/officeart/2005/8/quickstyle/simple4" qsCatId="simple" csTypeId="urn:microsoft.com/office/officeart/2005/8/colors/accent2_2" csCatId="accent2"/>
      <dgm:spPr/>
      <dgm:t>
        <a:bodyPr/>
        <a:lstStyle/>
        <a:p>
          <a:endParaRPr lang="en-US"/>
        </a:p>
      </dgm:t>
    </dgm:pt>
    <dgm:pt modelId="{CA3476D0-BE68-46E4-BE7B-B44EDB2DF65A}">
      <dgm:prSet/>
      <dgm:spPr/>
      <dgm:t>
        <a:bodyPr/>
        <a:lstStyle/>
        <a:p>
          <a:r>
            <a:rPr lang="en-US"/>
            <a:t>Photosynthesis</a:t>
          </a:r>
        </a:p>
      </dgm:t>
    </dgm:pt>
    <dgm:pt modelId="{5B5EC73C-A6A6-4E12-A438-815BC6E6A7A2}" type="parTrans" cxnId="{2A924A03-2AC8-4179-998B-294BFB5ECBD9}">
      <dgm:prSet/>
      <dgm:spPr/>
      <dgm:t>
        <a:bodyPr/>
        <a:lstStyle/>
        <a:p>
          <a:endParaRPr lang="en-US"/>
        </a:p>
      </dgm:t>
    </dgm:pt>
    <dgm:pt modelId="{070A7474-0294-4231-8E50-B35090815044}" type="sibTrans" cxnId="{2A924A03-2AC8-4179-998B-294BFB5ECBD9}">
      <dgm:prSet/>
      <dgm:spPr/>
      <dgm:t>
        <a:bodyPr/>
        <a:lstStyle/>
        <a:p>
          <a:endParaRPr lang="en-US"/>
        </a:p>
      </dgm:t>
    </dgm:pt>
    <dgm:pt modelId="{DF5179B9-4336-49F3-A673-47B3F48E02D8}" type="pres">
      <dgm:prSet presAssocID="{CE4F3023-7E67-48FA-BF2B-9B63BF36778F}" presName="diagram" presStyleCnt="0">
        <dgm:presLayoutVars>
          <dgm:chPref val="1"/>
          <dgm:dir/>
          <dgm:animOne val="branch"/>
          <dgm:animLvl val="lvl"/>
          <dgm:resizeHandles/>
        </dgm:presLayoutVars>
      </dgm:prSet>
      <dgm:spPr/>
    </dgm:pt>
    <dgm:pt modelId="{011DCD82-C94D-44CE-9EF4-B299351DDFC8}" type="pres">
      <dgm:prSet presAssocID="{CA3476D0-BE68-46E4-BE7B-B44EDB2DF65A}" presName="root" presStyleCnt="0"/>
      <dgm:spPr/>
    </dgm:pt>
    <dgm:pt modelId="{65508AE0-BFB0-4B98-8410-16880353C921}" type="pres">
      <dgm:prSet presAssocID="{CA3476D0-BE68-46E4-BE7B-B44EDB2DF65A}" presName="rootComposite" presStyleCnt="0"/>
      <dgm:spPr/>
    </dgm:pt>
    <dgm:pt modelId="{1B481A0A-E25C-4495-AD43-1DF17895F09C}" type="pres">
      <dgm:prSet presAssocID="{CA3476D0-BE68-46E4-BE7B-B44EDB2DF65A}" presName="rootText" presStyleLbl="node1" presStyleIdx="0" presStyleCnt="1" custLinFactNeighborY="-40640"/>
      <dgm:spPr/>
    </dgm:pt>
    <dgm:pt modelId="{1540DC1E-C49D-4C20-8670-2FDDEC03F048}" type="pres">
      <dgm:prSet presAssocID="{CA3476D0-BE68-46E4-BE7B-B44EDB2DF65A}" presName="rootConnector" presStyleLbl="node1" presStyleIdx="0" presStyleCnt="1"/>
      <dgm:spPr/>
    </dgm:pt>
    <dgm:pt modelId="{E106D2F5-3E7F-49D5-B2C1-D4251A87FE72}" type="pres">
      <dgm:prSet presAssocID="{CA3476D0-BE68-46E4-BE7B-B44EDB2DF65A}" presName="childShape" presStyleCnt="0"/>
      <dgm:spPr/>
    </dgm:pt>
  </dgm:ptLst>
  <dgm:cxnLst>
    <dgm:cxn modelId="{2A924A03-2AC8-4179-998B-294BFB5ECBD9}" srcId="{CE4F3023-7E67-48FA-BF2B-9B63BF36778F}" destId="{CA3476D0-BE68-46E4-BE7B-B44EDB2DF65A}" srcOrd="0" destOrd="0" parTransId="{5B5EC73C-A6A6-4E12-A438-815BC6E6A7A2}" sibTransId="{070A7474-0294-4231-8E50-B35090815044}"/>
    <dgm:cxn modelId="{FBA5EF5B-29A0-44B5-8E37-5B03A12C2D4F}" type="presOf" srcId="{CE4F3023-7E67-48FA-BF2B-9B63BF36778F}" destId="{DF5179B9-4336-49F3-A673-47B3F48E02D8}" srcOrd="0" destOrd="0" presId="urn:microsoft.com/office/officeart/2005/8/layout/hierarchy3"/>
    <dgm:cxn modelId="{7AD8866B-BFD2-4395-9EEE-D4C5778DF1AB}" type="presOf" srcId="{CA3476D0-BE68-46E4-BE7B-B44EDB2DF65A}" destId="{1B481A0A-E25C-4495-AD43-1DF17895F09C}" srcOrd="0" destOrd="0" presId="urn:microsoft.com/office/officeart/2005/8/layout/hierarchy3"/>
    <dgm:cxn modelId="{DE6920FB-843D-4EFD-9356-7B76B9D59DB5}" type="presOf" srcId="{CA3476D0-BE68-46E4-BE7B-B44EDB2DF65A}" destId="{1540DC1E-C49D-4C20-8670-2FDDEC03F048}" srcOrd="1" destOrd="0" presId="urn:microsoft.com/office/officeart/2005/8/layout/hierarchy3"/>
    <dgm:cxn modelId="{67989F39-966E-4E62-94DE-8925FB007C7B}" type="presParOf" srcId="{DF5179B9-4336-49F3-A673-47B3F48E02D8}" destId="{011DCD82-C94D-44CE-9EF4-B299351DDFC8}" srcOrd="0" destOrd="0" presId="urn:microsoft.com/office/officeart/2005/8/layout/hierarchy3"/>
    <dgm:cxn modelId="{781265C2-3299-44E7-83D8-4A2568AB5458}" type="presParOf" srcId="{011DCD82-C94D-44CE-9EF4-B299351DDFC8}" destId="{65508AE0-BFB0-4B98-8410-16880353C921}" srcOrd="0" destOrd="0" presId="urn:microsoft.com/office/officeart/2005/8/layout/hierarchy3"/>
    <dgm:cxn modelId="{3420A09D-AF14-4C84-BB0A-36653764013B}" type="presParOf" srcId="{65508AE0-BFB0-4B98-8410-16880353C921}" destId="{1B481A0A-E25C-4495-AD43-1DF17895F09C}" srcOrd="0" destOrd="0" presId="urn:microsoft.com/office/officeart/2005/8/layout/hierarchy3"/>
    <dgm:cxn modelId="{184F3FD2-6E55-4B12-8D04-1FB15A7982BF}" type="presParOf" srcId="{65508AE0-BFB0-4B98-8410-16880353C921}" destId="{1540DC1E-C49D-4C20-8670-2FDDEC03F048}" srcOrd="1" destOrd="0" presId="urn:microsoft.com/office/officeart/2005/8/layout/hierarchy3"/>
    <dgm:cxn modelId="{26464FC6-D108-4BD7-BF92-D6ED9AB40B96}" type="presParOf" srcId="{011DCD82-C94D-44CE-9EF4-B299351DDFC8}" destId="{E106D2F5-3E7F-49D5-B2C1-D4251A87FE72}"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E301E4-45A2-4035-8040-F7123529AA5B}" type="doc">
      <dgm:prSet loTypeId="urn:microsoft.com/office/officeart/2005/8/layout/radial3" loCatId="cycle" qsTypeId="urn:microsoft.com/office/officeart/2005/8/quickstyle/simple5" qsCatId="simple" csTypeId="urn:microsoft.com/office/officeart/2005/8/colors/colorful2" csCatId="colorful" phldr="1"/>
      <dgm:spPr/>
      <dgm:t>
        <a:bodyPr/>
        <a:lstStyle/>
        <a:p>
          <a:endParaRPr lang="en-US"/>
        </a:p>
      </dgm:t>
    </dgm:pt>
    <dgm:pt modelId="{A5776FC6-AE50-4E6E-AD35-4A725A3D9B1F}">
      <dgm:prSet phldrT="[Text]"/>
      <dgm:spPr/>
      <dgm:t>
        <a:bodyPr/>
        <a:lstStyle/>
        <a:p>
          <a:r>
            <a:rPr lang="en-US" dirty="0"/>
            <a:t>Recovery</a:t>
          </a:r>
        </a:p>
      </dgm:t>
    </dgm:pt>
    <dgm:pt modelId="{E89AEFAD-6E38-497A-984E-836DE9E5DD7D}" type="parTrans" cxnId="{3E12CD2A-7BE3-4FF3-A3A3-E2DD080E653F}">
      <dgm:prSet/>
      <dgm:spPr/>
      <dgm:t>
        <a:bodyPr/>
        <a:lstStyle/>
        <a:p>
          <a:endParaRPr lang="en-US"/>
        </a:p>
      </dgm:t>
    </dgm:pt>
    <dgm:pt modelId="{B7F237DB-269F-4162-91D8-4C55F5D3C3A9}" type="sibTrans" cxnId="{3E12CD2A-7BE3-4FF3-A3A3-E2DD080E653F}">
      <dgm:prSet/>
      <dgm:spPr/>
      <dgm:t>
        <a:bodyPr/>
        <a:lstStyle/>
        <a:p>
          <a:endParaRPr lang="en-US"/>
        </a:p>
      </dgm:t>
    </dgm:pt>
    <dgm:pt modelId="{939D9AB0-7B41-4DD5-B005-10C3966FA69E}">
      <dgm:prSet phldrT="[Text]"/>
      <dgm:spPr/>
      <dgm:t>
        <a:bodyPr/>
        <a:lstStyle/>
        <a:p>
          <a:r>
            <a:rPr lang="en-US" dirty="0"/>
            <a:t>Mutual help organizations</a:t>
          </a:r>
        </a:p>
      </dgm:t>
    </dgm:pt>
    <dgm:pt modelId="{A7E0CFFC-4074-4227-A409-B99D821D78EC}" type="parTrans" cxnId="{91E1ECC6-5C36-4910-96A1-3D145A8F6CF6}">
      <dgm:prSet/>
      <dgm:spPr/>
      <dgm:t>
        <a:bodyPr/>
        <a:lstStyle/>
        <a:p>
          <a:endParaRPr lang="en-US"/>
        </a:p>
      </dgm:t>
    </dgm:pt>
    <dgm:pt modelId="{3F2EB94F-7C58-4BC0-B31D-DDAD029F7BBC}" type="sibTrans" cxnId="{91E1ECC6-5C36-4910-96A1-3D145A8F6CF6}">
      <dgm:prSet/>
      <dgm:spPr/>
      <dgm:t>
        <a:bodyPr/>
        <a:lstStyle/>
        <a:p>
          <a:endParaRPr lang="en-US"/>
        </a:p>
      </dgm:t>
    </dgm:pt>
    <dgm:pt modelId="{2EDEAE51-9AB2-4E3B-90C9-B152AD851E86}">
      <dgm:prSet phldrT="[Text]"/>
      <dgm:spPr/>
      <dgm:t>
        <a:bodyPr/>
        <a:lstStyle/>
        <a:p>
          <a:r>
            <a:rPr lang="en-US" dirty="0"/>
            <a:t>Peer-based recovery support services</a:t>
          </a:r>
        </a:p>
      </dgm:t>
    </dgm:pt>
    <dgm:pt modelId="{7B044208-889C-45F9-9AD0-BFE300E8AA39}" type="parTrans" cxnId="{FBB29949-504A-4B8C-A09D-961D593EDD44}">
      <dgm:prSet/>
      <dgm:spPr/>
      <dgm:t>
        <a:bodyPr/>
        <a:lstStyle/>
        <a:p>
          <a:endParaRPr lang="en-US"/>
        </a:p>
      </dgm:t>
    </dgm:pt>
    <dgm:pt modelId="{D3F38613-AD25-4B9F-AF92-B614E2D05650}" type="sibTrans" cxnId="{FBB29949-504A-4B8C-A09D-961D593EDD44}">
      <dgm:prSet/>
      <dgm:spPr/>
      <dgm:t>
        <a:bodyPr/>
        <a:lstStyle/>
        <a:p>
          <a:endParaRPr lang="en-US"/>
        </a:p>
      </dgm:t>
    </dgm:pt>
    <dgm:pt modelId="{5D41DDB1-9D21-4EBC-81AD-CE6EBDFFFE9F}">
      <dgm:prSet phldrT="[Text]"/>
      <dgm:spPr/>
      <dgm:t>
        <a:bodyPr/>
        <a:lstStyle/>
        <a:p>
          <a:r>
            <a:rPr lang="en-US" dirty="0"/>
            <a:t>Recovery Residences</a:t>
          </a:r>
        </a:p>
      </dgm:t>
    </dgm:pt>
    <dgm:pt modelId="{43146121-16B4-4A7A-86A4-0EA0945FCB97}" type="parTrans" cxnId="{838B380C-7EB3-4DDD-9AF2-DB1FB8006319}">
      <dgm:prSet/>
      <dgm:spPr/>
      <dgm:t>
        <a:bodyPr/>
        <a:lstStyle/>
        <a:p>
          <a:endParaRPr lang="en-US"/>
        </a:p>
      </dgm:t>
    </dgm:pt>
    <dgm:pt modelId="{5EA9BBDA-1690-4AD8-A1B2-43AE0BC32AD0}" type="sibTrans" cxnId="{838B380C-7EB3-4DDD-9AF2-DB1FB8006319}">
      <dgm:prSet/>
      <dgm:spPr/>
      <dgm:t>
        <a:bodyPr/>
        <a:lstStyle/>
        <a:p>
          <a:endParaRPr lang="en-US"/>
        </a:p>
      </dgm:t>
    </dgm:pt>
    <dgm:pt modelId="{B42F493D-825A-4B24-BDBA-9664F7C0FC07}">
      <dgm:prSet phldrT="[Text]"/>
      <dgm:spPr/>
      <dgm:t>
        <a:bodyPr/>
        <a:lstStyle/>
        <a:p>
          <a:r>
            <a:rPr lang="en-US" dirty="0"/>
            <a:t>Clinical models of long-term recovery management</a:t>
          </a:r>
        </a:p>
      </dgm:t>
    </dgm:pt>
    <dgm:pt modelId="{88B24FEA-FFB3-4786-95FE-407068DCF9C4}" type="parTrans" cxnId="{2213D82A-D7A3-4F55-8B3D-144191FA85F1}">
      <dgm:prSet/>
      <dgm:spPr/>
      <dgm:t>
        <a:bodyPr/>
        <a:lstStyle/>
        <a:p>
          <a:endParaRPr lang="en-US"/>
        </a:p>
      </dgm:t>
    </dgm:pt>
    <dgm:pt modelId="{D1E4ECC0-53EE-464D-B4E4-E4302152387B}" type="sibTrans" cxnId="{2213D82A-D7A3-4F55-8B3D-144191FA85F1}">
      <dgm:prSet/>
      <dgm:spPr/>
      <dgm:t>
        <a:bodyPr/>
        <a:lstStyle/>
        <a:p>
          <a:endParaRPr lang="en-US"/>
        </a:p>
      </dgm:t>
    </dgm:pt>
    <dgm:pt modelId="{53366689-B9C8-4EC6-BE99-423973E72C4A}">
      <dgm:prSet/>
      <dgm:spPr/>
      <dgm:t>
        <a:bodyPr/>
        <a:lstStyle/>
        <a:p>
          <a:r>
            <a:rPr lang="en-US" dirty="0"/>
            <a:t>Recovery community centers</a:t>
          </a:r>
        </a:p>
      </dgm:t>
    </dgm:pt>
    <dgm:pt modelId="{690EC71B-AA20-44F7-8374-4B4D8E0EBBCD}" type="parTrans" cxnId="{9018D601-3338-4E32-903E-47FFF68E0B3F}">
      <dgm:prSet/>
      <dgm:spPr/>
      <dgm:t>
        <a:bodyPr/>
        <a:lstStyle/>
        <a:p>
          <a:endParaRPr lang="en-US"/>
        </a:p>
      </dgm:t>
    </dgm:pt>
    <dgm:pt modelId="{C139C29D-DA5A-4CF9-BC82-81B6B5D31521}" type="sibTrans" cxnId="{9018D601-3338-4E32-903E-47FFF68E0B3F}">
      <dgm:prSet/>
      <dgm:spPr/>
      <dgm:t>
        <a:bodyPr/>
        <a:lstStyle/>
        <a:p>
          <a:endParaRPr lang="en-US"/>
        </a:p>
      </dgm:t>
    </dgm:pt>
    <dgm:pt modelId="{7BECF7D5-91C7-4B02-A43A-058DFE6BA79D}">
      <dgm:prSet/>
      <dgm:spPr/>
      <dgm:t>
        <a:bodyPr/>
        <a:lstStyle/>
        <a:p>
          <a:r>
            <a:rPr lang="en-US" dirty="0"/>
            <a:t>Recovery supports in educational settings</a:t>
          </a:r>
        </a:p>
      </dgm:t>
    </dgm:pt>
    <dgm:pt modelId="{B2423F06-116D-4A33-BC28-CC8037FC49DE}" type="parTrans" cxnId="{CD0B0C48-3896-4CDA-803C-D6E701BC7C53}">
      <dgm:prSet/>
      <dgm:spPr/>
      <dgm:t>
        <a:bodyPr/>
        <a:lstStyle/>
        <a:p>
          <a:endParaRPr lang="en-US"/>
        </a:p>
      </dgm:t>
    </dgm:pt>
    <dgm:pt modelId="{96FCEBB9-4695-42A7-9232-57AD6FF5BED5}" type="sibTrans" cxnId="{CD0B0C48-3896-4CDA-803C-D6E701BC7C53}">
      <dgm:prSet/>
      <dgm:spPr/>
      <dgm:t>
        <a:bodyPr/>
        <a:lstStyle/>
        <a:p>
          <a:endParaRPr lang="en-US"/>
        </a:p>
      </dgm:t>
    </dgm:pt>
    <dgm:pt modelId="{4670095C-D035-4609-B79A-EEC2928C9ACF}" type="pres">
      <dgm:prSet presAssocID="{BFE301E4-45A2-4035-8040-F7123529AA5B}" presName="composite" presStyleCnt="0">
        <dgm:presLayoutVars>
          <dgm:chMax val="1"/>
          <dgm:dir/>
          <dgm:resizeHandles val="exact"/>
        </dgm:presLayoutVars>
      </dgm:prSet>
      <dgm:spPr/>
    </dgm:pt>
    <dgm:pt modelId="{CC115FAA-8329-40A5-9A21-6EF092296BCF}" type="pres">
      <dgm:prSet presAssocID="{BFE301E4-45A2-4035-8040-F7123529AA5B}" presName="radial" presStyleCnt="0">
        <dgm:presLayoutVars>
          <dgm:animLvl val="ctr"/>
        </dgm:presLayoutVars>
      </dgm:prSet>
      <dgm:spPr/>
    </dgm:pt>
    <dgm:pt modelId="{5607E8F3-F723-47C8-A787-02CABE7FF460}" type="pres">
      <dgm:prSet presAssocID="{A5776FC6-AE50-4E6E-AD35-4A725A3D9B1F}" presName="centerShape" presStyleLbl="vennNode1" presStyleIdx="0" presStyleCnt="7"/>
      <dgm:spPr/>
    </dgm:pt>
    <dgm:pt modelId="{BC3BAC93-213F-4CDD-B92D-5D1610ABC9FA}" type="pres">
      <dgm:prSet presAssocID="{939D9AB0-7B41-4DD5-B005-10C3966FA69E}" presName="node" presStyleLbl="vennNode1" presStyleIdx="1" presStyleCnt="7">
        <dgm:presLayoutVars>
          <dgm:bulletEnabled val="1"/>
        </dgm:presLayoutVars>
      </dgm:prSet>
      <dgm:spPr/>
    </dgm:pt>
    <dgm:pt modelId="{00B0C1DA-25C0-4DB1-ABEF-DD8CF812324E}" type="pres">
      <dgm:prSet presAssocID="{2EDEAE51-9AB2-4E3B-90C9-B152AD851E86}" presName="node" presStyleLbl="vennNode1" presStyleIdx="2" presStyleCnt="7">
        <dgm:presLayoutVars>
          <dgm:bulletEnabled val="1"/>
        </dgm:presLayoutVars>
      </dgm:prSet>
      <dgm:spPr/>
    </dgm:pt>
    <dgm:pt modelId="{E7C9C652-121B-4C0D-B7B4-478D8693ECD9}" type="pres">
      <dgm:prSet presAssocID="{5D41DDB1-9D21-4EBC-81AD-CE6EBDFFFE9F}" presName="node" presStyleLbl="vennNode1" presStyleIdx="3" presStyleCnt="7">
        <dgm:presLayoutVars>
          <dgm:bulletEnabled val="1"/>
        </dgm:presLayoutVars>
      </dgm:prSet>
      <dgm:spPr/>
    </dgm:pt>
    <dgm:pt modelId="{3A46AD15-26F3-4E1E-B1C7-CD93D04E7EF0}" type="pres">
      <dgm:prSet presAssocID="{B42F493D-825A-4B24-BDBA-9664F7C0FC07}" presName="node" presStyleLbl="vennNode1" presStyleIdx="4" presStyleCnt="7">
        <dgm:presLayoutVars>
          <dgm:bulletEnabled val="1"/>
        </dgm:presLayoutVars>
      </dgm:prSet>
      <dgm:spPr/>
    </dgm:pt>
    <dgm:pt modelId="{FB851256-0083-4B21-A156-9742C2468432}" type="pres">
      <dgm:prSet presAssocID="{53366689-B9C8-4EC6-BE99-423973E72C4A}" presName="node" presStyleLbl="vennNode1" presStyleIdx="5" presStyleCnt="7">
        <dgm:presLayoutVars>
          <dgm:bulletEnabled val="1"/>
        </dgm:presLayoutVars>
      </dgm:prSet>
      <dgm:spPr/>
    </dgm:pt>
    <dgm:pt modelId="{72EFDEF0-2909-4FD1-97F0-FBFA480048FE}" type="pres">
      <dgm:prSet presAssocID="{7BECF7D5-91C7-4B02-A43A-058DFE6BA79D}" presName="node" presStyleLbl="vennNode1" presStyleIdx="6" presStyleCnt="7">
        <dgm:presLayoutVars>
          <dgm:bulletEnabled val="1"/>
        </dgm:presLayoutVars>
      </dgm:prSet>
      <dgm:spPr/>
    </dgm:pt>
  </dgm:ptLst>
  <dgm:cxnLst>
    <dgm:cxn modelId="{9018D601-3338-4E32-903E-47FFF68E0B3F}" srcId="{A5776FC6-AE50-4E6E-AD35-4A725A3D9B1F}" destId="{53366689-B9C8-4EC6-BE99-423973E72C4A}" srcOrd="4" destOrd="0" parTransId="{690EC71B-AA20-44F7-8374-4B4D8E0EBBCD}" sibTransId="{C139C29D-DA5A-4CF9-BC82-81B6B5D31521}"/>
    <dgm:cxn modelId="{F8E6E706-0ABA-48E0-9ECD-26ACE534F547}" type="presOf" srcId="{A5776FC6-AE50-4E6E-AD35-4A725A3D9B1F}" destId="{5607E8F3-F723-47C8-A787-02CABE7FF460}" srcOrd="0" destOrd="0" presId="urn:microsoft.com/office/officeart/2005/8/layout/radial3"/>
    <dgm:cxn modelId="{9ECB4909-CEAC-4021-A683-30D2FDC9F070}" type="presOf" srcId="{B42F493D-825A-4B24-BDBA-9664F7C0FC07}" destId="{3A46AD15-26F3-4E1E-B1C7-CD93D04E7EF0}" srcOrd="0" destOrd="0" presId="urn:microsoft.com/office/officeart/2005/8/layout/radial3"/>
    <dgm:cxn modelId="{838B380C-7EB3-4DDD-9AF2-DB1FB8006319}" srcId="{A5776FC6-AE50-4E6E-AD35-4A725A3D9B1F}" destId="{5D41DDB1-9D21-4EBC-81AD-CE6EBDFFFE9F}" srcOrd="2" destOrd="0" parTransId="{43146121-16B4-4A7A-86A4-0EA0945FCB97}" sibTransId="{5EA9BBDA-1690-4AD8-A1B2-43AE0BC32AD0}"/>
    <dgm:cxn modelId="{3E12CD2A-7BE3-4FF3-A3A3-E2DD080E653F}" srcId="{BFE301E4-45A2-4035-8040-F7123529AA5B}" destId="{A5776FC6-AE50-4E6E-AD35-4A725A3D9B1F}" srcOrd="0" destOrd="0" parTransId="{E89AEFAD-6E38-497A-984E-836DE9E5DD7D}" sibTransId="{B7F237DB-269F-4162-91D8-4C55F5D3C3A9}"/>
    <dgm:cxn modelId="{2213D82A-D7A3-4F55-8B3D-144191FA85F1}" srcId="{A5776FC6-AE50-4E6E-AD35-4A725A3D9B1F}" destId="{B42F493D-825A-4B24-BDBA-9664F7C0FC07}" srcOrd="3" destOrd="0" parTransId="{88B24FEA-FFB3-4786-95FE-407068DCF9C4}" sibTransId="{D1E4ECC0-53EE-464D-B4E4-E4302152387B}"/>
    <dgm:cxn modelId="{8F512F2F-CFC4-4A88-9FAA-A7AF215F07F7}" type="presOf" srcId="{53366689-B9C8-4EC6-BE99-423973E72C4A}" destId="{FB851256-0083-4B21-A156-9742C2468432}" srcOrd="0" destOrd="0" presId="urn:microsoft.com/office/officeart/2005/8/layout/radial3"/>
    <dgm:cxn modelId="{96A28845-412D-463E-BECC-FA880F13EA2D}" type="presOf" srcId="{939D9AB0-7B41-4DD5-B005-10C3966FA69E}" destId="{BC3BAC93-213F-4CDD-B92D-5D1610ABC9FA}" srcOrd="0" destOrd="0" presId="urn:microsoft.com/office/officeart/2005/8/layout/radial3"/>
    <dgm:cxn modelId="{D279FC67-B3E7-4D54-9BA3-1B8856E9E02F}" type="presOf" srcId="{BFE301E4-45A2-4035-8040-F7123529AA5B}" destId="{4670095C-D035-4609-B79A-EEC2928C9ACF}" srcOrd="0" destOrd="0" presId="urn:microsoft.com/office/officeart/2005/8/layout/radial3"/>
    <dgm:cxn modelId="{CD0B0C48-3896-4CDA-803C-D6E701BC7C53}" srcId="{A5776FC6-AE50-4E6E-AD35-4A725A3D9B1F}" destId="{7BECF7D5-91C7-4B02-A43A-058DFE6BA79D}" srcOrd="5" destOrd="0" parTransId="{B2423F06-116D-4A33-BC28-CC8037FC49DE}" sibTransId="{96FCEBB9-4695-42A7-9232-57AD6FF5BED5}"/>
    <dgm:cxn modelId="{FBB29949-504A-4B8C-A09D-961D593EDD44}" srcId="{A5776FC6-AE50-4E6E-AD35-4A725A3D9B1F}" destId="{2EDEAE51-9AB2-4E3B-90C9-B152AD851E86}" srcOrd="1" destOrd="0" parTransId="{7B044208-889C-45F9-9AD0-BFE300E8AA39}" sibTransId="{D3F38613-AD25-4B9F-AF92-B614E2D05650}"/>
    <dgm:cxn modelId="{1F81658D-EA21-4B74-B80D-95FDCE1B3138}" type="presOf" srcId="{5D41DDB1-9D21-4EBC-81AD-CE6EBDFFFE9F}" destId="{E7C9C652-121B-4C0D-B7B4-478D8693ECD9}" srcOrd="0" destOrd="0" presId="urn:microsoft.com/office/officeart/2005/8/layout/radial3"/>
    <dgm:cxn modelId="{ED73FF96-172D-4306-95CB-BFEC1BB0EF20}" type="presOf" srcId="{7BECF7D5-91C7-4B02-A43A-058DFE6BA79D}" destId="{72EFDEF0-2909-4FD1-97F0-FBFA480048FE}" srcOrd="0" destOrd="0" presId="urn:microsoft.com/office/officeart/2005/8/layout/radial3"/>
    <dgm:cxn modelId="{B561F8A0-AFCC-4A49-A69D-3D1A3C955E46}" type="presOf" srcId="{2EDEAE51-9AB2-4E3B-90C9-B152AD851E86}" destId="{00B0C1DA-25C0-4DB1-ABEF-DD8CF812324E}" srcOrd="0" destOrd="0" presId="urn:microsoft.com/office/officeart/2005/8/layout/radial3"/>
    <dgm:cxn modelId="{91E1ECC6-5C36-4910-96A1-3D145A8F6CF6}" srcId="{A5776FC6-AE50-4E6E-AD35-4A725A3D9B1F}" destId="{939D9AB0-7B41-4DD5-B005-10C3966FA69E}" srcOrd="0" destOrd="0" parTransId="{A7E0CFFC-4074-4227-A409-B99D821D78EC}" sibTransId="{3F2EB94F-7C58-4BC0-B31D-DDAD029F7BBC}"/>
    <dgm:cxn modelId="{9EEA3223-9EB1-4A60-83CE-89BE9E451CA5}" type="presParOf" srcId="{4670095C-D035-4609-B79A-EEC2928C9ACF}" destId="{CC115FAA-8329-40A5-9A21-6EF092296BCF}" srcOrd="0" destOrd="0" presId="urn:microsoft.com/office/officeart/2005/8/layout/radial3"/>
    <dgm:cxn modelId="{495C1387-7BE4-44FA-BD54-4B7D8670ED8A}" type="presParOf" srcId="{CC115FAA-8329-40A5-9A21-6EF092296BCF}" destId="{5607E8F3-F723-47C8-A787-02CABE7FF460}" srcOrd="0" destOrd="0" presId="urn:microsoft.com/office/officeart/2005/8/layout/radial3"/>
    <dgm:cxn modelId="{F541DD66-719A-41FF-9F9F-6FA4F46CACC1}" type="presParOf" srcId="{CC115FAA-8329-40A5-9A21-6EF092296BCF}" destId="{BC3BAC93-213F-4CDD-B92D-5D1610ABC9FA}" srcOrd="1" destOrd="0" presId="urn:microsoft.com/office/officeart/2005/8/layout/radial3"/>
    <dgm:cxn modelId="{19FCB58F-8FEF-4D7A-B7EA-6109F9FA3FDF}" type="presParOf" srcId="{CC115FAA-8329-40A5-9A21-6EF092296BCF}" destId="{00B0C1DA-25C0-4DB1-ABEF-DD8CF812324E}" srcOrd="2" destOrd="0" presId="urn:microsoft.com/office/officeart/2005/8/layout/radial3"/>
    <dgm:cxn modelId="{978A6AE1-BBAA-4CC7-8979-DEF445AD0FD5}" type="presParOf" srcId="{CC115FAA-8329-40A5-9A21-6EF092296BCF}" destId="{E7C9C652-121B-4C0D-B7B4-478D8693ECD9}" srcOrd="3" destOrd="0" presId="urn:microsoft.com/office/officeart/2005/8/layout/radial3"/>
    <dgm:cxn modelId="{F633F49F-7721-443A-A108-5B256925346F}" type="presParOf" srcId="{CC115FAA-8329-40A5-9A21-6EF092296BCF}" destId="{3A46AD15-26F3-4E1E-B1C7-CD93D04E7EF0}" srcOrd="4" destOrd="0" presId="urn:microsoft.com/office/officeart/2005/8/layout/radial3"/>
    <dgm:cxn modelId="{51A82308-C6F2-4A0A-8D83-F17444C09390}" type="presParOf" srcId="{CC115FAA-8329-40A5-9A21-6EF092296BCF}" destId="{FB851256-0083-4B21-A156-9742C2468432}" srcOrd="5" destOrd="0" presId="urn:microsoft.com/office/officeart/2005/8/layout/radial3"/>
    <dgm:cxn modelId="{157E01B3-66AD-4DE7-877E-CF40225D73B4}" type="presParOf" srcId="{CC115FAA-8329-40A5-9A21-6EF092296BCF}" destId="{72EFDEF0-2909-4FD1-97F0-FBFA480048FE}" srcOrd="6"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4887A6-9D31-41E9-B90B-EAEC86E5DB2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75E950D-DA34-42ED-8BAE-AAD16C04CA69}">
      <dgm:prSet/>
      <dgm:spPr/>
      <dgm:t>
        <a:bodyPr/>
        <a:lstStyle/>
        <a:p>
          <a:r>
            <a:rPr lang="en-US"/>
            <a:t>Available</a:t>
          </a:r>
        </a:p>
      </dgm:t>
    </dgm:pt>
    <dgm:pt modelId="{0AD58BDE-7414-4021-BEEB-9C108BA44EF4}" type="parTrans" cxnId="{CE231519-C7B8-4EFB-A540-58A5EBAF77A4}">
      <dgm:prSet/>
      <dgm:spPr/>
      <dgm:t>
        <a:bodyPr/>
        <a:lstStyle/>
        <a:p>
          <a:endParaRPr lang="en-US"/>
        </a:p>
      </dgm:t>
    </dgm:pt>
    <dgm:pt modelId="{B45BB0E9-578B-4CD8-921B-0027AFF9753E}" type="sibTrans" cxnId="{CE231519-C7B8-4EFB-A540-58A5EBAF77A4}">
      <dgm:prSet/>
      <dgm:spPr/>
      <dgm:t>
        <a:bodyPr/>
        <a:lstStyle/>
        <a:p>
          <a:endParaRPr lang="en-US"/>
        </a:p>
      </dgm:t>
    </dgm:pt>
    <dgm:pt modelId="{A321F2D3-2BB9-4D4D-A9CA-0539D3292E80}">
      <dgm:prSet/>
      <dgm:spPr/>
      <dgm:t>
        <a:bodyPr/>
        <a:lstStyle/>
        <a:p>
          <a:r>
            <a:rPr lang="en-US" dirty="0"/>
            <a:t>Accessible</a:t>
          </a:r>
        </a:p>
      </dgm:t>
    </dgm:pt>
    <dgm:pt modelId="{2BEF630F-6D77-4FB0-8900-4CF538AEBC69}" type="parTrans" cxnId="{3F44114E-08C9-48F0-8ACC-E348D5817F1B}">
      <dgm:prSet/>
      <dgm:spPr/>
      <dgm:t>
        <a:bodyPr/>
        <a:lstStyle/>
        <a:p>
          <a:endParaRPr lang="en-US"/>
        </a:p>
      </dgm:t>
    </dgm:pt>
    <dgm:pt modelId="{EE012FB3-C68D-4B3A-999F-E0FC0B8B469C}" type="sibTrans" cxnId="{3F44114E-08C9-48F0-8ACC-E348D5817F1B}">
      <dgm:prSet/>
      <dgm:spPr/>
      <dgm:t>
        <a:bodyPr/>
        <a:lstStyle/>
        <a:p>
          <a:endParaRPr lang="en-US"/>
        </a:p>
      </dgm:t>
    </dgm:pt>
    <dgm:pt modelId="{5A141303-D520-4475-B790-F919E5CF9E4A}">
      <dgm:prSet/>
      <dgm:spPr/>
      <dgm:t>
        <a:bodyPr/>
        <a:lstStyle/>
        <a:p>
          <a:r>
            <a:rPr lang="en-US" dirty="0"/>
            <a:t>Flexible</a:t>
          </a:r>
        </a:p>
      </dgm:t>
    </dgm:pt>
    <dgm:pt modelId="{C0359C7F-4058-421D-B791-B4FA4B350695}" type="parTrans" cxnId="{5A43F89C-EA10-4CD2-A7F4-41ACBB2733FD}">
      <dgm:prSet/>
      <dgm:spPr/>
      <dgm:t>
        <a:bodyPr/>
        <a:lstStyle/>
        <a:p>
          <a:endParaRPr lang="en-US"/>
        </a:p>
      </dgm:t>
    </dgm:pt>
    <dgm:pt modelId="{70644556-6024-47C7-9DFB-3E862D62C123}" type="sibTrans" cxnId="{5A43F89C-EA10-4CD2-A7F4-41ACBB2733FD}">
      <dgm:prSet/>
      <dgm:spPr/>
      <dgm:t>
        <a:bodyPr/>
        <a:lstStyle/>
        <a:p>
          <a:endParaRPr lang="en-US"/>
        </a:p>
      </dgm:t>
    </dgm:pt>
    <dgm:pt modelId="{67CD180C-4D9E-4B66-99B9-D5B721A42D99}">
      <dgm:prSet/>
      <dgm:spPr/>
      <dgm:t>
        <a:bodyPr/>
        <a:lstStyle/>
        <a:p>
          <a:r>
            <a:rPr lang="en-US"/>
            <a:t>Low/no cost</a:t>
          </a:r>
        </a:p>
      </dgm:t>
    </dgm:pt>
    <dgm:pt modelId="{56D58CDB-25DC-4A46-9022-329ABC0E4FA9}" type="parTrans" cxnId="{FA985E3A-29E2-4FBA-9037-8628EFC2EDB4}">
      <dgm:prSet/>
      <dgm:spPr/>
      <dgm:t>
        <a:bodyPr/>
        <a:lstStyle/>
        <a:p>
          <a:endParaRPr lang="en-US"/>
        </a:p>
      </dgm:t>
    </dgm:pt>
    <dgm:pt modelId="{2DC94EAB-AE6B-4489-BD5F-8ED66CB0006D}" type="sibTrans" cxnId="{FA985E3A-29E2-4FBA-9037-8628EFC2EDB4}">
      <dgm:prSet/>
      <dgm:spPr/>
      <dgm:t>
        <a:bodyPr/>
        <a:lstStyle/>
        <a:p>
          <a:endParaRPr lang="en-US"/>
        </a:p>
      </dgm:t>
    </dgm:pt>
    <dgm:pt modelId="{2180F3C8-9318-4CFD-B2BE-5066961102E6}">
      <dgm:prSet/>
      <dgm:spPr/>
      <dgm:t>
        <a:bodyPr/>
        <a:lstStyle/>
        <a:p>
          <a:r>
            <a:rPr lang="en-US" dirty="0"/>
            <a:t>Enduring</a:t>
          </a:r>
        </a:p>
      </dgm:t>
    </dgm:pt>
    <dgm:pt modelId="{21F04C34-20BB-44C6-9DC1-4C39A7F91048}" type="parTrans" cxnId="{0C9E3AE3-F7F1-47BB-B925-8D9757621051}">
      <dgm:prSet/>
      <dgm:spPr/>
      <dgm:t>
        <a:bodyPr/>
        <a:lstStyle/>
        <a:p>
          <a:endParaRPr lang="en-US"/>
        </a:p>
      </dgm:t>
    </dgm:pt>
    <dgm:pt modelId="{90CDCA28-DA47-423A-B9A2-0CEEF4A497CF}" type="sibTrans" cxnId="{0C9E3AE3-F7F1-47BB-B925-8D9757621051}">
      <dgm:prSet/>
      <dgm:spPr/>
      <dgm:t>
        <a:bodyPr/>
        <a:lstStyle/>
        <a:p>
          <a:endParaRPr lang="en-US"/>
        </a:p>
      </dgm:t>
    </dgm:pt>
    <dgm:pt modelId="{8A3F0F5A-EB6F-4B0D-A033-D5AD63DC3205}" type="pres">
      <dgm:prSet presAssocID="{574887A6-9D31-41E9-B90B-EAEC86E5DB23}" presName="linear" presStyleCnt="0">
        <dgm:presLayoutVars>
          <dgm:animLvl val="lvl"/>
          <dgm:resizeHandles val="exact"/>
        </dgm:presLayoutVars>
      </dgm:prSet>
      <dgm:spPr/>
    </dgm:pt>
    <dgm:pt modelId="{783CE289-33B7-40E5-BB91-A04B37AEC416}" type="pres">
      <dgm:prSet presAssocID="{475E950D-DA34-42ED-8BAE-AAD16C04CA69}" presName="parentText" presStyleLbl="node1" presStyleIdx="0" presStyleCnt="5">
        <dgm:presLayoutVars>
          <dgm:chMax val="0"/>
          <dgm:bulletEnabled val="1"/>
        </dgm:presLayoutVars>
      </dgm:prSet>
      <dgm:spPr/>
    </dgm:pt>
    <dgm:pt modelId="{53D181C8-7ADB-4CBE-992C-143FCE14A8B5}" type="pres">
      <dgm:prSet presAssocID="{B45BB0E9-578B-4CD8-921B-0027AFF9753E}" presName="spacer" presStyleCnt="0"/>
      <dgm:spPr/>
    </dgm:pt>
    <dgm:pt modelId="{2F440C01-3713-43EF-BDCB-BB863D20C649}" type="pres">
      <dgm:prSet presAssocID="{A321F2D3-2BB9-4D4D-A9CA-0539D3292E80}" presName="parentText" presStyleLbl="node1" presStyleIdx="1" presStyleCnt="5">
        <dgm:presLayoutVars>
          <dgm:chMax val="0"/>
          <dgm:bulletEnabled val="1"/>
        </dgm:presLayoutVars>
      </dgm:prSet>
      <dgm:spPr/>
    </dgm:pt>
    <dgm:pt modelId="{FE7CB593-DF63-45C4-934A-7BD5DA6F3130}" type="pres">
      <dgm:prSet presAssocID="{EE012FB3-C68D-4B3A-999F-E0FC0B8B469C}" presName="spacer" presStyleCnt="0"/>
      <dgm:spPr/>
    </dgm:pt>
    <dgm:pt modelId="{4E087810-BF07-45CD-9613-A7626C1C6B53}" type="pres">
      <dgm:prSet presAssocID="{5A141303-D520-4475-B790-F919E5CF9E4A}" presName="parentText" presStyleLbl="node1" presStyleIdx="2" presStyleCnt="5">
        <dgm:presLayoutVars>
          <dgm:chMax val="0"/>
          <dgm:bulletEnabled val="1"/>
        </dgm:presLayoutVars>
      </dgm:prSet>
      <dgm:spPr/>
    </dgm:pt>
    <dgm:pt modelId="{F97B84AE-4698-4EAB-A427-1478BAA513E7}" type="pres">
      <dgm:prSet presAssocID="{70644556-6024-47C7-9DFB-3E862D62C123}" presName="spacer" presStyleCnt="0"/>
      <dgm:spPr/>
    </dgm:pt>
    <dgm:pt modelId="{DDEEC35A-94A1-491F-A57E-E59E3392256E}" type="pres">
      <dgm:prSet presAssocID="{2180F3C8-9318-4CFD-B2BE-5066961102E6}" presName="parentText" presStyleLbl="node1" presStyleIdx="3" presStyleCnt="5">
        <dgm:presLayoutVars>
          <dgm:chMax val="0"/>
          <dgm:bulletEnabled val="1"/>
        </dgm:presLayoutVars>
      </dgm:prSet>
      <dgm:spPr/>
    </dgm:pt>
    <dgm:pt modelId="{33469C4E-4D08-4611-8E71-D4A0FCC1C18D}" type="pres">
      <dgm:prSet presAssocID="{90CDCA28-DA47-423A-B9A2-0CEEF4A497CF}" presName="spacer" presStyleCnt="0"/>
      <dgm:spPr/>
    </dgm:pt>
    <dgm:pt modelId="{59602A4B-129C-42F9-AC06-0245ED2F0584}" type="pres">
      <dgm:prSet presAssocID="{67CD180C-4D9E-4B66-99B9-D5B721A42D99}" presName="parentText" presStyleLbl="node1" presStyleIdx="4" presStyleCnt="5">
        <dgm:presLayoutVars>
          <dgm:chMax val="0"/>
          <dgm:bulletEnabled val="1"/>
        </dgm:presLayoutVars>
      </dgm:prSet>
      <dgm:spPr/>
    </dgm:pt>
  </dgm:ptLst>
  <dgm:cxnLst>
    <dgm:cxn modelId="{CE231519-C7B8-4EFB-A540-58A5EBAF77A4}" srcId="{574887A6-9D31-41E9-B90B-EAEC86E5DB23}" destId="{475E950D-DA34-42ED-8BAE-AAD16C04CA69}" srcOrd="0" destOrd="0" parTransId="{0AD58BDE-7414-4021-BEEB-9C108BA44EF4}" sibTransId="{B45BB0E9-578B-4CD8-921B-0027AFF9753E}"/>
    <dgm:cxn modelId="{FA985E3A-29E2-4FBA-9037-8628EFC2EDB4}" srcId="{574887A6-9D31-41E9-B90B-EAEC86E5DB23}" destId="{67CD180C-4D9E-4B66-99B9-D5B721A42D99}" srcOrd="4" destOrd="0" parTransId="{56D58CDB-25DC-4A46-9022-329ABC0E4FA9}" sibTransId="{2DC94EAB-AE6B-4489-BD5F-8ED66CB0006D}"/>
    <dgm:cxn modelId="{3F44114E-08C9-48F0-8ACC-E348D5817F1B}" srcId="{574887A6-9D31-41E9-B90B-EAEC86E5DB23}" destId="{A321F2D3-2BB9-4D4D-A9CA-0539D3292E80}" srcOrd="1" destOrd="0" parTransId="{2BEF630F-6D77-4FB0-8900-4CF538AEBC69}" sibTransId="{EE012FB3-C68D-4B3A-999F-E0FC0B8B469C}"/>
    <dgm:cxn modelId="{F37D5698-09B1-4983-8731-B95CD5EED013}" type="presOf" srcId="{475E950D-DA34-42ED-8BAE-AAD16C04CA69}" destId="{783CE289-33B7-40E5-BB91-A04B37AEC416}" srcOrd="0" destOrd="0" presId="urn:microsoft.com/office/officeart/2005/8/layout/vList2"/>
    <dgm:cxn modelId="{5A43F89C-EA10-4CD2-A7F4-41ACBB2733FD}" srcId="{574887A6-9D31-41E9-B90B-EAEC86E5DB23}" destId="{5A141303-D520-4475-B790-F919E5CF9E4A}" srcOrd="2" destOrd="0" parTransId="{C0359C7F-4058-421D-B791-B4FA4B350695}" sibTransId="{70644556-6024-47C7-9DFB-3E862D62C123}"/>
    <dgm:cxn modelId="{F472E9A7-3FD9-4020-859D-0FDC666DAF70}" type="presOf" srcId="{67CD180C-4D9E-4B66-99B9-D5B721A42D99}" destId="{59602A4B-129C-42F9-AC06-0245ED2F0584}" srcOrd="0" destOrd="0" presId="urn:microsoft.com/office/officeart/2005/8/layout/vList2"/>
    <dgm:cxn modelId="{4E6F43CD-775C-4AE5-AD95-AE0027E9788A}" type="presOf" srcId="{2180F3C8-9318-4CFD-B2BE-5066961102E6}" destId="{DDEEC35A-94A1-491F-A57E-E59E3392256E}" srcOrd="0" destOrd="0" presId="urn:microsoft.com/office/officeart/2005/8/layout/vList2"/>
    <dgm:cxn modelId="{5E6AF6D9-143A-4822-A684-C1AB23D3463D}" type="presOf" srcId="{574887A6-9D31-41E9-B90B-EAEC86E5DB23}" destId="{8A3F0F5A-EB6F-4B0D-A033-D5AD63DC3205}" srcOrd="0" destOrd="0" presId="urn:microsoft.com/office/officeart/2005/8/layout/vList2"/>
    <dgm:cxn modelId="{0C9E3AE3-F7F1-47BB-B925-8D9757621051}" srcId="{574887A6-9D31-41E9-B90B-EAEC86E5DB23}" destId="{2180F3C8-9318-4CFD-B2BE-5066961102E6}" srcOrd="3" destOrd="0" parTransId="{21F04C34-20BB-44C6-9DC1-4C39A7F91048}" sibTransId="{90CDCA28-DA47-423A-B9A2-0CEEF4A497CF}"/>
    <dgm:cxn modelId="{261EDDF5-CC73-4275-BD2F-3FE6BB7ED20D}" type="presOf" srcId="{5A141303-D520-4475-B790-F919E5CF9E4A}" destId="{4E087810-BF07-45CD-9613-A7626C1C6B53}" srcOrd="0" destOrd="0" presId="urn:microsoft.com/office/officeart/2005/8/layout/vList2"/>
    <dgm:cxn modelId="{7BD538F7-A03A-4BA1-994C-D7F29EE0C7A8}" type="presOf" srcId="{A321F2D3-2BB9-4D4D-A9CA-0539D3292E80}" destId="{2F440C01-3713-43EF-BDCB-BB863D20C649}" srcOrd="0" destOrd="0" presId="urn:microsoft.com/office/officeart/2005/8/layout/vList2"/>
    <dgm:cxn modelId="{CA6A4F22-C6F1-445E-84DC-BB2409769938}" type="presParOf" srcId="{8A3F0F5A-EB6F-4B0D-A033-D5AD63DC3205}" destId="{783CE289-33B7-40E5-BB91-A04B37AEC416}" srcOrd="0" destOrd="0" presId="urn:microsoft.com/office/officeart/2005/8/layout/vList2"/>
    <dgm:cxn modelId="{FE16602B-51E0-4A9F-B52C-713648BBC873}" type="presParOf" srcId="{8A3F0F5A-EB6F-4B0D-A033-D5AD63DC3205}" destId="{53D181C8-7ADB-4CBE-992C-143FCE14A8B5}" srcOrd="1" destOrd="0" presId="urn:microsoft.com/office/officeart/2005/8/layout/vList2"/>
    <dgm:cxn modelId="{4456F489-1898-468D-894C-EE5F6D0A66B9}" type="presParOf" srcId="{8A3F0F5A-EB6F-4B0D-A033-D5AD63DC3205}" destId="{2F440C01-3713-43EF-BDCB-BB863D20C649}" srcOrd="2" destOrd="0" presId="urn:microsoft.com/office/officeart/2005/8/layout/vList2"/>
    <dgm:cxn modelId="{FF9B2AD2-CCD4-40B1-A7A1-E30E3407C081}" type="presParOf" srcId="{8A3F0F5A-EB6F-4B0D-A033-D5AD63DC3205}" destId="{FE7CB593-DF63-45C4-934A-7BD5DA6F3130}" srcOrd="3" destOrd="0" presId="urn:microsoft.com/office/officeart/2005/8/layout/vList2"/>
    <dgm:cxn modelId="{5B339D48-F33E-4DB7-B9CE-7E374C86A325}" type="presParOf" srcId="{8A3F0F5A-EB6F-4B0D-A033-D5AD63DC3205}" destId="{4E087810-BF07-45CD-9613-A7626C1C6B53}" srcOrd="4" destOrd="0" presId="urn:microsoft.com/office/officeart/2005/8/layout/vList2"/>
    <dgm:cxn modelId="{1796A8BB-886F-468A-92C8-012FE03D57E5}" type="presParOf" srcId="{8A3F0F5A-EB6F-4B0D-A033-D5AD63DC3205}" destId="{F97B84AE-4698-4EAB-A427-1478BAA513E7}" srcOrd="5" destOrd="0" presId="urn:microsoft.com/office/officeart/2005/8/layout/vList2"/>
    <dgm:cxn modelId="{D78388D2-0AB0-407B-BA93-390E403CDAF7}" type="presParOf" srcId="{8A3F0F5A-EB6F-4B0D-A033-D5AD63DC3205}" destId="{DDEEC35A-94A1-491F-A57E-E59E3392256E}" srcOrd="6" destOrd="0" presId="urn:microsoft.com/office/officeart/2005/8/layout/vList2"/>
    <dgm:cxn modelId="{B1CFBA93-B06E-4D3F-A5F3-9C9A041BCB2A}" type="presParOf" srcId="{8A3F0F5A-EB6F-4B0D-A033-D5AD63DC3205}" destId="{33469C4E-4D08-4611-8E71-D4A0FCC1C18D}" srcOrd="7" destOrd="0" presId="urn:microsoft.com/office/officeart/2005/8/layout/vList2"/>
    <dgm:cxn modelId="{2A49A688-B8DF-4EED-B44E-20C56480A7F6}" type="presParOf" srcId="{8A3F0F5A-EB6F-4B0D-A033-D5AD63DC3205}" destId="{59602A4B-129C-42F9-AC06-0245ED2F058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E301E4-45A2-4035-8040-F7123529AA5B}" type="doc">
      <dgm:prSet loTypeId="urn:microsoft.com/office/officeart/2005/8/layout/radial3" loCatId="cycle" qsTypeId="urn:microsoft.com/office/officeart/2005/8/quickstyle/simple5" qsCatId="simple" csTypeId="urn:microsoft.com/office/officeart/2005/8/colors/colorful2" csCatId="colorful" phldr="1"/>
      <dgm:spPr/>
      <dgm:t>
        <a:bodyPr/>
        <a:lstStyle/>
        <a:p>
          <a:endParaRPr lang="en-US"/>
        </a:p>
      </dgm:t>
    </dgm:pt>
    <dgm:pt modelId="{A5776FC6-AE50-4E6E-AD35-4A725A3D9B1F}">
      <dgm:prSet phldrT="[Text]"/>
      <dgm:spPr/>
      <dgm:t>
        <a:bodyPr/>
        <a:lstStyle/>
        <a:p>
          <a:r>
            <a:rPr lang="en-US" dirty="0"/>
            <a:t>Recovery</a:t>
          </a:r>
        </a:p>
      </dgm:t>
    </dgm:pt>
    <dgm:pt modelId="{E89AEFAD-6E38-497A-984E-836DE9E5DD7D}" type="parTrans" cxnId="{3E12CD2A-7BE3-4FF3-A3A3-E2DD080E653F}">
      <dgm:prSet/>
      <dgm:spPr/>
      <dgm:t>
        <a:bodyPr/>
        <a:lstStyle/>
        <a:p>
          <a:endParaRPr lang="en-US"/>
        </a:p>
      </dgm:t>
    </dgm:pt>
    <dgm:pt modelId="{B7F237DB-269F-4162-91D8-4C55F5D3C3A9}" type="sibTrans" cxnId="{3E12CD2A-7BE3-4FF3-A3A3-E2DD080E653F}">
      <dgm:prSet/>
      <dgm:spPr/>
      <dgm:t>
        <a:bodyPr/>
        <a:lstStyle/>
        <a:p>
          <a:endParaRPr lang="en-US"/>
        </a:p>
      </dgm:t>
    </dgm:pt>
    <dgm:pt modelId="{939D9AB0-7B41-4DD5-B005-10C3966FA69E}">
      <dgm:prSet phldrT="[Text]"/>
      <dgm:spPr>
        <a:solidFill>
          <a:schemeClr val="accent2">
            <a:lumMod val="50000"/>
            <a:lumOff val="50000"/>
          </a:schemeClr>
        </a:solidFill>
      </dgm:spPr>
      <dgm:t>
        <a:bodyPr/>
        <a:lstStyle/>
        <a:p>
          <a:r>
            <a:rPr lang="en-US" dirty="0"/>
            <a:t>Mutual help organizations</a:t>
          </a:r>
        </a:p>
      </dgm:t>
    </dgm:pt>
    <dgm:pt modelId="{A7E0CFFC-4074-4227-A409-B99D821D78EC}" type="parTrans" cxnId="{91E1ECC6-5C36-4910-96A1-3D145A8F6CF6}">
      <dgm:prSet/>
      <dgm:spPr/>
      <dgm:t>
        <a:bodyPr/>
        <a:lstStyle/>
        <a:p>
          <a:endParaRPr lang="en-US"/>
        </a:p>
      </dgm:t>
    </dgm:pt>
    <dgm:pt modelId="{3F2EB94F-7C58-4BC0-B31D-DDAD029F7BBC}" type="sibTrans" cxnId="{91E1ECC6-5C36-4910-96A1-3D145A8F6CF6}">
      <dgm:prSet/>
      <dgm:spPr/>
      <dgm:t>
        <a:bodyPr/>
        <a:lstStyle/>
        <a:p>
          <a:endParaRPr lang="en-US"/>
        </a:p>
      </dgm:t>
    </dgm:pt>
    <dgm:pt modelId="{2EDEAE51-9AB2-4E3B-90C9-B152AD851E86}">
      <dgm:prSet phldrT="[Text]"/>
      <dgm:spPr/>
      <dgm:t>
        <a:bodyPr/>
        <a:lstStyle/>
        <a:p>
          <a:r>
            <a:rPr lang="en-US" dirty="0"/>
            <a:t>Peer-based recovery support services</a:t>
          </a:r>
        </a:p>
      </dgm:t>
    </dgm:pt>
    <dgm:pt modelId="{7B044208-889C-45F9-9AD0-BFE300E8AA39}" type="parTrans" cxnId="{FBB29949-504A-4B8C-A09D-961D593EDD44}">
      <dgm:prSet/>
      <dgm:spPr/>
      <dgm:t>
        <a:bodyPr/>
        <a:lstStyle/>
        <a:p>
          <a:endParaRPr lang="en-US"/>
        </a:p>
      </dgm:t>
    </dgm:pt>
    <dgm:pt modelId="{D3F38613-AD25-4B9F-AF92-B614E2D05650}" type="sibTrans" cxnId="{FBB29949-504A-4B8C-A09D-961D593EDD44}">
      <dgm:prSet/>
      <dgm:spPr/>
      <dgm:t>
        <a:bodyPr/>
        <a:lstStyle/>
        <a:p>
          <a:endParaRPr lang="en-US"/>
        </a:p>
      </dgm:t>
    </dgm:pt>
    <dgm:pt modelId="{5D41DDB1-9D21-4EBC-81AD-CE6EBDFFFE9F}">
      <dgm:prSet phldrT="[Text]"/>
      <dgm:spPr/>
      <dgm:t>
        <a:bodyPr/>
        <a:lstStyle/>
        <a:p>
          <a:r>
            <a:rPr lang="en-US" dirty="0"/>
            <a:t>Recovery Residences</a:t>
          </a:r>
        </a:p>
      </dgm:t>
    </dgm:pt>
    <dgm:pt modelId="{43146121-16B4-4A7A-86A4-0EA0945FCB97}" type="parTrans" cxnId="{838B380C-7EB3-4DDD-9AF2-DB1FB8006319}">
      <dgm:prSet/>
      <dgm:spPr/>
      <dgm:t>
        <a:bodyPr/>
        <a:lstStyle/>
        <a:p>
          <a:endParaRPr lang="en-US"/>
        </a:p>
      </dgm:t>
    </dgm:pt>
    <dgm:pt modelId="{5EA9BBDA-1690-4AD8-A1B2-43AE0BC32AD0}" type="sibTrans" cxnId="{838B380C-7EB3-4DDD-9AF2-DB1FB8006319}">
      <dgm:prSet/>
      <dgm:spPr/>
      <dgm:t>
        <a:bodyPr/>
        <a:lstStyle/>
        <a:p>
          <a:endParaRPr lang="en-US"/>
        </a:p>
      </dgm:t>
    </dgm:pt>
    <dgm:pt modelId="{B42F493D-825A-4B24-BDBA-9664F7C0FC07}">
      <dgm:prSet phldrT="[Text]"/>
      <dgm:spPr/>
      <dgm:t>
        <a:bodyPr/>
        <a:lstStyle/>
        <a:p>
          <a:r>
            <a:rPr lang="en-US" dirty="0"/>
            <a:t>Clinical models of long-term recovery management</a:t>
          </a:r>
        </a:p>
      </dgm:t>
    </dgm:pt>
    <dgm:pt modelId="{88B24FEA-FFB3-4786-95FE-407068DCF9C4}" type="parTrans" cxnId="{2213D82A-D7A3-4F55-8B3D-144191FA85F1}">
      <dgm:prSet/>
      <dgm:spPr/>
      <dgm:t>
        <a:bodyPr/>
        <a:lstStyle/>
        <a:p>
          <a:endParaRPr lang="en-US"/>
        </a:p>
      </dgm:t>
    </dgm:pt>
    <dgm:pt modelId="{D1E4ECC0-53EE-464D-B4E4-E4302152387B}" type="sibTrans" cxnId="{2213D82A-D7A3-4F55-8B3D-144191FA85F1}">
      <dgm:prSet/>
      <dgm:spPr/>
      <dgm:t>
        <a:bodyPr/>
        <a:lstStyle/>
        <a:p>
          <a:endParaRPr lang="en-US"/>
        </a:p>
      </dgm:t>
    </dgm:pt>
    <dgm:pt modelId="{53366689-B9C8-4EC6-BE99-423973E72C4A}">
      <dgm:prSet/>
      <dgm:spPr/>
      <dgm:t>
        <a:bodyPr/>
        <a:lstStyle/>
        <a:p>
          <a:r>
            <a:rPr lang="en-US" dirty="0"/>
            <a:t>Recovery community centers</a:t>
          </a:r>
        </a:p>
      </dgm:t>
    </dgm:pt>
    <dgm:pt modelId="{690EC71B-AA20-44F7-8374-4B4D8E0EBBCD}" type="parTrans" cxnId="{9018D601-3338-4E32-903E-47FFF68E0B3F}">
      <dgm:prSet/>
      <dgm:spPr/>
      <dgm:t>
        <a:bodyPr/>
        <a:lstStyle/>
        <a:p>
          <a:endParaRPr lang="en-US"/>
        </a:p>
      </dgm:t>
    </dgm:pt>
    <dgm:pt modelId="{C139C29D-DA5A-4CF9-BC82-81B6B5D31521}" type="sibTrans" cxnId="{9018D601-3338-4E32-903E-47FFF68E0B3F}">
      <dgm:prSet/>
      <dgm:spPr/>
      <dgm:t>
        <a:bodyPr/>
        <a:lstStyle/>
        <a:p>
          <a:endParaRPr lang="en-US"/>
        </a:p>
      </dgm:t>
    </dgm:pt>
    <dgm:pt modelId="{7BECF7D5-91C7-4B02-A43A-058DFE6BA79D}">
      <dgm:prSet/>
      <dgm:spPr/>
      <dgm:t>
        <a:bodyPr/>
        <a:lstStyle/>
        <a:p>
          <a:r>
            <a:rPr lang="en-US" dirty="0"/>
            <a:t>Recovery supports in educational settings</a:t>
          </a:r>
        </a:p>
      </dgm:t>
    </dgm:pt>
    <dgm:pt modelId="{B2423F06-116D-4A33-BC28-CC8037FC49DE}" type="parTrans" cxnId="{CD0B0C48-3896-4CDA-803C-D6E701BC7C53}">
      <dgm:prSet/>
      <dgm:spPr/>
      <dgm:t>
        <a:bodyPr/>
        <a:lstStyle/>
        <a:p>
          <a:endParaRPr lang="en-US"/>
        </a:p>
      </dgm:t>
    </dgm:pt>
    <dgm:pt modelId="{96FCEBB9-4695-42A7-9232-57AD6FF5BED5}" type="sibTrans" cxnId="{CD0B0C48-3896-4CDA-803C-D6E701BC7C53}">
      <dgm:prSet/>
      <dgm:spPr/>
      <dgm:t>
        <a:bodyPr/>
        <a:lstStyle/>
        <a:p>
          <a:endParaRPr lang="en-US"/>
        </a:p>
      </dgm:t>
    </dgm:pt>
    <dgm:pt modelId="{4670095C-D035-4609-B79A-EEC2928C9ACF}" type="pres">
      <dgm:prSet presAssocID="{BFE301E4-45A2-4035-8040-F7123529AA5B}" presName="composite" presStyleCnt="0">
        <dgm:presLayoutVars>
          <dgm:chMax val="1"/>
          <dgm:dir/>
          <dgm:resizeHandles val="exact"/>
        </dgm:presLayoutVars>
      </dgm:prSet>
      <dgm:spPr/>
    </dgm:pt>
    <dgm:pt modelId="{CC115FAA-8329-40A5-9A21-6EF092296BCF}" type="pres">
      <dgm:prSet presAssocID="{BFE301E4-45A2-4035-8040-F7123529AA5B}" presName="radial" presStyleCnt="0">
        <dgm:presLayoutVars>
          <dgm:animLvl val="ctr"/>
        </dgm:presLayoutVars>
      </dgm:prSet>
      <dgm:spPr/>
    </dgm:pt>
    <dgm:pt modelId="{5607E8F3-F723-47C8-A787-02CABE7FF460}" type="pres">
      <dgm:prSet presAssocID="{A5776FC6-AE50-4E6E-AD35-4A725A3D9B1F}" presName="centerShape" presStyleLbl="vennNode1" presStyleIdx="0" presStyleCnt="7"/>
      <dgm:spPr/>
    </dgm:pt>
    <dgm:pt modelId="{BC3BAC93-213F-4CDD-B92D-5D1610ABC9FA}" type="pres">
      <dgm:prSet presAssocID="{939D9AB0-7B41-4DD5-B005-10C3966FA69E}" presName="node" presStyleLbl="vennNode1" presStyleIdx="1" presStyleCnt="7">
        <dgm:presLayoutVars>
          <dgm:bulletEnabled val="1"/>
        </dgm:presLayoutVars>
      </dgm:prSet>
      <dgm:spPr/>
    </dgm:pt>
    <dgm:pt modelId="{00B0C1DA-25C0-4DB1-ABEF-DD8CF812324E}" type="pres">
      <dgm:prSet presAssocID="{2EDEAE51-9AB2-4E3B-90C9-B152AD851E86}" presName="node" presStyleLbl="vennNode1" presStyleIdx="2" presStyleCnt="7">
        <dgm:presLayoutVars>
          <dgm:bulletEnabled val="1"/>
        </dgm:presLayoutVars>
      </dgm:prSet>
      <dgm:spPr/>
    </dgm:pt>
    <dgm:pt modelId="{E7C9C652-121B-4C0D-B7B4-478D8693ECD9}" type="pres">
      <dgm:prSet presAssocID="{5D41DDB1-9D21-4EBC-81AD-CE6EBDFFFE9F}" presName="node" presStyleLbl="vennNode1" presStyleIdx="3" presStyleCnt="7">
        <dgm:presLayoutVars>
          <dgm:bulletEnabled val="1"/>
        </dgm:presLayoutVars>
      </dgm:prSet>
      <dgm:spPr/>
    </dgm:pt>
    <dgm:pt modelId="{3A46AD15-26F3-4E1E-B1C7-CD93D04E7EF0}" type="pres">
      <dgm:prSet presAssocID="{B42F493D-825A-4B24-BDBA-9664F7C0FC07}" presName="node" presStyleLbl="vennNode1" presStyleIdx="4" presStyleCnt="7">
        <dgm:presLayoutVars>
          <dgm:bulletEnabled val="1"/>
        </dgm:presLayoutVars>
      </dgm:prSet>
      <dgm:spPr/>
    </dgm:pt>
    <dgm:pt modelId="{FB851256-0083-4B21-A156-9742C2468432}" type="pres">
      <dgm:prSet presAssocID="{53366689-B9C8-4EC6-BE99-423973E72C4A}" presName="node" presStyleLbl="vennNode1" presStyleIdx="5" presStyleCnt="7">
        <dgm:presLayoutVars>
          <dgm:bulletEnabled val="1"/>
        </dgm:presLayoutVars>
      </dgm:prSet>
      <dgm:spPr/>
    </dgm:pt>
    <dgm:pt modelId="{72EFDEF0-2909-4FD1-97F0-FBFA480048FE}" type="pres">
      <dgm:prSet presAssocID="{7BECF7D5-91C7-4B02-A43A-058DFE6BA79D}" presName="node" presStyleLbl="vennNode1" presStyleIdx="6" presStyleCnt="7">
        <dgm:presLayoutVars>
          <dgm:bulletEnabled val="1"/>
        </dgm:presLayoutVars>
      </dgm:prSet>
      <dgm:spPr/>
    </dgm:pt>
  </dgm:ptLst>
  <dgm:cxnLst>
    <dgm:cxn modelId="{9018D601-3338-4E32-903E-47FFF68E0B3F}" srcId="{A5776FC6-AE50-4E6E-AD35-4A725A3D9B1F}" destId="{53366689-B9C8-4EC6-BE99-423973E72C4A}" srcOrd="4" destOrd="0" parTransId="{690EC71B-AA20-44F7-8374-4B4D8E0EBBCD}" sibTransId="{C139C29D-DA5A-4CF9-BC82-81B6B5D31521}"/>
    <dgm:cxn modelId="{F8E6E706-0ABA-48E0-9ECD-26ACE534F547}" type="presOf" srcId="{A5776FC6-AE50-4E6E-AD35-4A725A3D9B1F}" destId="{5607E8F3-F723-47C8-A787-02CABE7FF460}" srcOrd="0" destOrd="0" presId="urn:microsoft.com/office/officeart/2005/8/layout/radial3"/>
    <dgm:cxn modelId="{9ECB4909-CEAC-4021-A683-30D2FDC9F070}" type="presOf" srcId="{B42F493D-825A-4B24-BDBA-9664F7C0FC07}" destId="{3A46AD15-26F3-4E1E-B1C7-CD93D04E7EF0}" srcOrd="0" destOrd="0" presId="urn:microsoft.com/office/officeart/2005/8/layout/radial3"/>
    <dgm:cxn modelId="{838B380C-7EB3-4DDD-9AF2-DB1FB8006319}" srcId="{A5776FC6-AE50-4E6E-AD35-4A725A3D9B1F}" destId="{5D41DDB1-9D21-4EBC-81AD-CE6EBDFFFE9F}" srcOrd="2" destOrd="0" parTransId="{43146121-16B4-4A7A-86A4-0EA0945FCB97}" sibTransId="{5EA9BBDA-1690-4AD8-A1B2-43AE0BC32AD0}"/>
    <dgm:cxn modelId="{3E12CD2A-7BE3-4FF3-A3A3-E2DD080E653F}" srcId="{BFE301E4-45A2-4035-8040-F7123529AA5B}" destId="{A5776FC6-AE50-4E6E-AD35-4A725A3D9B1F}" srcOrd="0" destOrd="0" parTransId="{E89AEFAD-6E38-497A-984E-836DE9E5DD7D}" sibTransId="{B7F237DB-269F-4162-91D8-4C55F5D3C3A9}"/>
    <dgm:cxn modelId="{2213D82A-D7A3-4F55-8B3D-144191FA85F1}" srcId="{A5776FC6-AE50-4E6E-AD35-4A725A3D9B1F}" destId="{B42F493D-825A-4B24-BDBA-9664F7C0FC07}" srcOrd="3" destOrd="0" parTransId="{88B24FEA-FFB3-4786-95FE-407068DCF9C4}" sibTransId="{D1E4ECC0-53EE-464D-B4E4-E4302152387B}"/>
    <dgm:cxn modelId="{8F512F2F-CFC4-4A88-9FAA-A7AF215F07F7}" type="presOf" srcId="{53366689-B9C8-4EC6-BE99-423973E72C4A}" destId="{FB851256-0083-4B21-A156-9742C2468432}" srcOrd="0" destOrd="0" presId="urn:microsoft.com/office/officeart/2005/8/layout/radial3"/>
    <dgm:cxn modelId="{96A28845-412D-463E-BECC-FA880F13EA2D}" type="presOf" srcId="{939D9AB0-7B41-4DD5-B005-10C3966FA69E}" destId="{BC3BAC93-213F-4CDD-B92D-5D1610ABC9FA}" srcOrd="0" destOrd="0" presId="urn:microsoft.com/office/officeart/2005/8/layout/radial3"/>
    <dgm:cxn modelId="{D279FC67-B3E7-4D54-9BA3-1B8856E9E02F}" type="presOf" srcId="{BFE301E4-45A2-4035-8040-F7123529AA5B}" destId="{4670095C-D035-4609-B79A-EEC2928C9ACF}" srcOrd="0" destOrd="0" presId="urn:microsoft.com/office/officeart/2005/8/layout/radial3"/>
    <dgm:cxn modelId="{CD0B0C48-3896-4CDA-803C-D6E701BC7C53}" srcId="{A5776FC6-AE50-4E6E-AD35-4A725A3D9B1F}" destId="{7BECF7D5-91C7-4B02-A43A-058DFE6BA79D}" srcOrd="5" destOrd="0" parTransId="{B2423F06-116D-4A33-BC28-CC8037FC49DE}" sibTransId="{96FCEBB9-4695-42A7-9232-57AD6FF5BED5}"/>
    <dgm:cxn modelId="{FBB29949-504A-4B8C-A09D-961D593EDD44}" srcId="{A5776FC6-AE50-4E6E-AD35-4A725A3D9B1F}" destId="{2EDEAE51-9AB2-4E3B-90C9-B152AD851E86}" srcOrd="1" destOrd="0" parTransId="{7B044208-889C-45F9-9AD0-BFE300E8AA39}" sibTransId="{D3F38613-AD25-4B9F-AF92-B614E2D05650}"/>
    <dgm:cxn modelId="{1F81658D-EA21-4B74-B80D-95FDCE1B3138}" type="presOf" srcId="{5D41DDB1-9D21-4EBC-81AD-CE6EBDFFFE9F}" destId="{E7C9C652-121B-4C0D-B7B4-478D8693ECD9}" srcOrd="0" destOrd="0" presId="urn:microsoft.com/office/officeart/2005/8/layout/radial3"/>
    <dgm:cxn modelId="{ED73FF96-172D-4306-95CB-BFEC1BB0EF20}" type="presOf" srcId="{7BECF7D5-91C7-4B02-A43A-058DFE6BA79D}" destId="{72EFDEF0-2909-4FD1-97F0-FBFA480048FE}" srcOrd="0" destOrd="0" presId="urn:microsoft.com/office/officeart/2005/8/layout/radial3"/>
    <dgm:cxn modelId="{B561F8A0-AFCC-4A49-A69D-3D1A3C955E46}" type="presOf" srcId="{2EDEAE51-9AB2-4E3B-90C9-B152AD851E86}" destId="{00B0C1DA-25C0-4DB1-ABEF-DD8CF812324E}" srcOrd="0" destOrd="0" presId="urn:microsoft.com/office/officeart/2005/8/layout/radial3"/>
    <dgm:cxn modelId="{91E1ECC6-5C36-4910-96A1-3D145A8F6CF6}" srcId="{A5776FC6-AE50-4E6E-AD35-4A725A3D9B1F}" destId="{939D9AB0-7B41-4DD5-B005-10C3966FA69E}" srcOrd="0" destOrd="0" parTransId="{A7E0CFFC-4074-4227-A409-B99D821D78EC}" sibTransId="{3F2EB94F-7C58-4BC0-B31D-DDAD029F7BBC}"/>
    <dgm:cxn modelId="{9EEA3223-9EB1-4A60-83CE-89BE9E451CA5}" type="presParOf" srcId="{4670095C-D035-4609-B79A-EEC2928C9ACF}" destId="{CC115FAA-8329-40A5-9A21-6EF092296BCF}" srcOrd="0" destOrd="0" presId="urn:microsoft.com/office/officeart/2005/8/layout/radial3"/>
    <dgm:cxn modelId="{495C1387-7BE4-44FA-BD54-4B7D8670ED8A}" type="presParOf" srcId="{CC115FAA-8329-40A5-9A21-6EF092296BCF}" destId="{5607E8F3-F723-47C8-A787-02CABE7FF460}" srcOrd="0" destOrd="0" presId="urn:microsoft.com/office/officeart/2005/8/layout/radial3"/>
    <dgm:cxn modelId="{F541DD66-719A-41FF-9F9F-6FA4F46CACC1}" type="presParOf" srcId="{CC115FAA-8329-40A5-9A21-6EF092296BCF}" destId="{BC3BAC93-213F-4CDD-B92D-5D1610ABC9FA}" srcOrd="1" destOrd="0" presId="urn:microsoft.com/office/officeart/2005/8/layout/radial3"/>
    <dgm:cxn modelId="{19FCB58F-8FEF-4D7A-B7EA-6109F9FA3FDF}" type="presParOf" srcId="{CC115FAA-8329-40A5-9A21-6EF092296BCF}" destId="{00B0C1DA-25C0-4DB1-ABEF-DD8CF812324E}" srcOrd="2" destOrd="0" presId="urn:microsoft.com/office/officeart/2005/8/layout/radial3"/>
    <dgm:cxn modelId="{978A6AE1-BBAA-4CC7-8979-DEF445AD0FD5}" type="presParOf" srcId="{CC115FAA-8329-40A5-9A21-6EF092296BCF}" destId="{E7C9C652-121B-4C0D-B7B4-478D8693ECD9}" srcOrd="3" destOrd="0" presId="urn:microsoft.com/office/officeart/2005/8/layout/radial3"/>
    <dgm:cxn modelId="{F633F49F-7721-443A-A108-5B256925346F}" type="presParOf" srcId="{CC115FAA-8329-40A5-9A21-6EF092296BCF}" destId="{3A46AD15-26F3-4E1E-B1C7-CD93D04E7EF0}" srcOrd="4" destOrd="0" presId="urn:microsoft.com/office/officeart/2005/8/layout/radial3"/>
    <dgm:cxn modelId="{51A82308-C6F2-4A0A-8D83-F17444C09390}" type="presParOf" srcId="{CC115FAA-8329-40A5-9A21-6EF092296BCF}" destId="{FB851256-0083-4B21-A156-9742C2468432}" srcOrd="5" destOrd="0" presId="urn:microsoft.com/office/officeart/2005/8/layout/radial3"/>
    <dgm:cxn modelId="{157E01B3-66AD-4DE7-877E-CF40225D73B4}" type="presParOf" srcId="{CC115FAA-8329-40A5-9A21-6EF092296BCF}" destId="{72EFDEF0-2909-4FD1-97F0-FBFA480048FE}" srcOrd="6"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E301E4-45A2-4035-8040-F7123529AA5B}" type="doc">
      <dgm:prSet loTypeId="urn:microsoft.com/office/officeart/2005/8/layout/radial3" loCatId="cycle" qsTypeId="urn:microsoft.com/office/officeart/2005/8/quickstyle/simple5" qsCatId="simple" csTypeId="urn:microsoft.com/office/officeart/2005/8/colors/colorful2" csCatId="colorful" phldr="1"/>
      <dgm:spPr/>
      <dgm:t>
        <a:bodyPr/>
        <a:lstStyle/>
        <a:p>
          <a:endParaRPr lang="en-US"/>
        </a:p>
      </dgm:t>
    </dgm:pt>
    <dgm:pt modelId="{A5776FC6-AE50-4E6E-AD35-4A725A3D9B1F}">
      <dgm:prSet phldrT="[Text]"/>
      <dgm:spPr/>
      <dgm:t>
        <a:bodyPr/>
        <a:lstStyle/>
        <a:p>
          <a:r>
            <a:rPr lang="en-US" dirty="0"/>
            <a:t>Recovery</a:t>
          </a:r>
        </a:p>
      </dgm:t>
    </dgm:pt>
    <dgm:pt modelId="{E89AEFAD-6E38-497A-984E-836DE9E5DD7D}" type="parTrans" cxnId="{3E12CD2A-7BE3-4FF3-A3A3-E2DD080E653F}">
      <dgm:prSet/>
      <dgm:spPr/>
      <dgm:t>
        <a:bodyPr/>
        <a:lstStyle/>
        <a:p>
          <a:endParaRPr lang="en-US"/>
        </a:p>
      </dgm:t>
    </dgm:pt>
    <dgm:pt modelId="{B7F237DB-269F-4162-91D8-4C55F5D3C3A9}" type="sibTrans" cxnId="{3E12CD2A-7BE3-4FF3-A3A3-E2DD080E653F}">
      <dgm:prSet/>
      <dgm:spPr/>
      <dgm:t>
        <a:bodyPr/>
        <a:lstStyle/>
        <a:p>
          <a:endParaRPr lang="en-US"/>
        </a:p>
      </dgm:t>
    </dgm:pt>
    <dgm:pt modelId="{939D9AB0-7B41-4DD5-B005-10C3966FA69E}">
      <dgm:prSet phldrT="[Text]"/>
      <dgm:spPr/>
      <dgm:t>
        <a:bodyPr/>
        <a:lstStyle/>
        <a:p>
          <a:r>
            <a:rPr lang="en-US" dirty="0"/>
            <a:t>Mutual help organizations</a:t>
          </a:r>
        </a:p>
      </dgm:t>
    </dgm:pt>
    <dgm:pt modelId="{A7E0CFFC-4074-4227-A409-B99D821D78EC}" type="parTrans" cxnId="{91E1ECC6-5C36-4910-96A1-3D145A8F6CF6}">
      <dgm:prSet/>
      <dgm:spPr/>
      <dgm:t>
        <a:bodyPr/>
        <a:lstStyle/>
        <a:p>
          <a:endParaRPr lang="en-US"/>
        </a:p>
      </dgm:t>
    </dgm:pt>
    <dgm:pt modelId="{3F2EB94F-7C58-4BC0-B31D-DDAD029F7BBC}" type="sibTrans" cxnId="{91E1ECC6-5C36-4910-96A1-3D145A8F6CF6}">
      <dgm:prSet/>
      <dgm:spPr/>
      <dgm:t>
        <a:bodyPr/>
        <a:lstStyle/>
        <a:p>
          <a:endParaRPr lang="en-US"/>
        </a:p>
      </dgm:t>
    </dgm:pt>
    <dgm:pt modelId="{2EDEAE51-9AB2-4E3B-90C9-B152AD851E86}">
      <dgm:prSet phldrT="[Text]"/>
      <dgm:spPr/>
      <dgm:t>
        <a:bodyPr/>
        <a:lstStyle/>
        <a:p>
          <a:r>
            <a:rPr lang="en-US" dirty="0"/>
            <a:t>Peer-based recovery support services</a:t>
          </a:r>
        </a:p>
      </dgm:t>
    </dgm:pt>
    <dgm:pt modelId="{7B044208-889C-45F9-9AD0-BFE300E8AA39}" type="parTrans" cxnId="{FBB29949-504A-4B8C-A09D-961D593EDD44}">
      <dgm:prSet/>
      <dgm:spPr/>
      <dgm:t>
        <a:bodyPr/>
        <a:lstStyle/>
        <a:p>
          <a:endParaRPr lang="en-US"/>
        </a:p>
      </dgm:t>
    </dgm:pt>
    <dgm:pt modelId="{D3F38613-AD25-4B9F-AF92-B614E2D05650}" type="sibTrans" cxnId="{FBB29949-504A-4B8C-A09D-961D593EDD44}">
      <dgm:prSet/>
      <dgm:spPr/>
      <dgm:t>
        <a:bodyPr/>
        <a:lstStyle/>
        <a:p>
          <a:endParaRPr lang="en-US"/>
        </a:p>
      </dgm:t>
    </dgm:pt>
    <dgm:pt modelId="{5D41DDB1-9D21-4EBC-81AD-CE6EBDFFFE9F}">
      <dgm:prSet phldrT="[Text]"/>
      <dgm:spPr>
        <a:solidFill>
          <a:schemeClr val="accent2">
            <a:lumMod val="50000"/>
            <a:lumOff val="50000"/>
          </a:schemeClr>
        </a:solidFill>
      </dgm:spPr>
      <dgm:t>
        <a:bodyPr/>
        <a:lstStyle/>
        <a:p>
          <a:r>
            <a:rPr lang="en-US" dirty="0"/>
            <a:t>Recovery Residences</a:t>
          </a:r>
        </a:p>
      </dgm:t>
    </dgm:pt>
    <dgm:pt modelId="{43146121-16B4-4A7A-86A4-0EA0945FCB97}" type="parTrans" cxnId="{838B380C-7EB3-4DDD-9AF2-DB1FB8006319}">
      <dgm:prSet/>
      <dgm:spPr/>
      <dgm:t>
        <a:bodyPr/>
        <a:lstStyle/>
        <a:p>
          <a:endParaRPr lang="en-US"/>
        </a:p>
      </dgm:t>
    </dgm:pt>
    <dgm:pt modelId="{5EA9BBDA-1690-4AD8-A1B2-43AE0BC32AD0}" type="sibTrans" cxnId="{838B380C-7EB3-4DDD-9AF2-DB1FB8006319}">
      <dgm:prSet/>
      <dgm:spPr/>
      <dgm:t>
        <a:bodyPr/>
        <a:lstStyle/>
        <a:p>
          <a:endParaRPr lang="en-US"/>
        </a:p>
      </dgm:t>
    </dgm:pt>
    <dgm:pt modelId="{B42F493D-825A-4B24-BDBA-9664F7C0FC07}">
      <dgm:prSet phldrT="[Text]"/>
      <dgm:spPr/>
      <dgm:t>
        <a:bodyPr/>
        <a:lstStyle/>
        <a:p>
          <a:r>
            <a:rPr lang="en-US" dirty="0"/>
            <a:t>Clinical models of long-term recovery management</a:t>
          </a:r>
        </a:p>
      </dgm:t>
    </dgm:pt>
    <dgm:pt modelId="{88B24FEA-FFB3-4786-95FE-407068DCF9C4}" type="parTrans" cxnId="{2213D82A-D7A3-4F55-8B3D-144191FA85F1}">
      <dgm:prSet/>
      <dgm:spPr/>
      <dgm:t>
        <a:bodyPr/>
        <a:lstStyle/>
        <a:p>
          <a:endParaRPr lang="en-US"/>
        </a:p>
      </dgm:t>
    </dgm:pt>
    <dgm:pt modelId="{D1E4ECC0-53EE-464D-B4E4-E4302152387B}" type="sibTrans" cxnId="{2213D82A-D7A3-4F55-8B3D-144191FA85F1}">
      <dgm:prSet/>
      <dgm:spPr/>
      <dgm:t>
        <a:bodyPr/>
        <a:lstStyle/>
        <a:p>
          <a:endParaRPr lang="en-US"/>
        </a:p>
      </dgm:t>
    </dgm:pt>
    <dgm:pt modelId="{53366689-B9C8-4EC6-BE99-423973E72C4A}">
      <dgm:prSet/>
      <dgm:spPr/>
      <dgm:t>
        <a:bodyPr/>
        <a:lstStyle/>
        <a:p>
          <a:r>
            <a:rPr lang="en-US" dirty="0"/>
            <a:t>Recovery community centers</a:t>
          </a:r>
        </a:p>
      </dgm:t>
    </dgm:pt>
    <dgm:pt modelId="{690EC71B-AA20-44F7-8374-4B4D8E0EBBCD}" type="parTrans" cxnId="{9018D601-3338-4E32-903E-47FFF68E0B3F}">
      <dgm:prSet/>
      <dgm:spPr/>
      <dgm:t>
        <a:bodyPr/>
        <a:lstStyle/>
        <a:p>
          <a:endParaRPr lang="en-US"/>
        </a:p>
      </dgm:t>
    </dgm:pt>
    <dgm:pt modelId="{C139C29D-DA5A-4CF9-BC82-81B6B5D31521}" type="sibTrans" cxnId="{9018D601-3338-4E32-903E-47FFF68E0B3F}">
      <dgm:prSet/>
      <dgm:spPr/>
      <dgm:t>
        <a:bodyPr/>
        <a:lstStyle/>
        <a:p>
          <a:endParaRPr lang="en-US"/>
        </a:p>
      </dgm:t>
    </dgm:pt>
    <dgm:pt modelId="{7BECF7D5-91C7-4B02-A43A-058DFE6BA79D}">
      <dgm:prSet/>
      <dgm:spPr/>
      <dgm:t>
        <a:bodyPr/>
        <a:lstStyle/>
        <a:p>
          <a:r>
            <a:rPr lang="en-US" dirty="0"/>
            <a:t>Recovery supports in educational settings</a:t>
          </a:r>
        </a:p>
      </dgm:t>
    </dgm:pt>
    <dgm:pt modelId="{B2423F06-116D-4A33-BC28-CC8037FC49DE}" type="parTrans" cxnId="{CD0B0C48-3896-4CDA-803C-D6E701BC7C53}">
      <dgm:prSet/>
      <dgm:spPr/>
      <dgm:t>
        <a:bodyPr/>
        <a:lstStyle/>
        <a:p>
          <a:endParaRPr lang="en-US"/>
        </a:p>
      </dgm:t>
    </dgm:pt>
    <dgm:pt modelId="{96FCEBB9-4695-42A7-9232-57AD6FF5BED5}" type="sibTrans" cxnId="{CD0B0C48-3896-4CDA-803C-D6E701BC7C53}">
      <dgm:prSet/>
      <dgm:spPr/>
      <dgm:t>
        <a:bodyPr/>
        <a:lstStyle/>
        <a:p>
          <a:endParaRPr lang="en-US"/>
        </a:p>
      </dgm:t>
    </dgm:pt>
    <dgm:pt modelId="{4670095C-D035-4609-B79A-EEC2928C9ACF}" type="pres">
      <dgm:prSet presAssocID="{BFE301E4-45A2-4035-8040-F7123529AA5B}" presName="composite" presStyleCnt="0">
        <dgm:presLayoutVars>
          <dgm:chMax val="1"/>
          <dgm:dir/>
          <dgm:resizeHandles val="exact"/>
        </dgm:presLayoutVars>
      </dgm:prSet>
      <dgm:spPr/>
    </dgm:pt>
    <dgm:pt modelId="{CC115FAA-8329-40A5-9A21-6EF092296BCF}" type="pres">
      <dgm:prSet presAssocID="{BFE301E4-45A2-4035-8040-F7123529AA5B}" presName="radial" presStyleCnt="0">
        <dgm:presLayoutVars>
          <dgm:animLvl val="ctr"/>
        </dgm:presLayoutVars>
      </dgm:prSet>
      <dgm:spPr/>
    </dgm:pt>
    <dgm:pt modelId="{5607E8F3-F723-47C8-A787-02CABE7FF460}" type="pres">
      <dgm:prSet presAssocID="{A5776FC6-AE50-4E6E-AD35-4A725A3D9B1F}" presName="centerShape" presStyleLbl="vennNode1" presStyleIdx="0" presStyleCnt="7"/>
      <dgm:spPr/>
    </dgm:pt>
    <dgm:pt modelId="{BC3BAC93-213F-4CDD-B92D-5D1610ABC9FA}" type="pres">
      <dgm:prSet presAssocID="{939D9AB0-7B41-4DD5-B005-10C3966FA69E}" presName="node" presStyleLbl="vennNode1" presStyleIdx="1" presStyleCnt="7">
        <dgm:presLayoutVars>
          <dgm:bulletEnabled val="1"/>
        </dgm:presLayoutVars>
      </dgm:prSet>
      <dgm:spPr/>
    </dgm:pt>
    <dgm:pt modelId="{00B0C1DA-25C0-4DB1-ABEF-DD8CF812324E}" type="pres">
      <dgm:prSet presAssocID="{2EDEAE51-9AB2-4E3B-90C9-B152AD851E86}" presName="node" presStyleLbl="vennNode1" presStyleIdx="2" presStyleCnt="7">
        <dgm:presLayoutVars>
          <dgm:bulletEnabled val="1"/>
        </dgm:presLayoutVars>
      </dgm:prSet>
      <dgm:spPr/>
    </dgm:pt>
    <dgm:pt modelId="{E7C9C652-121B-4C0D-B7B4-478D8693ECD9}" type="pres">
      <dgm:prSet presAssocID="{5D41DDB1-9D21-4EBC-81AD-CE6EBDFFFE9F}" presName="node" presStyleLbl="vennNode1" presStyleIdx="3" presStyleCnt="7">
        <dgm:presLayoutVars>
          <dgm:bulletEnabled val="1"/>
        </dgm:presLayoutVars>
      </dgm:prSet>
      <dgm:spPr/>
    </dgm:pt>
    <dgm:pt modelId="{3A46AD15-26F3-4E1E-B1C7-CD93D04E7EF0}" type="pres">
      <dgm:prSet presAssocID="{B42F493D-825A-4B24-BDBA-9664F7C0FC07}" presName="node" presStyleLbl="vennNode1" presStyleIdx="4" presStyleCnt="7">
        <dgm:presLayoutVars>
          <dgm:bulletEnabled val="1"/>
        </dgm:presLayoutVars>
      </dgm:prSet>
      <dgm:spPr/>
    </dgm:pt>
    <dgm:pt modelId="{FB851256-0083-4B21-A156-9742C2468432}" type="pres">
      <dgm:prSet presAssocID="{53366689-B9C8-4EC6-BE99-423973E72C4A}" presName="node" presStyleLbl="vennNode1" presStyleIdx="5" presStyleCnt="7">
        <dgm:presLayoutVars>
          <dgm:bulletEnabled val="1"/>
        </dgm:presLayoutVars>
      </dgm:prSet>
      <dgm:spPr/>
    </dgm:pt>
    <dgm:pt modelId="{72EFDEF0-2909-4FD1-97F0-FBFA480048FE}" type="pres">
      <dgm:prSet presAssocID="{7BECF7D5-91C7-4B02-A43A-058DFE6BA79D}" presName="node" presStyleLbl="vennNode1" presStyleIdx="6" presStyleCnt="7">
        <dgm:presLayoutVars>
          <dgm:bulletEnabled val="1"/>
        </dgm:presLayoutVars>
      </dgm:prSet>
      <dgm:spPr/>
    </dgm:pt>
  </dgm:ptLst>
  <dgm:cxnLst>
    <dgm:cxn modelId="{9018D601-3338-4E32-903E-47FFF68E0B3F}" srcId="{A5776FC6-AE50-4E6E-AD35-4A725A3D9B1F}" destId="{53366689-B9C8-4EC6-BE99-423973E72C4A}" srcOrd="4" destOrd="0" parTransId="{690EC71B-AA20-44F7-8374-4B4D8E0EBBCD}" sibTransId="{C139C29D-DA5A-4CF9-BC82-81B6B5D31521}"/>
    <dgm:cxn modelId="{F8E6E706-0ABA-48E0-9ECD-26ACE534F547}" type="presOf" srcId="{A5776FC6-AE50-4E6E-AD35-4A725A3D9B1F}" destId="{5607E8F3-F723-47C8-A787-02CABE7FF460}" srcOrd="0" destOrd="0" presId="urn:microsoft.com/office/officeart/2005/8/layout/radial3"/>
    <dgm:cxn modelId="{9ECB4909-CEAC-4021-A683-30D2FDC9F070}" type="presOf" srcId="{B42F493D-825A-4B24-BDBA-9664F7C0FC07}" destId="{3A46AD15-26F3-4E1E-B1C7-CD93D04E7EF0}" srcOrd="0" destOrd="0" presId="urn:microsoft.com/office/officeart/2005/8/layout/radial3"/>
    <dgm:cxn modelId="{838B380C-7EB3-4DDD-9AF2-DB1FB8006319}" srcId="{A5776FC6-AE50-4E6E-AD35-4A725A3D9B1F}" destId="{5D41DDB1-9D21-4EBC-81AD-CE6EBDFFFE9F}" srcOrd="2" destOrd="0" parTransId="{43146121-16B4-4A7A-86A4-0EA0945FCB97}" sibTransId="{5EA9BBDA-1690-4AD8-A1B2-43AE0BC32AD0}"/>
    <dgm:cxn modelId="{3E12CD2A-7BE3-4FF3-A3A3-E2DD080E653F}" srcId="{BFE301E4-45A2-4035-8040-F7123529AA5B}" destId="{A5776FC6-AE50-4E6E-AD35-4A725A3D9B1F}" srcOrd="0" destOrd="0" parTransId="{E89AEFAD-6E38-497A-984E-836DE9E5DD7D}" sibTransId="{B7F237DB-269F-4162-91D8-4C55F5D3C3A9}"/>
    <dgm:cxn modelId="{2213D82A-D7A3-4F55-8B3D-144191FA85F1}" srcId="{A5776FC6-AE50-4E6E-AD35-4A725A3D9B1F}" destId="{B42F493D-825A-4B24-BDBA-9664F7C0FC07}" srcOrd="3" destOrd="0" parTransId="{88B24FEA-FFB3-4786-95FE-407068DCF9C4}" sibTransId="{D1E4ECC0-53EE-464D-B4E4-E4302152387B}"/>
    <dgm:cxn modelId="{8F512F2F-CFC4-4A88-9FAA-A7AF215F07F7}" type="presOf" srcId="{53366689-B9C8-4EC6-BE99-423973E72C4A}" destId="{FB851256-0083-4B21-A156-9742C2468432}" srcOrd="0" destOrd="0" presId="urn:microsoft.com/office/officeart/2005/8/layout/radial3"/>
    <dgm:cxn modelId="{96A28845-412D-463E-BECC-FA880F13EA2D}" type="presOf" srcId="{939D9AB0-7B41-4DD5-B005-10C3966FA69E}" destId="{BC3BAC93-213F-4CDD-B92D-5D1610ABC9FA}" srcOrd="0" destOrd="0" presId="urn:microsoft.com/office/officeart/2005/8/layout/radial3"/>
    <dgm:cxn modelId="{D279FC67-B3E7-4D54-9BA3-1B8856E9E02F}" type="presOf" srcId="{BFE301E4-45A2-4035-8040-F7123529AA5B}" destId="{4670095C-D035-4609-B79A-EEC2928C9ACF}" srcOrd="0" destOrd="0" presId="urn:microsoft.com/office/officeart/2005/8/layout/radial3"/>
    <dgm:cxn modelId="{CD0B0C48-3896-4CDA-803C-D6E701BC7C53}" srcId="{A5776FC6-AE50-4E6E-AD35-4A725A3D9B1F}" destId="{7BECF7D5-91C7-4B02-A43A-058DFE6BA79D}" srcOrd="5" destOrd="0" parTransId="{B2423F06-116D-4A33-BC28-CC8037FC49DE}" sibTransId="{96FCEBB9-4695-42A7-9232-57AD6FF5BED5}"/>
    <dgm:cxn modelId="{FBB29949-504A-4B8C-A09D-961D593EDD44}" srcId="{A5776FC6-AE50-4E6E-AD35-4A725A3D9B1F}" destId="{2EDEAE51-9AB2-4E3B-90C9-B152AD851E86}" srcOrd="1" destOrd="0" parTransId="{7B044208-889C-45F9-9AD0-BFE300E8AA39}" sibTransId="{D3F38613-AD25-4B9F-AF92-B614E2D05650}"/>
    <dgm:cxn modelId="{1F81658D-EA21-4B74-B80D-95FDCE1B3138}" type="presOf" srcId="{5D41DDB1-9D21-4EBC-81AD-CE6EBDFFFE9F}" destId="{E7C9C652-121B-4C0D-B7B4-478D8693ECD9}" srcOrd="0" destOrd="0" presId="urn:microsoft.com/office/officeart/2005/8/layout/radial3"/>
    <dgm:cxn modelId="{ED73FF96-172D-4306-95CB-BFEC1BB0EF20}" type="presOf" srcId="{7BECF7D5-91C7-4B02-A43A-058DFE6BA79D}" destId="{72EFDEF0-2909-4FD1-97F0-FBFA480048FE}" srcOrd="0" destOrd="0" presId="urn:microsoft.com/office/officeart/2005/8/layout/radial3"/>
    <dgm:cxn modelId="{B561F8A0-AFCC-4A49-A69D-3D1A3C955E46}" type="presOf" srcId="{2EDEAE51-9AB2-4E3B-90C9-B152AD851E86}" destId="{00B0C1DA-25C0-4DB1-ABEF-DD8CF812324E}" srcOrd="0" destOrd="0" presId="urn:microsoft.com/office/officeart/2005/8/layout/radial3"/>
    <dgm:cxn modelId="{91E1ECC6-5C36-4910-96A1-3D145A8F6CF6}" srcId="{A5776FC6-AE50-4E6E-AD35-4A725A3D9B1F}" destId="{939D9AB0-7B41-4DD5-B005-10C3966FA69E}" srcOrd="0" destOrd="0" parTransId="{A7E0CFFC-4074-4227-A409-B99D821D78EC}" sibTransId="{3F2EB94F-7C58-4BC0-B31D-DDAD029F7BBC}"/>
    <dgm:cxn modelId="{9EEA3223-9EB1-4A60-83CE-89BE9E451CA5}" type="presParOf" srcId="{4670095C-D035-4609-B79A-EEC2928C9ACF}" destId="{CC115FAA-8329-40A5-9A21-6EF092296BCF}" srcOrd="0" destOrd="0" presId="urn:microsoft.com/office/officeart/2005/8/layout/radial3"/>
    <dgm:cxn modelId="{495C1387-7BE4-44FA-BD54-4B7D8670ED8A}" type="presParOf" srcId="{CC115FAA-8329-40A5-9A21-6EF092296BCF}" destId="{5607E8F3-F723-47C8-A787-02CABE7FF460}" srcOrd="0" destOrd="0" presId="urn:microsoft.com/office/officeart/2005/8/layout/radial3"/>
    <dgm:cxn modelId="{F541DD66-719A-41FF-9F9F-6FA4F46CACC1}" type="presParOf" srcId="{CC115FAA-8329-40A5-9A21-6EF092296BCF}" destId="{BC3BAC93-213F-4CDD-B92D-5D1610ABC9FA}" srcOrd="1" destOrd="0" presId="urn:microsoft.com/office/officeart/2005/8/layout/radial3"/>
    <dgm:cxn modelId="{19FCB58F-8FEF-4D7A-B7EA-6109F9FA3FDF}" type="presParOf" srcId="{CC115FAA-8329-40A5-9A21-6EF092296BCF}" destId="{00B0C1DA-25C0-4DB1-ABEF-DD8CF812324E}" srcOrd="2" destOrd="0" presId="urn:microsoft.com/office/officeart/2005/8/layout/radial3"/>
    <dgm:cxn modelId="{978A6AE1-BBAA-4CC7-8979-DEF445AD0FD5}" type="presParOf" srcId="{CC115FAA-8329-40A5-9A21-6EF092296BCF}" destId="{E7C9C652-121B-4C0D-B7B4-478D8693ECD9}" srcOrd="3" destOrd="0" presId="urn:microsoft.com/office/officeart/2005/8/layout/radial3"/>
    <dgm:cxn modelId="{F633F49F-7721-443A-A108-5B256925346F}" type="presParOf" srcId="{CC115FAA-8329-40A5-9A21-6EF092296BCF}" destId="{3A46AD15-26F3-4E1E-B1C7-CD93D04E7EF0}" srcOrd="4" destOrd="0" presId="urn:microsoft.com/office/officeart/2005/8/layout/radial3"/>
    <dgm:cxn modelId="{51A82308-C6F2-4A0A-8D83-F17444C09390}" type="presParOf" srcId="{CC115FAA-8329-40A5-9A21-6EF092296BCF}" destId="{FB851256-0083-4B21-A156-9742C2468432}" srcOrd="5" destOrd="0" presId="urn:microsoft.com/office/officeart/2005/8/layout/radial3"/>
    <dgm:cxn modelId="{157E01B3-66AD-4DE7-877E-CF40225D73B4}" type="presParOf" srcId="{CC115FAA-8329-40A5-9A21-6EF092296BCF}" destId="{72EFDEF0-2909-4FD1-97F0-FBFA480048FE}" srcOrd="6"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E301E4-45A2-4035-8040-F7123529AA5B}" type="doc">
      <dgm:prSet loTypeId="urn:microsoft.com/office/officeart/2005/8/layout/radial3" loCatId="cycle" qsTypeId="urn:microsoft.com/office/officeart/2005/8/quickstyle/simple5" qsCatId="simple" csTypeId="urn:microsoft.com/office/officeart/2005/8/colors/colorful2" csCatId="colorful" phldr="1"/>
      <dgm:spPr/>
      <dgm:t>
        <a:bodyPr/>
        <a:lstStyle/>
        <a:p>
          <a:endParaRPr lang="en-US"/>
        </a:p>
      </dgm:t>
    </dgm:pt>
    <dgm:pt modelId="{A5776FC6-AE50-4E6E-AD35-4A725A3D9B1F}">
      <dgm:prSet phldrT="[Text]"/>
      <dgm:spPr/>
      <dgm:t>
        <a:bodyPr/>
        <a:lstStyle/>
        <a:p>
          <a:r>
            <a:rPr lang="en-US" dirty="0"/>
            <a:t>Recovery</a:t>
          </a:r>
        </a:p>
      </dgm:t>
    </dgm:pt>
    <dgm:pt modelId="{E89AEFAD-6E38-497A-984E-836DE9E5DD7D}" type="parTrans" cxnId="{3E12CD2A-7BE3-4FF3-A3A3-E2DD080E653F}">
      <dgm:prSet/>
      <dgm:spPr/>
      <dgm:t>
        <a:bodyPr/>
        <a:lstStyle/>
        <a:p>
          <a:endParaRPr lang="en-US"/>
        </a:p>
      </dgm:t>
    </dgm:pt>
    <dgm:pt modelId="{B7F237DB-269F-4162-91D8-4C55F5D3C3A9}" type="sibTrans" cxnId="{3E12CD2A-7BE3-4FF3-A3A3-E2DD080E653F}">
      <dgm:prSet/>
      <dgm:spPr/>
      <dgm:t>
        <a:bodyPr/>
        <a:lstStyle/>
        <a:p>
          <a:endParaRPr lang="en-US"/>
        </a:p>
      </dgm:t>
    </dgm:pt>
    <dgm:pt modelId="{939D9AB0-7B41-4DD5-B005-10C3966FA69E}">
      <dgm:prSet phldrT="[Text]"/>
      <dgm:spPr/>
      <dgm:t>
        <a:bodyPr/>
        <a:lstStyle/>
        <a:p>
          <a:r>
            <a:rPr lang="en-US" dirty="0"/>
            <a:t>Mutual help organizations</a:t>
          </a:r>
        </a:p>
      </dgm:t>
    </dgm:pt>
    <dgm:pt modelId="{A7E0CFFC-4074-4227-A409-B99D821D78EC}" type="parTrans" cxnId="{91E1ECC6-5C36-4910-96A1-3D145A8F6CF6}">
      <dgm:prSet/>
      <dgm:spPr/>
      <dgm:t>
        <a:bodyPr/>
        <a:lstStyle/>
        <a:p>
          <a:endParaRPr lang="en-US"/>
        </a:p>
      </dgm:t>
    </dgm:pt>
    <dgm:pt modelId="{3F2EB94F-7C58-4BC0-B31D-DDAD029F7BBC}" type="sibTrans" cxnId="{91E1ECC6-5C36-4910-96A1-3D145A8F6CF6}">
      <dgm:prSet/>
      <dgm:spPr/>
      <dgm:t>
        <a:bodyPr/>
        <a:lstStyle/>
        <a:p>
          <a:endParaRPr lang="en-US"/>
        </a:p>
      </dgm:t>
    </dgm:pt>
    <dgm:pt modelId="{2EDEAE51-9AB2-4E3B-90C9-B152AD851E86}">
      <dgm:prSet phldrT="[Text]"/>
      <dgm:spPr/>
      <dgm:t>
        <a:bodyPr/>
        <a:lstStyle/>
        <a:p>
          <a:r>
            <a:rPr lang="en-US" dirty="0"/>
            <a:t>Peer-based recovery support services</a:t>
          </a:r>
        </a:p>
      </dgm:t>
    </dgm:pt>
    <dgm:pt modelId="{7B044208-889C-45F9-9AD0-BFE300E8AA39}" type="parTrans" cxnId="{FBB29949-504A-4B8C-A09D-961D593EDD44}">
      <dgm:prSet/>
      <dgm:spPr/>
      <dgm:t>
        <a:bodyPr/>
        <a:lstStyle/>
        <a:p>
          <a:endParaRPr lang="en-US"/>
        </a:p>
      </dgm:t>
    </dgm:pt>
    <dgm:pt modelId="{D3F38613-AD25-4B9F-AF92-B614E2D05650}" type="sibTrans" cxnId="{FBB29949-504A-4B8C-A09D-961D593EDD44}">
      <dgm:prSet/>
      <dgm:spPr/>
      <dgm:t>
        <a:bodyPr/>
        <a:lstStyle/>
        <a:p>
          <a:endParaRPr lang="en-US"/>
        </a:p>
      </dgm:t>
    </dgm:pt>
    <dgm:pt modelId="{5D41DDB1-9D21-4EBC-81AD-CE6EBDFFFE9F}">
      <dgm:prSet phldrT="[Text]"/>
      <dgm:spPr>
        <a:solidFill>
          <a:schemeClr val="accent3">
            <a:lumMod val="50000"/>
          </a:schemeClr>
        </a:solidFill>
      </dgm:spPr>
      <dgm:t>
        <a:bodyPr/>
        <a:lstStyle/>
        <a:p>
          <a:r>
            <a:rPr lang="en-US" dirty="0"/>
            <a:t>Recovery Residences</a:t>
          </a:r>
        </a:p>
      </dgm:t>
    </dgm:pt>
    <dgm:pt modelId="{43146121-16B4-4A7A-86A4-0EA0945FCB97}" type="parTrans" cxnId="{838B380C-7EB3-4DDD-9AF2-DB1FB8006319}">
      <dgm:prSet/>
      <dgm:spPr/>
      <dgm:t>
        <a:bodyPr/>
        <a:lstStyle/>
        <a:p>
          <a:endParaRPr lang="en-US"/>
        </a:p>
      </dgm:t>
    </dgm:pt>
    <dgm:pt modelId="{5EA9BBDA-1690-4AD8-A1B2-43AE0BC32AD0}" type="sibTrans" cxnId="{838B380C-7EB3-4DDD-9AF2-DB1FB8006319}">
      <dgm:prSet/>
      <dgm:spPr/>
      <dgm:t>
        <a:bodyPr/>
        <a:lstStyle/>
        <a:p>
          <a:endParaRPr lang="en-US"/>
        </a:p>
      </dgm:t>
    </dgm:pt>
    <dgm:pt modelId="{B42F493D-825A-4B24-BDBA-9664F7C0FC07}">
      <dgm:prSet phldrT="[Text]"/>
      <dgm:spPr/>
      <dgm:t>
        <a:bodyPr/>
        <a:lstStyle/>
        <a:p>
          <a:r>
            <a:rPr lang="en-US" dirty="0"/>
            <a:t>Clinical models of long-term recovery management</a:t>
          </a:r>
        </a:p>
      </dgm:t>
    </dgm:pt>
    <dgm:pt modelId="{88B24FEA-FFB3-4786-95FE-407068DCF9C4}" type="parTrans" cxnId="{2213D82A-D7A3-4F55-8B3D-144191FA85F1}">
      <dgm:prSet/>
      <dgm:spPr/>
      <dgm:t>
        <a:bodyPr/>
        <a:lstStyle/>
        <a:p>
          <a:endParaRPr lang="en-US"/>
        </a:p>
      </dgm:t>
    </dgm:pt>
    <dgm:pt modelId="{D1E4ECC0-53EE-464D-B4E4-E4302152387B}" type="sibTrans" cxnId="{2213D82A-D7A3-4F55-8B3D-144191FA85F1}">
      <dgm:prSet/>
      <dgm:spPr/>
      <dgm:t>
        <a:bodyPr/>
        <a:lstStyle/>
        <a:p>
          <a:endParaRPr lang="en-US"/>
        </a:p>
      </dgm:t>
    </dgm:pt>
    <dgm:pt modelId="{53366689-B9C8-4EC6-BE99-423973E72C4A}">
      <dgm:prSet/>
      <dgm:spPr>
        <a:solidFill>
          <a:schemeClr val="accent2">
            <a:lumMod val="50000"/>
            <a:lumOff val="50000"/>
          </a:schemeClr>
        </a:solidFill>
      </dgm:spPr>
      <dgm:t>
        <a:bodyPr/>
        <a:lstStyle/>
        <a:p>
          <a:r>
            <a:rPr lang="en-US" dirty="0"/>
            <a:t>Recovery community centers</a:t>
          </a:r>
        </a:p>
      </dgm:t>
    </dgm:pt>
    <dgm:pt modelId="{690EC71B-AA20-44F7-8374-4B4D8E0EBBCD}" type="parTrans" cxnId="{9018D601-3338-4E32-903E-47FFF68E0B3F}">
      <dgm:prSet/>
      <dgm:spPr/>
      <dgm:t>
        <a:bodyPr/>
        <a:lstStyle/>
        <a:p>
          <a:endParaRPr lang="en-US"/>
        </a:p>
      </dgm:t>
    </dgm:pt>
    <dgm:pt modelId="{C139C29D-DA5A-4CF9-BC82-81B6B5D31521}" type="sibTrans" cxnId="{9018D601-3338-4E32-903E-47FFF68E0B3F}">
      <dgm:prSet/>
      <dgm:spPr/>
      <dgm:t>
        <a:bodyPr/>
        <a:lstStyle/>
        <a:p>
          <a:endParaRPr lang="en-US"/>
        </a:p>
      </dgm:t>
    </dgm:pt>
    <dgm:pt modelId="{7BECF7D5-91C7-4B02-A43A-058DFE6BA79D}">
      <dgm:prSet/>
      <dgm:spPr/>
      <dgm:t>
        <a:bodyPr/>
        <a:lstStyle/>
        <a:p>
          <a:r>
            <a:rPr lang="en-US" dirty="0"/>
            <a:t>Recovery supports in educational settings</a:t>
          </a:r>
        </a:p>
      </dgm:t>
    </dgm:pt>
    <dgm:pt modelId="{B2423F06-116D-4A33-BC28-CC8037FC49DE}" type="parTrans" cxnId="{CD0B0C48-3896-4CDA-803C-D6E701BC7C53}">
      <dgm:prSet/>
      <dgm:spPr/>
      <dgm:t>
        <a:bodyPr/>
        <a:lstStyle/>
        <a:p>
          <a:endParaRPr lang="en-US"/>
        </a:p>
      </dgm:t>
    </dgm:pt>
    <dgm:pt modelId="{96FCEBB9-4695-42A7-9232-57AD6FF5BED5}" type="sibTrans" cxnId="{CD0B0C48-3896-4CDA-803C-D6E701BC7C53}">
      <dgm:prSet/>
      <dgm:spPr/>
      <dgm:t>
        <a:bodyPr/>
        <a:lstStyle/>
        <a:p>
          <a:endParaRPr lang="en-US"/>
        </a:p>
      </dgm:t>
    </dgm:pt>
    <dgm:pt modelId="{4670095C-D035-4609-B79A-EEC2928C9ACF}" type="pres">
      <dgm:prSet presAssocID="{BFE301E4-45A2-4035-8040-F7123529AA5B}" presName="composite" presStyleCnt="0">
        <dgm:presLayoutVars>
          <dgm:chMax val="1"/>
          <dgm:dir/>
          <dgm:resizeHandles val="exact"/>
        </dgm:presLayoutVars>
      </dgm:prSet>
      <dgm:spPr/>
    </dgm:pt>
    <dgm:pt modelId="{CC115FAA-8329-40A5-9A21-6EF092296BCF}" type="pres">
      <dgm:prSet presAssocID="{BFE301E4-45A2-4035-8040-F7123529AA5B}" presName="radial" presStyleCnt="0">
        <dgm:presLayoutVars>
          <dgm:animLvl val="ctr"/>
        </dgm:presLayoutVars>
      </dgm:prSet>
      <dgm:spPr/>
    </dgm:pt>
    <dgm:pt modelId="{5607E8F3-F723-47C8-A787-02CABE7FF460}" type="pres">
      <dgm:prSet presAssocID="{A5776FC6-AE50-4E6E-AD35-4A725A3D9B1F}" presName="centerShape" presStyleLbl="vennNode1" presStyleIdx="0" presStyleCnt="7"/>
      <dgm:spPr/>
    </dgm:pt>
    <dgm:pt modelId="{BC3BAC93-213F-4CDD-B92D-5D1610ABC9FA}" type="pres">
      <dgm:prSet presAssocID="{939D9AB0-7B41-4DD5-B005-10C3966FA69E}" presName="node" presStyleLbl="vennNode1" presStyleIdx="1" presStyleCnt="7">
        <dgm:presLayoutVars>
          <dgm:bulletEnabled val="1"/>
        </dgm:presLayoutVars>
      </dgm:prSet>
      <dgm:spPr/>
    </dgm:pt>
    <dgm:pt modelId="{00B0C1DA-25C0-4DB1-ABEF-DD8CF812324E}" type="pres">
      <dgm:prSet presAssocID="{2EDEAE51-9AB2-4E3B-90C9-B152AD851E86}" presName="node" presStyleLbl="vennNode1" presStyleIdx="2" presStyleCnt="7">
        <dgm:presLayoutVars>
          <dgm:bulletEnabled val="1"/>
        </dgm:presLayoutVars>
      </dgm:prSet>
      <dgm:spPr/>
    </dgm:pt>
    <dgm:pt modelId="{E7C9C652-121B-4C0D-B7B4-478D8693ECD9}" type="pres">
      <dgm:prSet presAssocID="{5D41DDB1-9D21-4EBC-81AD-CE6EBDFFFE9F}" presName="node" presStyleLbl="vennNode1" presStyleIdx="3" presStyleCnt="7">
        <dgm:presLayoutVars>
          <dgm:bulletEnabled val="1"/>
        </dgm:presLayoutVars>
      </dgm:prSet>
      <dgm:spPr/>
    </dgm:pt>
    <dgm:pt modelId="{3A46AD15-26F3-4E1E-B1C7-CD93D04E7EF0}" type="pres">
      <dgm:prSet presAssocID="{B42F493D-825A-4B24-BDBA-9664F7C0FC07}" presName="node" presStyleLbl="vennNode1" presStyleIdx="4" presStyleCnt="7">
        <dgm:presLayoutVars>
          <dgm:bulletEnabled val="1"/>
        </dgm:presLayoutVars>
      </dgm:prSet>
      <dgm:spPr/>
    </dgm:pt>
    <dgm:pt modelId="{FB851256-0083-4B21-A156-9742C2468432}" type="pres">
      <dgm:prSet presAssocID="{53366689-B9C8-4EC6-BE99-423973E72C4A}" presName="node" presStyleLbl="vennNode1" presStyleIdx="5" presStyleCnt="7">
        <dgm:presLayoutVars>
          <dgm:bulletEnabled val="1"/>
        </dgm:presLayoutVars>
      </dgm:prSet>
      <dgm:spPr/>
    </dgm:pt>
    <dgm:pt modelId="{72EFDEF0-2909-4FD1-97F0-FBFA480048FE}" type="pres">
      <dgm:prSet presAssocID="{7BECF7D5-91C7-4B02-A43A-058DFE6BA79D}" presName="node" presStyleLbl="vennNode1" presStyleIdx="6" presStyleCnt="7">
        <dgm:presLayoutVars>
          <dgm:bulletEnabled val="1"/>
        </dgm:presLayoutVars>
      </dgm:prSet>
      <dgm:spPr/>
    </dgm:pt>
  </dgm:ptLst>
  <dgm:cxnLst>
    <dgm:cxn modelId="{9018D601-3338-4E32-903E-47FFF68E0B3F}" srcId="{A5776FC6-AE50-4E6E-AD35-4A725A3D9B1F}" destId="{53366689-B9C8-4EC6-BE99-423973E72C4A}" srcOrd="4" destOrd="0" parTransId="{690EC71B-AA20-44F7-8374-4B4D8E0EBBCD}" sibTransId="{C139C29D-DA5A-4CF9-BC82-81B6B5D31521}"/>
    <dgm:cxn modelId="{F8E6E706-0ABA-48E0-9ECD-26ACE534F547}" type="presOf" srcId="{A5776FC6-AE50-4E6E-AD35-4A725A3D9B1F}" destId="{5607E8F3-F723-47C8-A787-02CABE7FF460}" srcOrd="0" destOrd="0" presId="urn:microsoft.com/office/officeart/2005/8/layout/radial3"/>
    <dgm:cxn modelId="{9ECB4909-CEAC-4021-A683-30D2FDC9F070}" type="presOf" srcId="{B42F493D-825A-4B24-BDBA-9664F7C0FC07}" destId="{3A46AD15-26F3-4E1E-B1C7-CD93D04E7EF0}" srcOrd="0" destOrd="0" presId="urn:microsoft.com/office/officeart/2005/8/layout/radial3"/>
    <dgm:cxn modelId="{838B380C-7EB3-4DDD-9AF2-DB1FB8006319}" srcId="{A5776FC6-AE50-4E6E-AD35-4A725A3D9B1F}" destId="{5D41DDB1-9D21-4EBC-81AD-CE6EBDFFFE9F}" srcOrd="2" destOrd="0" parTransId="{43146121-16B4-4A7A-86A4-0EA0945FCB97}" sibTransId="{5EA9BBDA-1690-4AD8-A1B2-43AE0BC32AD0}"/>
    <dgm:cxn modelId="{3E12CD2A-7BE3-4FF3-A3A3-E2DD080E653F}" srcId="{BFE301E4-45A2-4035-8040-F7123529AA5B}" destId="{A5776FC6-AE50-4E6E-AD35-4A725A3D9B1F}" srcOrd="0" destOrd="0" parTransId="{E89AEFAD-6E38-497A-984E-836DE9E5DD7D}" sibTransId="{B7F237DB-269F-4162-91D8-4C55F5D3C3A9}"/>
    <dgm:cxn modelId="{2213D82A-D7A3-4F55-8B3D-144191FA85F1}" srcId="{A5776FC6-AE50-4E6E-AD35-4A725A3D9B1F}" destId="{B42F493D-825A-4B24-BDBA-9664F7C0FC07}" srcOrd="3" destOrd="0" parTransId="{88B24FEA-FFB3-4786-95FE-407068DCF9C4}" sibTransId="{D1E4ECC0-53EE-464D-B4E4-E4302152387B}"/>
    <dgm:cxn modelId="{8F512F2F-CFC4-4A88-9FAA-A7AF215F07F7}" type="presOf" srcId="{53366689-B9C8-4EC6-BE99-423973E72C4A}" destId="{FB851256-0083-4B21-A156-9742C2468432}" srcOrd="0" destOrd="0" presId="urn:microsoft.com/office/officeart/2005/8/layout/radial3"/>
    <dgm:cxn modelId="{96A28845-412D-463E-BECC-FA880F13EA2D}" type="presOf" srcId="{939D9AB0-7B41-4DD5-B005-10C3966FA69E}" destId="{BC3BAC93-213F-4CDD-B92D-5D1610ABC9FA}" srcOrd="0" destOrd="0" presId="urn:microsoft.com/office/officeart/2005/8/layout/radial3"/>
    <dgm:cxn modelId="{D279FC67-B3E7-4D54-9BA3-1B8856E9E02F}" type="presOf" srcId="{BFE301E4-45A2-4035-8040-F7123529AA5B}" destId="{4670095C-D035-4609-B79A-EEC2928C9ACF}" srcOrd="0" destOrd="0" presId="urn:microsoft.com/office/officeart/2005/8/layout/radial3"/>
    <dgm:cxn modelId="{CD0B0C48-3896-4CDA-803C-D6E701BC7C53}" srcId="{A5776FC6-AE50-4E6E-AD35-4A725A3D9B1F}" destId="{7BECF7D5-91C7-4B02-A43A-058DFE6BA79D}" srcOrd="5" destOrd="0" parTransId="{B2423F06-116D-4A33-BC28-CC8037FC49DE}" sibTransId="{96FCEBB9-4695-42A7-9232-57AD6FF5BED5}"/>
    <dgm:cxn modelId="{FBB29949-504A-4B8C-A09D-961D593EDD44}" srcId="{A5776FC6-AE50-4E6E-AD35-4A725A3D9B1F}" destId="{2EDEAE51-9AB2-4E3B-90C9-B152AD851E86}" srcOrd="1" destOrd="0" parTransId="{7B044208-889C-45F9-9AD0-BFE300E8AA39}" sibTransId="{D3F38613-AD25-4B9F-AF92-B614E2D05650}"/>
    <dgm:cxn modelId="{1F81658D-EA21-4B74-B80D-95FDCE1B3138}" type="presOf" srcId="{5D41DDB1-9D21-4EBC-81AD-CE6EBDFFFE9F}" destId="{E7C9C652-121B-4C0D-B7B4-478D8693ECD9}" srcOrd="0" destOrd="0" presId="urn:microsoft.com/office/officeart/2005/8/layout/radial3"/>
    <dgm:cxn modelId="{ED73FF96-172D-4306-95CB-BFEC1BB0EF20}" type="presOf" srcId="{7BECF7D5-91C7-4B02-A43A-058DFE6BA79D}" destId="{72EFDEF0-2909-4FD1-97F0-FBFA480048FE}" srcOrd="0" destOrd="0" presId="urn:microsoft.com/office/officeart/2005/8/layout/radial3"/>
    <dgm:cxn modelId="{B561F8A0-AFCC-4A49-A69D-3D1A3C955E46}" type="presOf" srcId="{2EDEAE51-9AB2-4E3B-90C9-B152AD851E86}" destId="{00B0C1DA-25C0-4DB1-ABEF-DD8CF812324E}" srcOrd="0" destOrd="0" presId="urn:microsoft.com/office/officeart/2005/8/layout/radial3"/>
    <dgm:cxn modelId="{91E1ECC6-5C36-4910-96A1-3D145A8F6CF6}" srcId="{A5776FC6-AE50-4E6E-AD35-4A725A3D9B1F}" destId="{939D9AB0-7B41-4DD5-B005-10C3966FA69E}" srcOrd="0" destOrd="0" parTransId="{A7E0CFFC-4074-4227-A409-B99D821D78EC}" sibTransId="{3F2EB94F-7C58-4BC0-B31D-DDAD029F7BBC}"/>
    <dgm:cxn modelId="{9EEA3223-9EB1-4A60-83CE-89BE9E451CA5}" type="presParOf" srcId="{4670095C-D035-4609-B79A-EEC2928C9ACF}" destId="{CC115FAA-8329-40A5-9A21-6EF092296BCF}" srcOrd="0" destOrd="0" presId="urn:microsoft.com/office/officeart/2005/8/layout/radial3"/>
    <dgm:cxn modelId="{495C1387-7BE4-44FA-BD54-4B7D8670ED8A}" type="presParOf" srcId="{CC115FAA-8329-40A5-9A21-6EF092296BCF}" destId="{5607E8F3-F723-47C8-A787-02CABE7FF460}" srcOrd="0" destOrd="0" presId="urn:microsoft.com/office/officeart/2005/8/layout/radial3"/>
    <dgm:cxn modelId="{F541DD66-719A-41FF-9F9F-6FA4F46CACC1}" type="presParOf" srcId="{CC115FAA-8329-40A5-9A21-6EF092296BCF}" destId="{BC3BAC93-213F-4CDD-B92D-5D1610ABC9FA}" srcOrd="1" destOrd="0" presId="urn:microsoft.com/office/officeart/2005/8/layout/radial3"/>
    <dgm:cxn modelId="{19FCB58F-8FEF-4D7A-B7EA-6109F9FA3FDF}" type="presParOf" srcId="{CC115FAA-8329-40A5-9A21-6EF092296BCF}" destId="{00B0C1DA-25C0-4DB1-ABEF-DD8CF812324E}" srcOrd="2" destOrd="0" presId="urn:microsoft.com/office/officeart/2005/8/layout/radial3"/>
    <dgm:cxn modelId="{978A6AE1-BBAA-4CC7-8979-DEF445AD0FD5}" type="presParOf" srcId="{CC115FAA-8329-40A5-9A21-6EF092296BCF}" destId="{E7C9C652-121B-4C0D-B7B4-478D8693ECD9}" srcOrd="3" destOrd="0" presId="urn:microsoft.com/office/officeart/2005/8/layout/radial3"/>
    <dgm:cxn modelId="{F633F49F-7721-443A-A108-5B256925346F}" type="presParOf" srcId="{CC115FAA-8329-40A5-9A21-6EF092296BCF}" destId="{3A46AD15-26F3-4E1E-B1C7-CD93D04E7EF0}" srcOrd="4" destOrd="0" presId="urn:microsoft.com/office/officeart/2005/8/layout/radial3"/>
    <dgm:cxn modelId="{51A82308-C6F2-4A0A-8D83-F17444C09390}" type="presParOf" srcId="{CC115FAA-8329-40A5-9A21-6EF092296BCF}" destId="{FB851256-0083-4B21-A156-9742C2468432}" srcOrd="5" destOrd="0" presId="urn:microsoft.com/office/officeart/2005/8/layout/radial3"/>
    <dgm:cxn modelId="{157E01B3-66AD-4DE7-877E-CF40225D73B4}" type="presParOf" srcId="{CC115FAA-8329-40A5-9A21-6EF092296BCF}" destId="{72EFDEF0-2909-4FD1-97F0-FBFA480048FE}" srcOrd="6"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62928-DFE0-4C7A-B6D8-30FE96E5DAEB}">
      <dsp:nvSpPr>
        <dsp:cNvPr id="0" name=""/>
        <dsp:cNvSpPr/>
      </dsp:nvSpPr>
      <dsp:spPr>
        <a:xfrm>
          <a:off x="2561744" y="10204"/>
          <a:ext cx="752248" cy="75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Etiology</a:t>
          </a:r>
          <a:endParaRPr lang="en-US" sz="1000" kern="1200" dirty="0"/>
        </a:p>
      </dsp:txBody>
      <dsp:txXfrm>
        <a:off x="2561744" y="10204"/>
        <a:ext cx="752248" cy="752248"/>
      </dsp:txXfrm>
    </dsp:sp>
    <dsp:sp modelId="{0C5A14E8-C235-4F7A-A53E-0E5FD60E0FB2}">
      <dsp:nvSpPr>
        <dsp:cNvPr id="0" name=""/>
        <dsp:cNvSpPr/>
      </dsp:nvSpPr>
      <dsp:spPr>
        <a:xfrm>
          <a:off x="262102" y="2620"/>
          <a:ext cx="3673630" cy="3673630"/>
        </a:xfrm>
        <a:prstGeom prst="circularArrow">
          <a:avLst>
            <a:gd name="adj1" fmla="val 3993"/>
            <a:gd name="adj2" fmla="val 250506"/>
            <a:gd name="adj3" fmla="val 20572273"/>
            <a:gd name="adj4" fmla="val 18983958"/>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92314-80FA-4942-8F90-AD859FE9ACA1}">
      <dsp:nvSpPr>
        <dsp:cNvPr id="0" name=""/>
        <dsp:cNvSpPr/>
      </dsp:nvSpPr>
      <dsp:spPr>
        <a:xfrm>
          <a:off x="3400696" y="1463311"/>
          <a:ext cx="752248" cy="75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Neurobiology</a:t>
          </a:r>
        </a:p>
      </dsp:txBody>
      <dsp:txXfrm>
        <a:off x="3400696" y="1463311"/>
        <a:ext cx="752248" cy="752248"/>
      </dsp:txXfrm>
    </dsp:sp>
    <dsp:sp modelId="{EAE6C85E-1670-4704-A30C-043235096B8C}">
      <dsp:nvSpPr>
        <dsp:cNvPr id="0" name=""/>
        <dsp:cNvSpPr/>
      </dsp:nvSpPr>
      <dsp:spPr>
        <a:xfrm>
          <a:off x="262102" y="2620"/>
          <a:ext cx="3673630" cy="3673630"/>
        </a:xfrm>
        <a:prstGeom prst="circularArrow">
          <a:avLst>
            <a:gd name="adj1" fmla="val 3993"/>
            <a:gd name="adj2" fmla="val 250506"/>
            <a:gd name="adj3" fmla="val 2365536"/>
            <a:gd name="adj4" fmla="val 777221"/>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8F1862-91AE-4B9B-AFF5-B6141EEE41C7}">
      <dsp:nvSpPr>
        <dsp:cNvPr id="0" name=""/>
        <dsp:cNvSpPr/>
      </dsp:nvSpPr>
      <dsp:spPr>
        <a:xfrm>
          <a:off x="2561744" y="2916417"/>
          <a:ext cx="752248" cy="75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Epidemiology</a:t>
          </a:r>
          <a:endParaRPr lang="en-US" sz="1000" b="0" kern="1200" dirty="0"/>
        </a:p>
      </dsp:txBody>
      <dsp:txXfrm>
        <a:off x="2561744" y="2916417"/>
        <a:ext cx="752248" cy="752248"/>
      </dsp:txXfrm>
    </dsp:sp>
    <dsp:sp modelId="{50E67D7F-B4F4-444B-8989-27ACDF688325}">
      <dsp:nvSpPr>
        <dsp:cNvPr id="0" name=""/>
        <dsp:cNvSpPr/>
      </dsp:nvSpPr>
      <dsp:spPr>
        <a:xfrm>
          <a:off x="262102" y="2620"/>
          <a:ext cx="3673630" cy="3673630"/>
        </a:xfrm>
        <a:prstGeom prst="circularArrow">
          <a:avLst>
            <a:gd name="adj1" fmla="val 3993"/>
            <a:gd name="adj2" fmla="val 250506"/>
            <a:gd name="adj3" fmla="val 6110207"/>
            <a:gd name="adj4" fmla="val 4439287"/>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D4FA8D-EBEF-4082-B779-C078453D6259}">
      <dsp:nvSpPr>
        <dsp:cNvPr id="0" name=""/>
        <dsp:cNvSpPr/>
      </dsp:nvSpPr>
      <dsp:spPr>
        <a:xfrm>
          <a:off x="883841" y="2916417"/>
          <a:ext cx="752248" cy="75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Pathways</a:t>
          </a:r>
        </a:p>
      </dsp:txBody>
      <dsp:txXfrm>
        <a:off x="883841" y="2916417"/>
        <a:ext cx="752248" cy="752248"/>
      </dsp:txXfrm>
    </dsp:sp>
    <dsp:sp modelId="{38FB35D1-EB7A-4E46-AC22-32A24C64FB03}">
      <dsp:nvSpPr>
        <dsp:cNvPr id="0" name=""/>
        <dsp:cNvSpPr/>
      </dsp:nvSpPr>
      <dsp:spPr>
        <a:xfrm>
          <a:off x="262102" y="2620"/>
          <a:ext cx="3673630" cy="3673630"/>
        </a:xfrm>
        <a:prstGeom prst="circularArrow">
          <a:avLst>
            <a:gd name="adj1" fmla="val 3993"/>
            <a:gd name="adj2" fmla="val 250506"/>
            <a:gd name="adj3" fmla="val 9772273"/>
            <a:gd name="adj4" fmla="val 8183958"/>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E63154-832A-4F59-BED3-989477CB5E42}">
      <dsp:nvSpPr>
        <dsp:cNvPr id="0" name=""/>
        <dsp:cNvSpPr/>
      </dsp:nvSpPr>
      <dsp:spPr>
        <a:xfrm>
          <a:off x="44890" y="1463311"/>
          <a:ext cx="752248" cy="75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Clinical Course</a:t>
          </a:r>
        </a:p>
      </dsp:txBody>
      <dsp:txXfrm>
        <a:off x="44890" y="1463311"/>
        <a:ext cx="752248" cy="752248"/>
      </dsp:txXfrm>
    </dsp:sp>
    <dsp:sp modelId="{7310A02E-6048-4909-8D2C-849547C96608}">
      <dsp:nvSpPr>
        <dsp:cNvPr id="0" name=""/>
        <dsp:cNvSpPr/>
      </dsp:nvSpPr>
      <dsp:spPr>
        <a:xfrm>
          <a:off x="262102" y="2620"/>
          <a:ext cx="3673630" cy="3673630"/>
        </a:xfrm>
        <a:prstGeom prst="circularArrow">
          <a:avLst>
            <a:gd name="adj1" fmla="val 3993"/>
            <a:gd name="adj2" fmla="val 250506"/>
            <a:gd name="adj3" fmla="val 13165536"/>
            <a:gd name="adj4" fmla="val 11577221"/>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BBB23-2B3C-4602-BB60-44F236B2EAF9}">
      <dsp:nvSpPr>
        <dsp:cNvPr id="0" name=""/>
        <dsp:cNvSpPr/>
      </dsp:nvSpPr>
      <dsp:spPr>
        <a:xfrm>
          <a:off x="883841" y="10204"/>
          <a:ext cx="752248" cy="75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Treatment</a:t>
          </a:r>
        </a:p>
      </dsp:txBody>
      <dsp:txXfrm>
        <a:off x="883841" y="10204"/>
        <a:ext cx="752248" cy="752248"/>
      </dsp:txXfrm>
    </dsp:sp>
    <dsp:sp modelId="{A04C4020-0108-42BF-9FCB-AB8832128E8D}">
      <dsp:nvSpPr>
        <dsp:cNvPr id="0" name=""/>
        <dsp:cNvSpPr/>
      </dsp:nvSpPr>
      <dsp:spPr>
        <a:xfrm>
          <a:off x="262102" y="2620"/>
          <a:ext cx="3673630" cy="3673630"/>
        </a:xfrm>
        <a:prstGeom prst="circularArrow">
          <a:avLst>
            <a:gd name="adj1" fmla="val 3993"/>
            <a:gd name="adj2" fmla="val 250506"/>
            <a:gd name="adj3" fmla="val 16910207"/>
            <a:gd name="adj4" fmla="val 15239287"/>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0898E-A126-4CE9-8171-134A57658692}">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05042-C179-40C0-A661-173C1BDDBDA8}">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u="sng" kern="1200"/>
            <a:t>Who</a:t>
          </a:r>
          <a:r>
            <a:rPr lang="en-US" sz="3800" kern="1200"/>
            <a:t> needs </a:t>
          </a:r>
          <a:r>
            <a:rPr lang="en-US" sz="3800" u="sng" kern="1200"/>
            <a:t>what</a:t>
          </a:r>
          <a:r>
            <a:rPr lang="en-US" sz="3800" kern="1200"/>
            <a:t> type of service? </a:t>
          </a:r>
        </a:p>
      </dsp:txBody>
      <dsp:txXfrm>
        <a:off x="0" y="0"/>
        <a:ext cx="6900512" cy="1384035"/>
      </dsp:txXfrm>
    </dsp:sp>
    <dsp:sp modelId="{2BDB3C7B-CAC5-446A-B009-ABA74F1FA3E0}">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B121A-372F-45FB-A131-282486D70892}">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u="sng" kern="1200"/>
            <a:t>When</a:t>
          </a:r>
          <a:r>
            <a:rPr lang="en-US" sz="3800" kern="1200"/>
            <a:t> in their recovery? </a:t>
          </a:r>
        </a:p>
      </dsp:txBody>
      <dsp:txXfrm>
        <a:off x="0" y="1384035"/>
        <a:ext cx="6900512" cy="1384035"/>
      </dsp:txXfrm>
    </dsp:sp>
    <dsp:sp modelId="{D7D7F410-025C-44E5-94B6-466003125378}">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B9842-8808-4F71-82D0-74047C91AD41}">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For what </a:t>
          </a:r>
          <a:r>
            <a:rPr lang="en-US" sz="3800" u="sng" kern="1200"/>
            <a:t>duration</a:t>
          </a:r>
          <a:r>
            <a:rPr lang="en-US" sz="3800" kern="1200"/>
            <a:t>? </a:t>
          </a:r>
        </a:p>
      </dsp:txBody>
      <dsp:txXfrm>
        <a:off x="0" y="2768070"/>
        <a:ext cx="6900512" cy="1384035"/>
      </dsp:txXfrm>
    </dsp:sp>
    <dsp:sp modelId="{D7F5DA71-DE32-422F-ADEF-4B5922EB936B}">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D99142-4EFA-4E81-987D-20BC7AFE2A36}">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At what </a:t>
          </a:r>
          <a:r>
            <a:rPr lang="en-US" sz="3800" u="sng" kern="1200" dirty="0"/>
            <a:t>intensity</a:t>
          </a:r>
          <a:r>
            <a:rPr lang="en-US" sz="3800" kern="1200" dirty="0"/>
            <a:t>? </a:t>
          </a:r>
        </a:p>
      </dsp:txBody>
      <dsp:txXfrm>
        <a:off x="0" y="4152105"/>
        <a:ext cx="6900512" cy="13840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FE0FD-B5D7-4BF5-B2DF-28367CFCB037}">
      <dsp:nvSpPr>
        <dsp:cNvPr id="0" name=""/>
        <dsp:cNvSpPr/>
      </dsp:nvSpPr>
      <dsp:spPr>
        <a:xfrm>
          <a:off x="1448857" y="0"/>
          <a:ext cx="1448857" cy="988331"/>
        </a:xfrm>
        <a:prstGeom prst="trapezoid">
          <a:avLst>
            <a:gd name="adj" fmla="val 7329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i="0" kern="1200" dirty="0"/>
        </a:p>
        <a:p>
          <a:pPr marL="0" lvl="0" indent="0" algn="ctr" defTabSz="711200">
            <a:lnSpc>
              <a:spcPct val="90000"/>
            </a:lnSpc>
            <a:spcBef>
              <a:spcPct val="0"/>
            </a:spcBef>
            <a:spcAft>
              <a:spcPct val="35000"/>
            </a:spcAft>
            <a:buNone/>
          </a:pPr>
          <a:endParaRPr lang="en-US" sz="1600" b="0" i="0" kern="1200" dirty="0"/>
        </a:p>
        <a:p>
          <a:pPr marL="0" lvl="0" indent="0" algn="ctr" defTabSz="711200">
            <a:lnSpc>
              <a:spcPct val="90000"/>
            </a:lnSpc>
            <a:spcBef>
              <a:spcPct val="0"/>
            </a:spcBef>
            <a:spcAft>
              <a:spcPct val="35000"/>
            </a:spcAft>
            <a:buNone/>
          </a:pPr>
          <a:r>
            <a:rPr lang="en-US" sz="1800" b="0" i="0" kern="1200" dirty="0"/>
            <a:t>Severe</a:t>
          </a:r>
          <a:r>
            <a:rPr lang="en-US" sz="1600" b="0" i="0" kern="1200" dirty="0"/>
            <a:t> </a:t>
          </a:r>
        </a:p>
        <a:p>
          <a:pPr marL="0" lvl="0" indent="0" algn="ctr" defTabSz="711200">
            <a:lnSpc>
              <a:spcPct val="90000"/>
            </a:lnSpc>
            <a:spcBef>
              <a:spcPct val="0"/>
            </a:spcBef>
            <a:spcAft>
              <a:spcPct val="35000"/>
            </a:spcAft>
            <a:buNone/>
          </a:pPr>
          <a:r>
            <a:rPr lang="en-US" sz="1600" b="0" i="0" kern="1200" dirty="0"/>
            <a:t>(~21%) ≈ 10M</a:t>
          </a:r>
        </a:p>
        <a:p>
          <a:pPr marL="0" lvl="0" indent="0" algn="ctr" defTabSz="711200">
            <a:lnSpc>
              <a:spcPct val="90000"/>
            </a:lnSpc>
            <a:spcBef>
              <a:spcPct val="0"/>
            </a:spcBef>
            <a:spcAft>
              <a:spcPct val="35000"/>
            </a:spcAft>
            <a:buNone/>
          </a:pPr>
          <a:r>
            <a:rPr lang="en-US" sz="1600" b="0" i="0" kern="1200" dirty="0"/>
            <a:t> (High morbidity / mortality)</a:t>
          </a:r>
          <a:endParaRPr lang="en-US" sz="1600" kern="1200" dirty="0"/>
        </a:p>
      </dsp:txBody>
      <dsp:txXfrm>
        <a:off x="1448857" y="0"/>
        <a:ext cx="1448857" cy="988331"/>
      </dsp:txXfrm>
    </dsp:sp>
    <dsp:sp modelId="{D3EF1C08-3108-44D4-9DE0-C5FF701A58B9}">
      <dsp:nvSpPr>
        <dsp:cNvPr id="0" name=""/>
        <dsp:cNvSpPr/>
      </dsp:nvSpPr>
      <dsp:spPr>
        <a:xfrm>
          <a:off x="724428" y="988331"/>
          <a:ext cx="2897715" cy="988331"/>
        </a:xfrm>
        <a:prstGeom prst="trapezoid">
          <a:avLst>
            <a:gd name="adj" fmla="val 73298"/>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i="0" kern="1200" dirty="0"/>
            <a:t>Moderate </a:t>
          </a:r>
        </a:p>
        <a:p>
          <a:pPr marL="0" lvl="0" indent="0" algn="ctr" defTabSz="844550">
            <a:lnSpc>
              <a:spcPct val="90000"/>
            </a:lnSpc>
            <a:spcBef>
              <a:spcPct val="0"/>
            </a:spcBef>
            <a:spcAft>
              <a:spcPct val="35000"/>
            </a:spcAft>
            <a:buNone/>
          </a:pPr>
          <a:r>
            <a:rPr lang="en-US" sz="1900" b="0" i="0" kern="1200" dirty="0"/>
            <a:t>(~23%) ≈ 10–11M (Missing Middle)</a:t>
          </a:r>
          <a:endParaRPr lang="en-US" sz="1900" kern="1200" dirty="0"/>
        </a:p>
      </dsp:txBody>
      <dsp:txXfrm>
        <a:off x="1231529" y="988331"/>
        <a:ext cx="1883514" cy="988331"/>
      </dsp:txXfrm>
    </dsp:sp>
    <dsp:sp modelId="{9B2972F0-3D89-4953-B78A-99913F20ADD0}">
      <dsp:nvSpPr>
        <dsp:cNvPr id="0" name=""/>
        <dsp:cNvSpPr/>
      </dsp:nvSpPr>
      <dsp:spPr>
        <a:xfrm>
          <a:off x="0" y="1976662"/>
          <a:ext cx="4346573" cy="988331"/>
        </a:xfrm>
        <a:prstGeom prst="trapezoid">
          <a:avLst>
            <a:gd name="adj" fmla="val 73298"/>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i="0" kern="1200"/>
            <a:t>Mild (~56%) ≈ 26–27M</a:t>
          </a:r>
          <a:endParaRPr lang="en-US" sz="1900" kern="1200" dirty="0"/>
        </a:p>
      </dsp:txBody>
      <dsp:txXfrm>
        <a:off x="760650" y="1976662"/>
        <a:ext cx="2825272" cy="988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FE0FD-B5D7-4BF5-B2DF-28367CFCB037}">
      <dsp:nvSpPr>
        <dsp:cNvPr id="0" name=""/>
        <dsp:cNvSpPr/>
      </dsp:nvSpPr>
      <dsp:spPr>
        <a:xfrm>
          <a:off x="2709333" y="0"/>
          <a:ext cx="2709333" cy="1806222"/>
        </a:xfrm>
        <a:prstGeom prst="trapezoid">
          <a:avLst>
            <a:gd name="adj" fmla="val 7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i="0" kern="1200" dirty="0"/>
        </a:p>
        <a:p>
          <a:pPr marL="0" lvl="0" indent="0" algn="ctr" defTabSz="711200">
            <a:lnSpc>
              <a:spcPct val="90000"/>
            </a:lnSpc>
            <a:spcBef>
              <a:spcPct val="0"/>
            </a:spcBef>
            <a:spcAft>
              <a:spcPct val="35000"/>
            </a:spcAft>
            <a:buNone/>
          </a:pPr>
          <a:endParaRPr lang="en-US" sz="1600" b="0" i="0" kern="1200" dirty="0"/>
        </a:p>
        <a:p>
          <a:pPr marL="0" lvl="0" indent="0" algn="ctr" defTabSz="711200">
            <a:lnSpc>
              <a:spcPct val="90000"/>
            </a:lnSpc>
            <a:spcBef>
              <a:spcPct val="0"/>
            </a:spcBef>
            <a:spcAft>
              <a:spcPct val="35000"/>
            </a:spcAft>
            <a:buNone/>
          </a:pPr>
          <a:r>
            <a:rPr lang="en-US" sz="2800" b="0" i="0" kern="1200" dirty="0"/>
            <a:t>Severe</a:t>
          </a:r>
          <a:r>
            <a:rPr lang="en-US" sz="1600" b="0" i="0" kern="1200" dirty="0"/>
            <a:t> </a:t>
          </a:r>
        </a:p>
        <a:p>
          <a:pPr marL="0" lvl="0" indent="0" algn="ctr" defTabSz="711200">
            <a:lnSpc>
              <a:spcPct val="90000"/>
            </a:lnSpc>
            <a:spcBef>
              <a:spcPct val="0"/>
            </a:spcBef>
            <a:spcAft>
              <a:spcPct val="35000"/>
            </a:spcAft>
            <a:buNone/>
          </a:pPr>
          <a:r>
            <a:rPr lang="en-US" sz="1600" b="0" i="0" kern="1200" dirty="0"/>
            <a:t>(~21%) ≈ 10M</a:t>
          </a:r>
        </a:p>
        <a:p>
          <a:pPr marL="0" lvl="0" indent="0" algn="ctr" defTabSz="711200">
            <a:lnSpc>
              <a:spcPct val="90000"/>
            </a:lnSpc>
            <a:spcBef>
              <a:spcPct val="0"/>
            </a:spcBef>
            <a:spcAft>
              <a:spcPct val="35000"/>
            </a:spcAft>
            <a:buNone/>
          </a:pPr>
          <a:r>
            <a:rPr lang="en-US" sz="1600" b="0" i="0" kern="1200" dirty="0"/>
            <a:t> (High morbidity / mortality)</a:t>
          </a:r>
          <a:endParaRPr lang="en-US" sz="1600" kern="1200" dirty="0"/>
        </a:p>
      </dsp:txBody>
      <dsp:txXfrm>
        <a:off x="2709333" y="0"/>
        <a:ext cx="2709333" cy="1806222"/>
      </dsp:txXfrm>
    </dsp:sp>
    <dsp:sp modelId="{D3EF1C08-3108-44D4-9DE0-C5FF701A58B9}">
      <dsp:nvSpPr>
        <dsp:cNvPr id="0" name=""/>
        <dsp:cNvSpPr/>
      </dsp:nvSpPr>
      <dsp:spPr>
        <a:xfrm>
          <a:off x="1354666" y="1806222"/>
          <a:ext cx="5418666" cy="1806222"/>
        </a:xfrm>
        <a:prstGeom prst="trapezoid">
          <a:avLst>
            <a:gd name="adj" fmla="val 75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t>Moderate </a:t>
          </a:r>
        </a:p>
        <a:p>
          <a:pPr marL="0" lvl="0" indent="0" algn="ctr" defTabSz="1600200">
            <a:lnSpc>
              <a:spcPct val="90000"/>
            </a:lnSpc>
            <a:spcBef>
              <a:spcPct val="0"/>
            </a:spcBef>
            <a:spcAft>
              <a:spcPct val="35000"/>
            </a:spcAft>
            <a:buNone/>
          </a:pPr>
          <a:r>
            <a:rPr lang="en-US" sz="3600" b="0" i="0" kern="1200" dirty="0"/>
            <a:t>(~23%) ≈ 10–11M (Missing Middle)</a:t>
          </a:r>
          <a:endParaRPr lang="en-US" sz="3600" kern="1200" dirty="0"/>
        </a:p>
      </dsp:txBody>
      <dsp:txXfrm>
        <a:off x="2302933" y="1806222"/>
        <a:ext cx="3522133" cy="1806222"/>
      </dsp:txXfrm>
    </dsp:sp>
    <dsp:sp modelId="{9B2972F0-3D89-4953-B78A-99913F20ADD0}">
      <dsp:nvSpPr>
        <dsp:cNvPr id="0" name=""/>
        <dsp:cNvSpPr/>
      </dsp:nvSpPr>
      <dsp:spPr>
        <a:xfrm>
          <a:off x="0" y="3612444"/>
          <a:ext cx="8128000" cy="1806222"/>
        </a:xfrm>
        <a:prstGeom prst="trapezoid">
          <a:avLst>
            <a:gd name="adj" fmla="val 75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0" i="0" kern="1200"/>
            <a:t>Mild (~56%) ≈ 26–27M</a:t>
          </a:r>
          <a:endParaRPr lang="en-US" sz="3600" kern="1200" dirty="0"/>
        </a:p>
      </dsp:txBody>
      <dsp:txXfrm>
        <a:off x="1422399" y="3612444"/>
        <a:ext cx="5283200" cy="1806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AF601-5666-46C1-AAED-DC362B37ED27}">
      <dsp:nvSpPr>
        <dsp:cNvPr id="0" name=""/>
        <dsp:cNvSpPr/>
      </dsp:nvSpPr>
      <dsp:spPr>
        <a:xfrm>
          <a:off x="0" y="7834"/>
          <a:ext cx="4586513" cy="86697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Individual</a:t>
          </a:r>
          <a:r>
            <a:rPr lang="en-US" sz="1900" kern="1200"/>
            <a:t> </a:t>
          </a:r>
        </a:p>
        <a:p>
          <a:pPr marL="0" lvl="0" indent="0" algn="l" defTabSz="844550">
            <a:lnSpc>
              <a:spcPct val="90000"/>
            </a:lnSpc>
            <a:spcBef>
              <a:spcPct val="0"/>
            </a:spcBef>
            <a:spcAft>
              <a:spcPct val="35000"/>
            </a:spcAft>
            <a:buNone/>
          </a:pPr>
          <a:r>
            <a:rPr lang="en-US" sz="1900" kern="1200"/>
            <a:t>(coping, motivation, self-efficacy)</a:t>
          </a:r>
        </a:p>
      </dsp:txBody>
      <dsp:txXfrm>
        <a:off x="42322" y="50156"/>
        <a:ext cx="4501869" cy="782326"/>
      </dsp:txXfrm>
    </dsp:sp>
    <dsp:sp modelId="{E88FC358-84D4-4F78-A887-E84BB173DAA9}">
      <dsp:nvSpPr>
        <dsp:cNvPr id="0" name=""/>
        <dsp:cNvSpPr/>
      </dsp:nvSpPr>
      <dsp:spPr>
        <a:xfrm>
          <a:off x="0" y="929524"/>
          <a:ext cx="4586513" cy="86697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Social</a:t>
          </a:r>
          <a:r>
            <a:rPr lang="en-US" sz="1900" kern="1200" dirty="0"/>
            <a:t> </a:t>
          </a:r>
        </a:p>
        <a:p>
          <a:pPr marL="0" lvl="0" indent="0" algn="l" defTabSz="844550">
            <a:lnSpc>
              <a:spcPct val="90000"/>
            </a:lnSpc>
            <a:spcBef>
              <a:spcPct val="0"/>
            </a:spcBef>
            <a:spcAft>
              <a:spcPct val="35000"/>
            </a:spcAft>
            <a:buNone/>
          </a:pPr>
          <a:r>
            <a:rPr lang="en-US" sz="1900" kern="1200" dirty="0"/>
            <a:t>(recovery-specific/family, friends)</a:t>
          </a:r>
        </a:p>
      </dsp:txBody>
      <dsp:txXfrm>
        <a:off x="42322" y="971846"/>
        <a:ext cx="4501869" cy="782326"/>
      </dsp:txXfrm>
    </dsp:sp>
    <dsp:sp modelId="{2F7F6D43-0A1D-45F2-879B-A9CE93658B19}">
      <dsp:nvSpPr>
        <dsp:cNvPr id="0" name=""/>
        <dsp:cNvSpPr/>
      </dsp:nvSpPr>
      <dsp:spPr>
        <a:xfrm>
          <a:off x="0" y="1851215"/>
          <a:ext cx="4586513" cy="86697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Financial</a:t>
          </a:r>
          <a:r>
            <a:rPr lang="en-US" sz="1900" kern="1200"/>
            <a:t> </a:t>
          </a:r>
        </a:p>
        <a:p>
          <a:pPr marL="0" lvl="0" indent="0" algn="l" defTabSz="844550">
            <a:lnSpc>
              <a:spcPct val="90000"/>
            </a:lnSpc>
            <a:spcBef>
              <a:spcPct val="0"/>
            </a:spcBef>
            <a:spcAft>
              <a:spcPct val="35000"/>
            </a:spcAft>
            <a:buNone/>
          </a:pPr>
          <a:r>
            <a:rPr lang="en-US" sz="1900" kern="1200"/>
            <a:t>(income, resources)</a:t>
          </a:r>
        </a:p>
      </dsp:txBody>
      <dsp:txXfrm>
        <a:off x="42322" y="1893537"/>
        <a:ext cx="4501869" cy="782326"/>
      </dsp:txXfrm>
    </dsp:sp>
    <dsp:sp modelId="{88FC0297-4C3D-486C-B40A-5AA0158880B7}">
      <dsp:nvSpPr>
        <dsp:cNvPr id="0" name=""/>
        <dsp:cNvSpPr/>
      </dsp:nvSpPr>
      <dsp:spPr>
        <a:xfrm>
          <a:off x="0" y="2772905"/>
          <a:ext cx="4586513" cy="86697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Cultural</a:t>
          </a:r>
          <a:r>
            <a:rPr lang="en-US" sz="1900" kern="1200" dirty="0"/>
            <a:t> </a:t>
          </a:r>
        </a:p>
        <a:p>
          <a:pPr marL="0" lvl="0" indent="0" algn="l" defTabSz="844550">
            <a:lnSpc>
              <a:spcPct val="90000"/>
            </a:lnSpc>
            <a:spcBef>
              <a:spcPct val="0"/>
            </a:spcBef>
            <a:spcAft>
              <a:spcPct val="35000"/>
            </a:spcAft>
            <a:buNone/>
          </a:pPr>
          <a:r>
            <a:rPr lang="en-US" sz="1900" kern="1200" dirty="0"/>
            <a:t>(identity, values)</a:t>
          </a:r>
        </a:p>
      </dsp:txBody>
      <dsp:txXfrm>
        <a:off x="42322" y="2815227"/>
        <a:ext cx="4501869" cy="782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81A0A-E25C-4495-AD43-1DF17895F09C}">
      <dsp:nvSpPr>
        <dsp:cNvPr id="0" name=""/>
        <dsp:cNvSpPr/>
      </dsp:nvSpPr>
      <dsp:spPr>
        <a:xfrm>
          <a:off x="0" y="313629"/>
          <a:ext cx="3380291" cy="1690145"/>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a:t>Photosynthesis</a:t>
          </a:r>
        </a:p>
      </dsp:txBody>
      <dsp:txXfrm>
        <a:off x="49503" y="363132"/>
        <a:ext cx="3281285" cy="15911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7E8F3-F723-47C8-A787-02CABE7FF460}">
      <dsp:nvSpPr>
        <dsp:cNvPr id="0" name=""/>
        <dsp:cNvSpPr/>
      </dsp:nvSpPr>
      <dsp:spPr>
        <a:xfrm>
          <a:off x="987775" y="925295"/>
          <a:ext cx="2305122" cy="2305122"/>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Recovery</a:t>
          </a:r>
        </a:p>
      </dsp:txBody>
      <dsp:txXfrm>
        <a:off x="1325352" y="1262872"/>
        <a:ext cx="1629968" cy="1629968"/>
      </dsp:txXfrm>
    </dsp:sp>
    <dsp:sp modelId="{BC3BAC93-213F-4CDD-B92D-5D1610ABC9FA}">
      <dsp:nvSpPr>
        <dsp:cNvPr id="0" name=""/>
        <dsp:cNvSpPr/>
      </dsp:nvSpPr>
      <dsp:spPr>
        <a:xfrm>
          <a:off x="1564055" y="411"/>
          <a:ext cx="1152561" cy="1152561"/>
        </a:xfrm>
        <a:prstGeom prst="ellipse">
          <a:avLst/>
        </a:prstGeom>
        <a:gradFill rotWithShape="0">
          <a:gsLst>
            <a:gs pos="0">
              <a:schemeClr val="accent2">
                <a:alpha val="50000"/>
                <a:hueOff val="-207273"/>
                <a:satOff val="0"/>
                <a:lumOff val="3137"/>
                <a:alphaOff val="0"/>
                <a:satMod val="103000"/>
                <a:lumMod val="102000"/>
                <a:tint val="94000"/>
              </a:schemeClr>
            </a:gs>
            <a:gs pos="50000">
              <a:schemeClr val="accent2">
                <a:alpha val="50000"/>
                <a:hueOff val="-207273"/>
                <a:satOff val="0"/>
                <a:lumOff val="3137"/>
                <a:alphaOff val="0"/>
                <a:satMod val="110000"/>
                <a:lumMod val="100000"/>
                <a:shade val="100000"/>
              </a:schemeClr>
            </a:gs>
            <a:gs pos="100000">
              <a:schemeClr val="accent2">
                <a:alpha val="50000"/>
                <a:hueOff val="-207273"/>
                <a:satOff val="0"/>
                <a:lumOff val="313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Mutual help organizations</a:t>
          </a:r>
        </a:p>
      </dsp:txBody>
      <dsp:txXfrm>
        <a:off x="1732844" y="169200"/>
        <a:ext cx="814983" cy="814983"/>
      </dsp:txXfrm>
    </dsp:sp>
    <dsp:sp modelId="{00B0C1DA-25C0-4DB1-ABEF-DD8CF812324E}">
      <dsp:nvSpPr>
        <dsp:cNvPr id="0" name=""/>
        <dsp:cNvSpPr/>
      </dsp:nvSpPr>
      <dsp:spPr>
        <a:xfrm>
          <a:off x="2864102" y="750993"/>
          <a:ext cx="1152561" cy="1152561"/>
        </a:xfrm>
        <a:prstGeom prst="ellipse">
          <a:avLst/>
        </a:prstGeom>
        <a:gradFill rotWithShape="0">
          <a:gsLst>
            <a:gs pos="0">
              <a:schemeClr val="accent2">
                <a:alpha val="50000"/>
                <a:hueOff val="-414547"/>
                <a:satOff val="0"/>
                <a:lumOff val="6275"/>
                <a:alphaOff val="0"/>
                <a:satMod val="103000"/>
                <a:lumMod val="102000"/>
                <a:tint val="94000"/>
              </a:schemeClr>
            </a:gs>
            <a:gs pos="50000">
              <a:schemeClr val="accent2">
                <a:alpha val="50000"/>
                <a:hueOff val="-414547"/>
                <a:satOff val="0"/>
                <a:lumOff val="6275"/>
                <a:alphaOff val="0"/>
                <a:satMod val="110000"/>
                <a:lumMod val="100000"/>
                <a:shade val="100000"/>
              </a:schemeClr>
            </a:gs>
            <a:gs pos="100000">
              <a:schemeClr val="accent2">
                <a:alpha val="50000"/>
                <a:hueOff val="-414547"/>
                <a:satOff val="0"/>
                <a:lumOff val="62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Peer-based recovery support services</a:t>
          </a:r>
        </a:p>
      </dsp:txBody>
      <dsp:txXfrm>
        <a:off x="3032891" y="919782"/>
        <a:ext cx="814983" cy="814983"/>
      </dsp:txXfrm>
    </dsp:sp>
    <dsp:sp modelId="{E7C9C652-121B-4C0D-B7B4-478D8693ECD9}">
      <dsp:nvSpPr>
        <dsp:cNvPr id="0" name=""/>
        <dsp:cNvSpPr/>
      </dsp:nvSpPr>
      <dsp:spPr>
        <a:xfrm>
          <a:off x="2864102" y="2252158"/>
          <a:ext cx="1152561" cy="1152561"/>
        </a:xfrm>
        <a:prstGeom prst="ellipse">
          <a:avLst/>
        </a:prstGeom>
        <a:gradFill rotWithShape="0">
          <a:gsLst>
            <a:gs pos="0">
              <a:schemeClr val="accent2">
                <a:alpha val="50000"/>
                <a:hueOff val="-621820"/>
                <a:satOff val="0"/>
                <a:lumOff val="9412"/>
                <a:alphaOff val="0"/>
                <a:satMod val="103000"/>
                <a:lumMod val="102000"/>
                <a:tint val="94000"/>
              </a:schemeClr>
            </a:gs>
            <a:gs pos="50000">
              <a:schemeClr val="accent2">
                <a:alpha val="50000"/>
                <a:hueOff val="-621820"/>
                <a:satOff val="0"/>
                <a:lumOff val="9412"/>
                <a:alphaOff val="0"/>
                <a:satMod val="110000"/>
                <a:lumMod val="100000"/>
                <a:shade val="100000"/>
              </a:schemeClr>
            </a:gs>
            <a:gs pos="100000">
              <a:schemeClr val="accent2">
                <a:alpha val="50000"/>
                <a:hueOff val="-621820"/>
                <a:satOff val="0"/>
                <a:lumOff val="9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Residences</a:t>
          </a:r>
        </a:p>
      </dsp:txBody>
      <dsp:txXfrm>
        <a:off x="3032891" y="2420947"/>
        <a:ext cx="814983" cy="814983"/>
      </dsp:txXfrm>
    </dsp:sp>
    <dsp:sp modelId="{3A46AD15-26F3-4E1E-B1C7-CD93D04E7EF0}">
      <dsp:nvSpPr>
        <dsp:cNvPr id="0" name=""/>
        <dsp:cNvSpPr/>
      </dsp:nvSpPr>
      <dsp:spPr>
        <a:xfrm>
          <a:off x="1564055" y="3002740"/>
          <a:ext cx="1152561" cy="1152561"/>
        </a:xfrm>
        <a:prstGeom prst="ellipse">
          <a:avLst/>
        </a:prstGeom>
        <a:gradFill rotWithShape="0">
          <a:gsLst>
            <a:gs pos="0">
              <a:schemeClr val="accent2">
                <a:alpha val="50000"/>
                <a:hueOff val="-829094"/>
                <a:satOff val="0"/>
                <a:lumOff val="12549"/>
                <a:alphaOff val="0"/>
                <a:satMod val="103000"/>
                <a:lumMod val="102000"/>
                <a:tint val="94000"/>
              </a:schemeClr>
            </a:gs>
            <a:gs pos="50000">
              <a:schemeClr val="accent2">
                <a:alpha val="50000"/>
                <a:hueOff val="-829094"/>
                <a:satOff val="0"/>
                <a:lumOff val="12549"/>
                <a:alphaOff val="0"/>
                <a:satMod val="110000"/>
                <a:lumMod val="100000"/>
                <a:shade val="100000"/>
              </a:schemeClr>
            </a:gs>
            <a:gs pos="100000">
              <a:schemeClr val="accent2">
                <a:alpha val="50000"/>
                <a:hueOff val="-829094"/>
                <a:satOff val="0"/>
                <a:lumOff val="12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Clinical models of long-term recovery management</a:t>
          </a:r>
        </a:p>
      </dsp:txBody>
      <dsp:txXfrm>
        <a:off x="1732844" y="3171529"/>
        <a:ext cx="814983" cy="814983"/>
      </dsp:txXfrm>
    </dsp:sp>
    <dsp:sp modelId="{FB851256-0083-4B21-A156-9742C2468432}">
      <dsp:nvSpPr>
        <dsp:cNvPr id="0" name=""/>
        <dsp:cNvSpPr/>
      </dsp:nvSpPr>
      <dsp:spPr>
        <a:xfrm>
          <a:off x="264009" y="2252158"/>
          <a:ext cx="1152561" cy="1152561"/>
        </a:xfrm>
        <a:prstGeom prst="ellipse">
          <a:avLst/>
        </a:prstGeom>
        <a:gradFill rotWithShape="0">
          <a:gsLst>
            <a:gs pos="0">
              <a:schemeClr val="accent2">
                <a:alpha val="50000"/>
                <a:hueOff val="-1036367"/>
                <a:satOff val="0"/>
                <a:lumOff val="15687"/>
                <a:alphaOff val="0"/>
                <a:satMod val="103000"/>
                <a:lumMod val="102000"/>
                <a:tint val="94000"/>
              </a:schemeClr>
            </a:gs>
            <a:gs pos="50000">
              <a:schemeClr val="accent2">
                <a:alpha val="50000"/>
                <a:hueOff val="-1036367"/>
                <a:satOff val="0"/>
                <a:lumOff val="15687"/>
                <a:alphaOff val="0"/>
                <a:satMod val="110000"/>
                <a:lumMod val="100000"/>
                <a:shade val="100000"/>
              </a:schemeClr>
            </a:gs>
            <a:gs pos="100000">
              <a:schemeClr val="accent2">
                <a:alpha val="50000"/>
                <a:hueOff val="-1036367"/>
                <a:satOff val="0"/>
                <a:lumOff val="156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community centers</a:t>
          </a:r>
        </a:p>
      </dsp:txBody>
      <dsp:txXfrm>
        <a:off x="432798" y="2420947"/>
        <a:ext cx="814983" cy="814983"/>
      </dsp:txXfrm>
    </dsp:sp>
    <dsp:sp modelId="{72EFDEF0-2909-4FD1-97F0-FBFA480048FE}">
      <dsp:nvSpPr>
        <dsp:cNvPr id="0" name=""/>
        <dsp:cNvSpPr/>
      </dsp:nvSpPr>
      <dsp:spPr>
        <a:xfrm>
          <a:off x="264009" y="750993"/>
          <a:ext cx="1152561" cy="1152561"/>
        </a:xfrm>
        <a:prstGeom prst="ellipse">
          <a:avLst/>
        </a:prstGeom>
        <a:gradFill rotWithShape="0">
          <a:gsLst>
            <a:gs pos="0">
              <a:schemeClr val="accent2">
                <a:alpha val="50000"/>
                <a:hueOff val="-1243640"/>
                <a:satOff val="0"/>
                <a:lumOff val="18824"/>
                <a:alphaOff val="0"/>
                <a:satMod val="103000"/>
                <a:lumMod val="102000"/>
                <a:tint val="94000"/>
              </a:schemeClr>
            </a:gs>
            <a:gs pos="50000">
              <a:schemeClr val="accent2">
                <a:alpha val="50000"/>
                <a:hueOff val="-1243640"/>
                <a:satOff val="0"/>
                <a:lumOff val="18824"/>
                <a:alphaOff val="0"/>
                <a:satMod val="110000"/>
                <a:lumMod val="100000"/>
                <a:shade val="100000"/>
              </a:schemeClr>
            </a:gs>
            <a:gs pos="100000">
              <a:schemeClr val="accent2">
                <a:alpha val="50000"/>
                <a:hueOff val="-1243640"/>
                <a:satOff val="0"/>
                <a:lumOff val="1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supports in educational settings</a:t>
          </a:r>
        </a:p>
      </dsp:txBody>
      <dsp:txXfrm>
        <a:off x="432798" y="919782"/>
        <a:ext cx="814983" cy="8149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CE289-33B7-40E5-BB91-A04B37AEC416}">
      <dsp:nvSpPr>
        <dsp:cNvPr id="0" name=""/>
        <dsp:cNvSpPr/>
      </dsp:nvSpPr>
      <dsp:spPr>
        <a:xfrm>
          <a:off x="0" y="30629"/>
          <a:ext cx="6253721" cy="9114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Available</a:t>
          </a:r>
        </a:p>
      </dsp:txBody>
      <dsp:txXfrm>
        <a:off x="44492" y="75121"/>
        <a:ext cx="6164737" cy="822446"/>
      </dsp:txXfrm>
    </dsp:sp>
    <dsp:sp modelId="{2F440C01-3713-43EF-BDCB-BB863D20C649}">
      <dsp:nvSpPr>
        <dsp:cNvPr id="0" name=""/>
        <dsp:cNvSpPr/>
      </dsp:nvSpPr>
      <dsp:spPr>
        <a:xfrm>
          <a:off x="0" y="1051499"/>
          <a:ext cx="6253721" cy="911430"/>
        </a:xfrm>
        <a:prstGeom prst="roundRect">
          <a:avLst/>
        </a:prstGeom>
        <a:solidFill>
          <a:schemeClr val="accent5">
            <a:hueOff val="-451575"/>
            <a:satOff val="-3558"/>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Accessible</a:t>
          </a:r>
        </a:p>
      </dsp:txBody>
      <dsp:txXfrm>
        <a:off x="44492" y="1095991"/>
        <a:ext cx="6164737" cy="822446"/>
      </dsp:txXfrm>
    </dsp:sp>
    <dsp:sp modelId="{4E087810-BF07-45CD-9613-A7626C1C6B53}">
      <dsp:nvSpPr>
        <dsp:cNvPr id="0" name=""/>
        <dsp:cNvSpPr/>
      </dsp:nvSpPr>
      <dsp:spPr>
        <a:xfrm>
          <a:off x="0" y="2072369"/>
          <a:ext cx="6253721" cy="911430"/>
        </a:xfrm>
        <a:prstGeom prst="roundRect">
          <a:avLst/>
        </a:prstGeom>
        <a:solidFill>
          <a:schemeClr val="accent5">
            <a:hueOff val="-903150"/>
            <a:satOff val="-7116"/>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Flexible</a:t>
          </a:r>
        </a:p>
      </dsp:txBody>
      <dsp:txXfrm>
        <a:off x="44492" y="2116861"/>
        <a:ext cx="6164737" cy="822446"/>
      </dsp:txXfrm>
    </dsp:sp>
    <dsp:sp modelId="{DDEEC35A-94A1-491F-A57E-E59E3392256E}">
      <dsp:nvSpPr>
        <dsp:cNvPr id="0" name=""/>
        <dsp:cNvSpPr/>
      </dsp:nvSpPr>
      <dsp:spPr>
        <a:xfrm>
          <a:off x="0" y="3093240"/>
          <a:ext cx="6253721" cy="911430"/>
        </a:xfrm>
        <a:prstGeom prst="roundRect">
          <a:avLst/>
        </a:prstGeom>
        <a:solidFill>
          <a:schemeClr val="accent5">
            <a:hueOff val="-1354726"/>
            <a:satOff val="-10675"/>
            <a:lumOff val="-2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Enduring</a:t>
          </a:r>
        </a:p>
      </dsp:txBody>
      <dsp:txXfrm>
        <a:off x="44492" y="3137732"/>
        <a:ext cx="6164737" cy="822446"/>
      </dsp:txXfrm>
    </dsp:sp>
    <dsp:sp modelId="{59602A4B-129C-42F9-AC06-0245ED2F0584}">
      <dsp:nvSpPr>
        <dsp:cNvPr id="0" name=""/>
        <dsp:cNvSpPr/>
      </dsp:nvSpPr>
      <dsp:spPr>
        <a:xfrm>
          <a:off x="0" y="4114110"/>
          <a:ext cx="6253721" cy="911430"/>
        </a:xfrm>
        <a:prstGeom prst="roundRect">
          <a:avLst/>
        </a:prstGeom>
        <a:solidFill>
          <a:schemeClr val="accent5">
            <a:hueOff val="-1806301"/>
            <a:satOff val="-14233"/>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Low/no cost</a:t>
          </a:r>
        </a:p>
      </dsp:txBody>
      <dsp:txXfrm>
        <a:off x="44492" y="4158602"/>
        <a:ext cx="6164737" cy="8224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7E8F3-F723-47C8-A787-02CABE7FF460}">
      <dsp:nvSpPr>
        <dsp:cNvPr id="0" name=""/>
        <dsp:cNvSpPr/>
      </dsp:nvSpPr>
      <dsp:spPr>
        <a:xfrm>
          <a:off x="987775" y="925295"/>
          <a:ext cx="2305122" cy="2305122"/>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Recovery</a:t>
          </a:r>
        </a:p>
      </dsp:txBody>
      <dsp:txXfrm>
        <a:off x="1325352" y="1262872"/>
        <a:ext cx="1629968" cy="1629968"/>
      </dsp:txXfrm>
    </dsp:sp>
    <dsp:sp modelId="{BC3BAC93-213F-4CDD-B92D-5D1610ABC9FA}">
      <dsp:nvSpPr>
        <dsp:cNvPr id="0" name=""/>
        <dsp:cNvSpPr/>
      </dsp:nvSpPr>
      <dsp:spPr>
        <a:xfrm>
          <a:off x="1564055" y="411"/>
          <a:ext cx="1152561" cy="1152561"/>
        </a:xfrm>
        <a:prstGeom prst="ellipse">
          <a:avLst/>
        </a:prstGeom>
        <a:solidFill>
          <a:schemeClr val="accent2">
            <a:lumMod val="50000"/>
            <a:lumOff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Mutual help organizations</a:t>
          </a:r>
        </a:p>
      </dsp:txBody>
      <dsp:txXfrm>
        <a:off x="1732844" y="169200"/>
        <a:ext cx="814983" cy="814983"/>
      </dsp:txXfrm>
    </dsp:sp>
    <dsp:sp modelId="{00B0C1DA-25C0-4DB1-ABEF-DD8CF812324E}">
      <dsp:nvSpPr>
        <dsp:cNvPr id="0" name=""/>
        <dsp:cNvSpPr/>
      </dsp:nvSpPr>
      <dsp:spPr>
        <a:xfrm>
          <a:off x="2864102" y="750993"/>
          <a:ext cx="1152561" cy="1152561"/>
        </a:xfrm>
        <a:prstGeom prst="ellipse">
          <a:avLst/>
        </a:prstGeom>
        <a:gradFill rotWithShape="0">
          <a:gsLst>
            <a:gs pos="0">
              <a:schemeClr val="accent2">
                <a:alpha val="50000"/>
                <a:hueOff val="-414547"/>
                <a:satOff val="0"/>
                <a:lumOff val="6275"/>
                <a:alphaOff val="0"/>
                <a:satMod val="103000"/>
                <a:lumMod val="102000"/>
                <a:tint val="94000"/>
              </a:schemeClr>
            </a:gs>
            <a:gs pos="50000">
              <a:schemeClr val="accent2">
                <a:alpha val="50000"/>
                <a:hueOff val="-414547"/>
                <a:satOff val="0"/>
                <a:lumOff val="6275"/>
                <a:alphaOff val="0"/>
                <a:satMod val="110000"/>
                <a:lumMod val="100000"/>
                <a:shade val="100000"/>
              </a:schemeClr>
            </a:gs>
            <a:gs pos="100000">
              <a:schemeClr val="accent2">
                <a:alpha val="50000"/>
                <a:hueOff val="-414547"/>
                <a:satOff val="0"/>
                <a:lumOff val="62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Peer-based recovery support services</a:t>
          </a:r>
        </a:p>
      </dsp:txBody>
      <dsp:txXfrm>
        <a:off x="3032891" y="919782"/>
        <a:ext cx="814983" cy="814983"/>
      </dsp:txXfrm>
    </dsp:sp>
    <dsp:sp modelId="{E7C9C652-121B-4C0D-B7B4-478D8693ECD9}">
      <dsp:nvSpPr>
        <dsp:cNvPr id="0" name=""/>
        <dsp:cNvSpPr/>
      </dsp:nvSpPr>
      <dsp:spPr>
        <a:xfrm>
          <a:off x="2864102" y="2252158"/>
          <a:ext cx="1152561" cy="1152561"/>
        </a:xfrm>
        <a:prstGeom prst="ellipse">
          <a:avLst/>
        </a:prstGeom>
        <a:gradFill rotWithShape="0">
          <a:gsLst>
            <a:gs pos="0">
              <a:schemeClr val="accent2">
                <a:alpha val="50000"/>
                <a:hueOff val="-621820"/>
                <a:satOff val="0"/>
                <a:lumOff val="9412"/>
                <a:alphaOff val="0"/>
                <a:satMod val="103000"/>
                <a:lumMod val="102000"/>
                <a:tint val="94000"/>
              </a:schemeClr>
            </a:gs>
            <a:gs pos="50000">
              <a:schemeClr val="accent2">
                <a:alpha val="50000"/>
                <a:hueOff val="-621820"/>
                <a:satOff val="0"/>
                <a:lumOff val="9412"/>
                <a:alphaOff val="0"/>
                <a:satMod val="110000"/>
                <a:lumMod val="100000"/>
                <a:shade val="100000"/>
              </a:schemeClr>
            </a:gs>
            <a:gs pos="100000">
              <a:schemeClr val="accent2">
                <a:alpha val="50000"/>
                <a:hueOff val="-621820"/>
                <a:satOff val="0"/>
                <a:lumOff val="9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Residences</a:t>
          </a:r>
        </a:p>
      </dsp:txBody>
      <dsp:txXfrm>
        <a:off x="3032891" y="2420947"/>
        <a:ext cx="814983" cy="814983"/>
      </dsp:txXfrm>
    </dsp:sp>
    <dsp:sp modelId="{3A46AD15-26F3-4E1E-B1C7-CD93D04E7EF0}">
      <dsp:nvSpPr>
        <dsp:cNvPr id="0" name=""/>
        <dsp:cNvSpPr/>
      </dsp:nvSpPr>
      <dsp:spPr>
        <a:xfrm>
          <a:off x="1564055" y="3002740"/>
          <a:ext cx="1152561" cy="1152561"/>
        </a:xfrm>
        <a:prstGeom prst="ellipse">
          <a:avLst/>
        </a:prstGeom>
        <a:gradFill rotWithShape="0">
          <a:gsLst>
            <a:gs pos="0">
              <a:schemeClr val="accent2">
                <a:alpha val="50000"/>
                <a:hueOff val="-829094"/>
                <a:satOff val="0"/>
                <a:lumOff val="12549"/>
                <a:alphaOff val="0"/>
                <a:satMod val="103000"/>
                <a:lumMod val="102000"/>
                <a:tint val="94000"/>
              </a:schemeClr>
            </a:gs>
            <a:gs pos="50000">
              <a:schemeClr val="accent2">
                <a:alpha val="50000"/>
                <a:hueOff val="-829094"/>
                <a:satOff val="0"/>
                <a:lumOff val="12549"/>
                <a:alphaOff val="0"/>
                <a:satMod val="110000"/>
                <a:lumMod val="100000"/>
                <a:shade val="100000"/>
              </a:schemeClr>
            </a:gs>
            <a:gs pos="100000">
              <a:schemeClr val="accent2">
                <a:alpha val="50000"/>
                <a:hueOff val="-829094"/>
                <a:satOff val="0"/>
                <a:lumOff val="12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Clinical models of long-term recovery management</a:t>
          </a:r>
        </a:p>
      </dsp:txBody>
      <dsp:txXfrm>
        <a:off x="1732844" y="3171529"/>
        <a:ext cx="814983" cy="814983"/>
      </dsp:txXfrm>
    </dsp:sp>
    <dsp:sp modelId="{FB851256-0083-4B21-A156-9742C2468432}">
      <dsp:nvSpPr>
        <dsp:cNvPr id="0" name=""/>
        <dsp:cNvSpPr/>
      </dsp:nvSpPr>
      <dsp:spPr>
        <a:xfrm>
          <a:off x="264009" y="2252158"/>
          <a:ext cx="1152561" cy="1152561"/>
        </a:xfrm>
        <a:prstGeom prst="ellipse">
          <a:avLst/>
        </a:prstGeom>
        <a:gradFill rotWithShape="0">
          <a:gsLst>
            <a:gs pos="0">
              <a:schemeClr val="accent2">
                <a:alpha val="50000"/>
                <a:hueOff val="-1036367"/>
                <a:satOff val="0"/>
                <a:lumOff val="15687"/>
                <a:alphaOff val="0"/>
                <a:satMod val="103000"/>
                <a:lumMod val="102000"/>
                <a:tint val="94000"/>
              </a:schemeClr>
            </a:gs>
            <a:gs pos="50000">
              <a:schemeClr val="accent2">
                <a:alpha val="50000"/>
                <a:hueOff val="-1036367"/>
                <a:satOff val="0"/>
                <a:lumOff val="15687"/>
                <a:alphaOff val="0"/>
                <a:satMod val="110000"/>
                <a:lumMod val="100000"/>
                <a:shade val="100000"/>
              </a:schemeClr>
            </a:gs>
            <a:gs pos="100000">
              <a:schemeClr val="accent2">
                <a:alpha val="50000"/>
                <a:hueOff val="-1036367"/>
                <a:satOff val="0"/>
                <a:lumOff val="156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community centers</a:t>
          </a:r>
        </a:p>
      </dsp:txBody>
      <dsp:txXfrm>
        <a:off x="432798" y="2420947"/>
        <a:ext cx="814983" cy="814983"/>
      </dsp:txXfrm>
    </dsp:sp>
    <dsp:sp modelId="{72EFDEF0-2909-4FD1-97F0-FBFA480048FE}">
      <dsp:nvSpPr>
        <dsp:cNvPr id="0" name=""/>
        <dsp:cNvSpPr/>
      </dsp:nvSpPr>
      <dsp:spPr>
        <a:xfrm>
          <a:off x="264009" y="750993"/>
          <a:ext cx="1152561" cy="1152561"/>
        </a:xfrm>
        <a:prstGeom prst="ellipse">
          <a:avLst/>
        </a:prstGeom>
        <a:gradFill rotWithShape="0">
          <a:gsLst>
            <a:gs pos="0">
              <a:schemeClr val="accent2">
                <a:alpha val="50000"/>
                <a:hueOff val="-1243640"/>
                <a:satOff val="0"/>
                <a:lumOff val="18824"/>
                <a:alphaOff val="0"/>
                <a:satMod val="103000"/>
                <a:lumMod val="102000"/>
                <a:tint val="94000"/>
              </a:schemeClr>
            </a:gs>
            <a:gs pos="50000">
              <a:schemeClr val="accent2">
                <a:alpha val="50000"/>
                <a:hueOff val="-1243640"/>
                <a:satOff val="0"/>
                <a:lumOff val="18824"/>
                <a:alphaOff val="0"/>
                <a:satMod val="110000"/>
                <a:lumMod val="100000"/>
                <a:shade val="100000"/>
              </a:schemeClr>
            </a:gs>
            <a:gs pos="100000">
              <a:schemeClr val="accent2">
                <a:alpha val="50000"/>
                <a:hueOff val="-1243640"/>
                <a:satOff val="0"/>
                <a:lumOff val="1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supports in educational settings</a:t>
          </a:r>
        </a:p>
      </dsp:txBody>
      <dsp:txXfrm>
        <a:off x="432798" y="919782"/>
        <a:ext cx="814983" cy="8149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7E8F3-F723-47C8-A787-02CABE7FF460}">
      <dsp:nvSpPr>
        <dsp:cNvPr id="0" name=""/>
        <dsp:cNvSpPr/>
      </dsp:nvSpPr>
      <dsp:spPr>
        <a:xfrm>
          <a:off x="987775" y="925295"/>
          <a:ext cx="2305122" cy="2305122"/>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Recovery</a:t>
          </a:r>
        </a:p>
      </dsp:txBody>
      <dsp:txXfrm>
        <a:off x="1325352" y="1262872"/>
        <a:ext cx="1629968" cy="1629968"/>
      </dsp:txXfrm>
    </dsp:sp>
    <dsp:sp modelId="{BC3BAC93-213F-4CDD-B92D-5D1610ABC9FA}">
      <dsp:nvSpPr>
        <dsp:cNvPr id="0" name=""/>
        <dsp:cNvSpPr/>
      </dsp:nvSpPr>
      <dsp:spPr>
        <a:xfrm>
          <a:off x="1564055" y="411"/>
          <a:ext cx="1152561" cy="1152561"/>
        </a:xfrm>
        <a:prstGeom prst="ellipse">
          <a:avLst/>
        </a:prstGeom>
        <a:gradFill rotWithShape="0">
          <a:gsLst>
            <a:gs pos="0">
              <a:schemeClr val="accent2">
                <a:alpha val="50000"/>
                <a:hueOff val="-207273"/>
                <a:satOff val="0"/>
                <a:lumOff val="3137"/>
                <a:alphaOff val="0"/>
                <a:satMod val="103000"/>
                <a:lumMod val="102000"/>
                <a:tint val="94000"/>
              </a:schemeClr>
            </a:gs>
            <a:gs pos="50000">
              <a:schemeClr val="accent2">
                <a:alpha val="50000"/>
                <a:hueOff val="-207273"/>
                <a:satOff val="0"/>
                <a:lumOff val="3137"/>
                <a:alphaOff val="0"/>
                <a:satMod val="110000"/>
                <a:lumMod val="100000"/>
                <a:shade val="100000"/>
              </a:schemeClr>
            </a:gs>
            <a:gs pos="100000">
              <a:schemeClr val="accent2">
                <a:alpha val="50000"/>
                <a:hueOff val="-207273"/>
                <a:satOff val="0"/>
                <a:lumOff val="313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Mutual help organizations</a:t>
          </a:r>
        </a:p>
      </dsp:txBody>
      <dsp:txXfrm>
        <a:off x="1732844" y="169200"/>
        <a:ext cx="814983" cy="814983"/>
      </dsp:txXfrm>
    </dsp:sp>
    <dsp:sp modelId="{00B0C1DA-25C0-4DB1-ABEF-DD8CF812324E}">
      <dsp:nvSpPr>
        <dsp:cNvPr id="0" name=""/>
        <dsp:cNvSpPr/>
      </dsp:nvSpPr>
      <dsp:spPr>
        <a:xfrm>
          <a:off x="2864102" y="750993"/>
          <a:ext cx="1152561" cy="1152561"/>
        </a:xfrm>
        <a:prstGeom prst="ellipse">
          <a:avLst/>
        </a:prstGeom>
        <a:gradFill rotWithShape="0">
          <a:gsLst>
            <a:gs pos="0">
              <a:schemeClr val="accent2">
                <a:alpha val="50000"/>
                <a:hueOff val="-414547"/>
                <a:satOff val="0"/>
                <a:lumOff val="6275"/>
                <a:alphaOff val="0"/>
                <a:satMod val="103000"/>
                <a:lumMod val="102000"/>
                <a:tint val="94000"/>
              </a:schemeClr>
            </a:gs>
            <a:gs pos="50000">
              <a:schemeClr val="accent2">
                <a:alpha val="50000"/>
                <a:hueOff val="-414547"/>
                <a:satOff val="0"/>
                <a:lumOff val="6275"/>
                <a:alphaOff val="0"/>
                <a:satMod val="110000"/>
                <a:lumMod val="100000"/>
                <a:shade val="100000"/>
              </a:schemeClr>
            </a:gs>
            <a:gs pos="100000">
              <a:schemeClr val="accent2">
                <a:alpha val="50000"/>
                <a:hueOff val="-414547"/>
                <a:satOff val="0"/>
                <a:lumOff val="62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Peer-based recovery support services</a:t>
          </a:r>
        </a:p>
      </dsp:txBody>
      <dsp:txXfrm>
        <a:off x="3032891" y="919782"/>
        <a:ext cx="814983" cy="814983"/>
      </dsp:txXfrm>
    </dsp:sp>
    <dsp:sp modelId="{E7C9C652-121B-4C0D-B7B4-478D8693ECD9}">
      <dsp:nvSpPr>
        <dsp:cNvPr id="0" name=""/>
        <dsp:cNvSpPr/>
      </dsp:nvSpPr>
      <dsp:spPr>
        <a:xfrm>
          <a:off x="2864102" y="2252158"/>
          <a:ext cx="1152561" cy="1152561"/>
        </a:xfrm>
        <a:prstGeom prst="ellipse">
          <a:avLst/>
        </a:prstGeom>
        <a:solidFill>
          <a:schemeClr val="accent2">
            <a:lumMod val="50000"/>
            <a:lumOff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Residences</a:t>
          </a:r>
        </a:p>
      </dsp:txBody>
      <dsp:txXfrm>
        <a:off x="3032891" y="2420947"/>
        <a:ext cx="814983" cy="814983"/>
      </dsp:txXfrm>
    </dsp:sp>
    <dsp:sp modelId="{3A46AD15-26F3-4E1E-B1C7-CD93D04E7EF0}">
      <dsp:nvSpPr>
        <dsp:cNvPr id="0" name=""/>
        <dsp:cNvSpPr/>
      </dsp:nvSpPr>
      <dsp:spPr>
        <a:xfrm>
          <a:off x="1564055" y="3002740"/>
          <a:ext cx="1152561" cy="1152561"/>
        </a:xfrm>
        <a:prstGeom prst="ellipse">
          <a:avLst/>
        </a:prstGeom>
        <a:gradFill rotWithShape="0">
          <a:gsLst>
            <a:gs pos="0">
              <a:schemeClr val="accent2">
                <a:alpha val="50000"/>
                <a:hueOff val="-829094"/>
                <a:satOff val="0"/>
                <a:lumOff val="12549"/>
                <a:alphaOff val="0"/>
                <a:satMod val="103000"/>
                <a:lumMod val="102000"/>
                <a:tint val="94000"/>
              </a:schemeClr>
            </a:gs>
            <a:gs pos="50000">
              <a:schemeClr val="accent2">
                <a:alpha val="50000"/>
                <a:hueOff val="-829094"/>
                <a:satOff val="0"/>
                <a:lumOff val="12549"/>
                <a:alphaOff val="0"/>
                <a:satMod val="110000"/>
                <a:lumMod val="100000"/>
                <a:shade val="100000"/>
              </a:schemeClr>
            </a:gs>
            <a:gs pos="100000">
              <a:schemeClr val="accent2">
                <a:alpha val="50000"/>
                <a:hueOff val="-829094"/>
                <a:satOff val="0"/>
                <a:lumOff val="12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Clinical models of long-term recovery management</a:t>
          </a:r>
        </a:p>
      </dsp:txBody>
      <dsp:txXfrm>
        <a:off x="1732844" y="3171529"/>
        <a:ext cx="814983" cy="814983"/>
      </dsp:txXfrm>
    </dsp:sp>
    <dsp:sp modelId="{FB851256-0083-4B21-A156-9742C2468432}">
      <dsp:nvSpPr>
        <dsp:cNvPr id="0" name=""/>
        <dsp:cNvSpPr/>
      </dsp:nvSpPr>
      <dsp:spPr>
        <a:xfrm>
          <a:off x="264009" y="2252158"/>
          <a:ext cx="1152561" cy="1152561"/>
        </a:xfrm>
        <a:prstGeom prst="ellipse">
          <a:avLst/>
        </a:prstGeom>
        <a:gradFill rotWithShape="0">
          <a:gsLst>
            <a:gs pos="0">
              <a:schemeClr val="accent2">
                <a:alpha val="50000"/>
                <a:hueOff val="-1036367"/>
                <a:satOff val="0"/>
                <a:lumOff val="15687"/>
                <a:alphaOff val="0"/>
                <a:satMod val="103000"/>
                <a:lumMod val="102000"/>
                <a:tint val="94000"/>
              </a:schemeClr>
            </a:gs>
            <a:gs pos="50000">
              <a:schemeClr val="accent2">
                <a:alpha val="50000"/>
                <a:hueOff val="-1036367"/>
                <a:satOff val="0"/>
                <a:lumOff val="15687"/>
                <a:alphaOff val="0"/>
                <a:satMod val="110000"/>
                <a:lumMod val="100000"/>
                <a:shade val="100000"/>
              </a:schemeClr>
            </a:gs>
            <a:gs pos="100000">
              <a:schemeClr val="accent2">
                <a:alpha val="50000"/>
                <a:hueOff val="-1036367"/>
                <a:satOff val="0"/>
                <a:lumOff val="156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community centers</a:t>
          </a:r>
        </a:p>
      </dsp:txBody>
      <dsp:txXfrm>
        <a:off x="432798" y="2420947"/>
        <a:ext cx="814983" cy="814983"/>
      </dsp:txXfrm>
    </dsp:sp>
    <dsp:sp modelId="{72EFDEF0-2909-4FD1-97F0-FBFA480048FE}">
      <dsp:nvSpPr>
        <dsp:cNvPr id="0" name=""/>
        <dsp:cNvSpPr/>
      </dsp:nvSpPr>
      <dsp:spPr>
        <a:xfrm>
          <a:off x="264009" y="750993"/>
          <a:ext cx="1152561" cy="1152561"/>
        </a:xfrm>
        <a:prstGeom prst="ellipse">
          <a:avLst/>
        </a:prstGeom>
        <a:gradFill rotWithShape="0">
          <a:gsLst>
            <a:gs pos="0">
              <a:schemeClr val="accent2">
                <a:alpha val="50000"/>
                <a:hueOff val="-1243640"/>
                <a:satOff val="0"/>
                <a:lumOff val="18824"/>
                <a:alphaOff val="0"/>
                <a:satMod val="103000"/>
                <a:lumMod val="102000"/>
                <a:tint val="94000"/>
              </a:schemeClr>
            </a:gs>
            <a:gs pos="50000">
              <a:schemeClr val="accent2">
                <a:alpha val="50000"/>
                <a:hueOff val="-1243640"/>
                <a:satOff val="0"/>
                <a:lumOff val="18824"/>
                <a:alphaOff val="0"/>
                <a:satMod val="110000"/>
                <a:lumMod val="100000"/>
                <a:shade val="100000"/>
              </a:schemeClr>
            </a:gs>
            <a:gs pos="100000">
              <a:schemeClr val="accent2">
                <a:alpha val="50000"/>
                <a:hueOff val="-1243640"/>
                <a:satOff val="0"/>
                <a:lumOff val="1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supports in educational settings</a:t>
          </a:r>
        </a:p>
      </dsp:txBody>
      <dsp:txXfrm>
        <a:off x="432798" y="919782"/>
        <a:ext cx="814983" cy="8149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7E8F3-F723-47C8-A787-02CABE7FF460}">
      <dsp:nvSpPr>
        <dsp:cNvPr id="0" name=""/>
        <dsp:cNvSpPr/>
      </dsp:nvSpPr>
      <dsp:spPr>
        <a:xfrm>
          <a:off x="987775" y="925295"/>
          <a:ext cx="2305122" cy="2305122"/>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Recovery</a:t>
          </a:r>
        </a:p>
      </dsp:txBody>
      <dsp:txXfrm>
        <a:off x="1325352" y="1262872"/>
        <a:ext cx="1629968" cy="1629968"/>
      </dsp:txXfrm>
    </dsp:sp>
    <dsp:sp modelId="{BC3BAC93-213F-4CDD-B92D-5D1610ABC9FA}">
      <dsp:nvSpPr>
        <dsp:cNvPr id="0" name=""/>
        <dsp:cNvSpPr/>
      </dsp:nvSpPr>
      <dsp:spPr>
        <a:xfrm>
          <a:off x="1564055" y="411"/>
          <a:ext cx="1152561" cy="1152561"/>
        </a:xfrm>
        <a:prstGeom prst="ellipse">
          <a:avLst/>
        </a:prstGeom>
        <a:gradFill rotWithShape="0">
          <a:gsLst>
            <a:gs pos="0">
              <a:schemeClr val="accent2">
                <a:alpha val="50000"/>
                <a:hueOff val="-207273"/>
                <a:satOff val="0"/>
                <a:lumOff val="3137"/>
                <a:alphaOff val="0"/>
                <a:satMod val="103000"/>
                <a:lumMod val="102000"/>
                <a:tint val="94000"/>
              </a:schemeClr>
            </a:gs>
            <a:gs pos="50000">
              <a:schemeClr val="accent2">
                <a:alpha val="50000"/>
                <a:hueOff val="-207273"/>
                <a:satOff val="0"/>
                <a:lumOff val="3137"/>
                <a:alphaOff val="0"/>
                <a:satMod val="110000"/>
                <a:lumMod val="100000"/>
                <a:shade val="100000"/>
              </a:schemeClr>
            </a:gs>
            <a:gs pos="100000">
              <a:schemeClr val="accent2">
                <a:alpha val="50000"/>
                <a:hueOff val="-207273"/>
                <a:satOff val="0"/>
                <a:lumOff val="313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Mutual help organizations</a:t>
          </a:r>
        </a:p>
      </dsp:txBody>
      <dsp:txXfrm>
        <a:off x="1732844" y="169200"/>
        <a:ext cx="814983" cy="814983"/>
      </dsp:txXfrm>
    </dsp:sp>
    <dsp:sp modelId="{00B0C1DA-25C0-4DB1-ABEF-DD8CF812324E}">
      <dsp:nvSpPr>
        <dsp:cNvPr id="0" name=""/>
        <dsp:cNvSpPr/>
      </dsp:nvSpPr>
      <dsp:spPr>
        <a:xfrm>
          <a:off x="2864102" y="750993"/>
          <a:ext cx="1152561" cy="1152561"/>
        </a:xfrm>
        <a:prstGeom prst="ellipse">
          <a:avLst/>
        </a:prstGeom>
        <a:gradFill rotWithShape="0">
          <a:gsLst>
            <a:gs pos="0">
              <a:schemeClr val="accent2">
                <a:alpha val="50000"/>
                <a:hueOff val="-414547"/>
                <a:satOff val="0"/>
                <a:lumOff val="6275"/>
                <a:alphaOff val="0"/>
                <a:satMod val="103000"/>
                <a:lumMod val="102000"/>
                <a:tint val="94000"/>
              </a:schemeClr>
            </a:gs>
            <a:gs pos="50000">
              <a:schemeClr val="accent2">
                <a:alpha val="50000"/>
                <a:hueOff val="-414547"/>
                <a:satOff val="0"/>
                <a:lumOff val="6275"/>
                <a:alphaOff val="0"/>
                <a:satMod val="110000"/>
                <a:lumMod val="100000"/>
                <a:shade val="100000"/>
              </a:schemeClr>
            </a:gs>
            <a:gs pos="100000">
              <a:schemeClr val="accent2">
                <a:alpha val="50000"/>
                <a:hueOff val="-414547"/>
                <a:satOff val="0"/>
                <a:lumOff val="62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Peer-based recovery support services</a:t>
          </a:r>
        </a:p>
      </dsp:txBody>
      <dsp:txXfrm>
        <a:off x="3032891" y="919782"/>
        <a:ext cx="814983" cy="814983"/>
      </dsp:txXfrm>
    </dsp:sp>
    <dsp:sp modelId="{E7C9C652-121B-4C0D-B7B4-478D8693ECD9}">
      <dsp:nvSpPr>
        <dsp:cNvPr id="0" name=""/>
        <dsp:cNvSpPr/>
      </dsp:nvSpPr>
      <dsp:spPr>
        <a:xfrm>
          <a:off x="2864102" y="2252158"/>
          <a:ext cx="1152561" cy="1152561"/>
        </a:xfrm>
        <a:prstGeom prst="ellipse">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Residences</a:t>
          </a:r>
        </a:p>
      </dsp:txBody>
      <dsp:txXfrm>
        <a:off x="3032891" y="2420947"/>
        <a:ext cx="814983" cy="814983"/>
      </dsp:txXfrm>
    </dsp:sp>
    <dsp:sp modelId="{3A46AD15-26F3-4E1E-B1C7-CD93D04E7EF0}">
      <dsp:nvSpPr>
        <dsp:cNvPr id="0" name=""/>
        <dsp:cNvSpPr/>
      </dsp:nvSpPr>
      <dsp:spPr>
        <a:xfrm>
          <a:off x="1564055" y="3002740"/>
          <a:ext cx="1152561" cy="1152561"/>
        </a:xfrm>
        <a:prstGeom prst="ellipse">
          <a:avLst/>
        </a:prstGeom>
        <a:gradFill rotWithShape="0">
          <a:gsLst>
            <a:gs pos="0">
              <a:schemeClr val="accent2">
                <a:alpha val="50000"/>
                <a:hueOff val="-829094"/>
                <a:satOff val="0"/>
                <a:lumOff val="12549"/>
                <a:alphaOff val="0"/>
                <a:satMod val="103000"/>
                <a:lumMod val="102000"/>
                <a:tint val="94000"/>
              </a:schemeClr>
            </a:gs>
            <a:gs pos="50000">
              <a:schemeClr val="accent2">
                <a:alpha val="50000"/>
                <a:hueOff val="-829094"/>
                <a:satOff val="0"/>
                <a:lumOff val="12549"/>
                <a:alphaOff val="0"/>
                <a:satMod val="110000"/>
                <a:lumMod val="100000"/>
                <a:shade val="100000"/>
              </a:schemeClr>
            </a:gs>
            <a:gs pos="100000">
              <a:schemeClr val="accent2">
                <a:alpha val="50000"/>
                <a:hueOff val="-829094"/>
                <a:satOff val="0"/>
                <a:lumOff val="12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Clinical models of long-term recovery management</a:t>
          </a:r>
        </a:p>
      </dsp:txBody>
      <dsp:txXfrm>
        <a:off x="1732844" y="3171529"/>
        <a:ext cx="814983" cy="814983"/>
      </dsp:txXfrm>
    </dsp:sp>
    <dsp:sp modelId="{FB851256-0083-4B21-A156-9742C2468432}">
      <dsp:nvSpPr>
        <dsp:cNvPr id="0" name=""/>
        <dsp:cNvSpPr/>
      </dsp:nvSpPr>
      <dsp:spPr>
        <a:xfrm>
          <a:off x="264009" y="2252158"/>
          <a:ext cx="1152561" cy="1152561"/>
        </a:xfrm>
        <a:prstGeom prst="ellipse">
          <a:avLst/>
        </a:prstGeom>
        <a:solidFill>
          <a:schemeClr val="accent2">
            <a:lumMod val="50000"/>
            <a:lumOff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community centers</a:t>
          </a:r>
        </a:p>
      </dsp:txBody>
      <dsp:txXfrm>
        <a:off x="432798" y="2420947"/>
        <a:ext cx="814983" cy="814983"/>
      </dsp:txXfrm>
    </dsp:sp>
    <dsp:sp modelId="{72EFDEF0-2909-4FD1-97F0-FBFA480048FE}">
      <dsp:nvSpPr>
        <dsp:cNvPr id="0" name=""/>
        <dsp:cNvSpPr/>
      </dsp:nvSpPr>
      <dsp:spPr>
        <a:xfrm>
          <a:off x="264009" y="750993"/>
          <a:ext cx="1152561" cy="1152561"/>
        </a:xfrm>
        <a:prstGeom prst="ellipse">
          <a:avLst/>
        </a:prstGeom>
        <a:gradFill rotWithShape="0">
          <a:gsLst>
            <a:gs pos="0">
              <a:schemeClr val="accent2">
                <a:alpha val="50000"/>
                <a:hueOff val="-1243640"/>
                <a:satOff val="0"/>
                <a:lumOff val="18824"/>
                <a:alphaOff val="0"/>
                <a:satMod val="103000"/>
                <a:lumMod val="102000"/>
                <a:tint val="94000"/>
              </a:schemeClr>
            </a:gs>
            <a:gs pos="50000">
              <a:schemeClr val="accent2">
                <a:alpha val="50000"/>
                <a:hueOff val="-1243640"/>
                <a:satOff val="0"/>
                <a:lumOff val="18824"/>
                <a:alphaOff val="0"/>
                <a:satMod val="110000"/>
                <a:lumMod val="100000"/>
                <a:shade val="100000"/>
              </a:schemeClr>
            </a:gs>
            <a:gs pos="100000">
              <a:schemeClr val="accent2">
                <a:alpha val="50000"/>
                <a:hueOff val="-1243640"/>
                <a:satOff val="0"/>
                <a:lumOff val="1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Recovery supports in educational settings</a:t>
          </a:r>
        </a:p>
      </dsp:txBody>
      <dsp:txXfrm>
        <a:off x="432798" y="919782"/>
        <a:ext cx="814983" cy="814983"/>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0.775</cdr:x>
      <cdr:y>0.11594</cdr:y>
    </cdr:from>
    <cdr:to>
      <cdr:x>0.85</cdr:x>
      <cdr:y>0.23188</cdr:y>
    </cdr:to>
    <cdr:sp macro="" textlink="">
      <cdr:nvSpPr>
        <cdr:cNvPr id="3" name="Straight Arrow Connector 2"/>
        <cdr:cNvSpPr/>
      </cdr:nvSpPr>
      <cdr:spPr>
        <a:xfrm xmlns:a="http://schemas.openxmlformats.org/drawingml/2006/main" flipH="1">
          <a:off x="7086600" y="609600"/>
          <a:ext cx="685800" cy="609600"/>
        </a:xfrm>
        <a:prstGeom xmlns:a="http://schemas.openxmlformats.org/drawingml/2006/main" prst="straightConnector1">
          <a:avLst/>
        </a:prstGeom>
        <a:ln xmlns:a="http://schemas.openxmlformats.org/drawingml/2006/main">
          <a:solidFill>
            <a:srgbClr val="C0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ln>
              <a:solidFill>
                <a:srgbClr val="FF0000"/>
              </a:solidFill>
            </a:ln>
          </a:endParaRPr>
        </a:p>
      </cdr:txBody>
    </cdr:sp>
  </cdr:relSizeAnchor>
  <cdr:relSizeAnchor xmlns:cdr="http://schemas.openxmlformats.org/drawingml/2006/chartDrawing">
    <cdr:from>
      <cdr:x>0.67723</cdr:x>
      <cdr:y>0</cdr:y>
    </cdr:from>
    <cdr:to>
      <cdr:x>1</cdr:x>
      <cdr:y>0.14105</cdr:y>
    </cdr:to>
    <cdr:sp macro="" textlink="">
      <cdr:nvSpPr>
        <cdr:cNvPr id="4" name="TextBox 3"/>
        <cdr:cNvSpPr txBox="1"/>
      </cdr:nvSpPr>
      <cdr:spPr>
        <a:xfrm xmlns:a="http://schemas.openxmlformats.org/drawingml/2006/main">
          <a:off x="6192611" y="0"/>
          <a:ext cx="2951389" cy="741589"/>
        </a:xfrm>
        <a:prstGeom xmlns:a="http://schemas.openxmlformats.org/drawingml/2006/main" prst="rect">
          <a:avLst/>
        </a:prstGeom>
        <a:solidFill xmlns:a="http://schemas.openxmlformats.org/drawingml/2006/main">
          <a:srgbClr val="C00000"/>
        </a:solidFill>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n-US" sz="1400" dirty="0">
              <a:solidFill>
                <a:schemeClr val="bg1"/>
              </a:solidFill>
            </a:rPr>
            <a:t>Two-year net benefit for Oxford House: almost </a:t>
          </a:r>
          <a:r>
            <a:rPr lang="en-US" sz="1600" b="1" dirty="0">
              <a:solidFill>
                <a:schemeClr val="bg1"/>
              </a:solidFill>
            </a:rPr>
            <a:t>$30,000/person/</a:t>
          </a:r>
          <a:r>
            <a:rPr lang="en-US" sz="1600" b="1" dirty="0" err="1">
              <a:solidFill>
                <a:schemeClr val="bg1"/>
              </a:solidFill>
            </a:rPr>
            <a:t>yr</a:t>
          </a:r>
          <a:endParaRPr lang="en-US" sz="16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5EF3F-4D33-454A-8E25-370659AF4718}"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515AB-E175-4D4F-8CFE-1E18E3C3F320}" type="slidenum">
              <a:rPr lang="en-US" smtClean="0"/>
              <a:t>‹#›</a:t>
            </a:fld>
            <a:endParaRPr lang="en-US"/>
          </a:p>
        </p:txBody>
      </p:sp>
    </p:spTree>
    <p:extLst>
      <p:ext uri="{BB962C8B-B14F-4D97-AF65-F5344CB8AC3E}">
        <p14:creationId xmlns:p14="http://schemas.microsoft.com/office/powerpoint/2010/main" val="81856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Title</a:t>
            </a:r>
            <a:r>
              <a:rPr lang="en-US" b="0" i="0" dirty="0">
                <a:solidFill>
                  <a:srgbClr val="000000"/>
                </a:solidFill>
                <a:effectLst/>
                <a:latin typeface="Arial" panose="020B0604020202020204" pitchFamily="34" charset="0"/>
              </a:rPr>
              <a:t>: Recovery From Alcohol and Drugs Problems in a National Sample of U.S. Adults: Prevalence, Pathways, and Predictors</a:t>
            </a:r>
          </a:p>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T</a:t>
            </a:r>
            <a:r>
              <a:rPr lang="en-US" b="1" i="0" dirty="0">
                <a:solidFill>
                  <a:srgbClr val="000000"/>
                </a:solidFill>
                <a:effectLst/>
                <a:latin typeface="Arial" panose="020B0604020202020204" pitchFamily="34" charset="0"/>
              </a:rPr>
              <a:t>alk Description:</a:t>
            </a:r>
            <a:r>
              <a:rPr lang="en-US" b="0" i="0" dirty="0">
                <a:solidFill>
                  <a:srgbClr val="000000"/>
                </a:solidFill>
                <a:effectLst/>
                <a:latin typeface="Arial" panose="020B0604020202020204" pitchFamily="34" charset="0"/>
              </a:rPr>
              <a:t> While much is known about the causes, clinical course, and treatment, of addiction, little is known about the prevalence, processes, pathways, and predictors of long-term remission and recovery. </a:t>
            </a:r>
          </a:p>
          <a:p>
            <a:pPr algn="l"/>
            <a:r>
              <a:rPr lang="en-US" b="0" i="0" dirty="0">
                <a:solidFill>
                  <a:srgbClr val="000000"/>
                </a:solidFill>
                <a:effectLst/>
                <a:latin typeface="Arial" panose="020B0604020202020204" pitchFamily="34" charset="0"/>
              </a:rPr>
              <a:t>This presentation reviews and discusses findings from the first nationally-representative study of U.S. adults who have resolved a significant alcohol or other drug problem, examines their varied pathways</a:t>
            </a:r>
          </a:p>
          <a:p>
            <a:pPr algn="l"/>
            <a:r>
              <a:rPr lang="en-US" b="0" i="0" dirty="0">
                <a:solidFill>
                  <a:srgbClr val="000000"/>
                </a:solidFill>
                <a:effectLst/>
                <a:latin typeface="Arial" panose="020B0604020202020204" pitchFamily="34" charset="0"/>
              </a:rPr>
              <a:t>to problem resolution, and describes the predictors of use of those pathways. Findings regarding changes in quality of life with time in recovery and smoking status and cessation will also be reviewed. </a:t>
            </a:r>
          </a:p>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Learning Objectives</a:t>
            </a: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By the end of this presentation participants will be able to: </a:t>
            </a:r>
          </a:p>
          <a:p>
            <a:pPr algn="l"/>
            <a:r>
              <a:rPr lang="en-US" b="0" i="0" dirty="0">
                <a:solidFill>
                  <a:srgbClr val="000000"/>
                </a:solidFill>
                <a:effectLst/>
                <a:latin typeface="Arial" panose="020B0604020202020204" pitchFamily="34" charset="0"/>
              </a:rPr>
              <a:t>1. Describe recovery prevalence in the United States</a:t>
            </a:r>
          </a:p>
          <a:p>
            <a:pPr algn="l"/>
            <a:r>
              <a:rPr lang="en-US" b="0" i="0" dirty="0">
                <a:solidFill>
                  <a:srgbClr val="000000"/>
                </a:solidFill>
                <a:effectLst/>
                <a:latin typeface="Arial" panose="020B0604020202020204" pitchFamily="34" charset="0"/>
              </a:rPr>
              <a:t>2. Name the major pathways that people use to recover</a:t>
            </a:r>
          </a:p>
          <a:p>
            <a:pPr algn="l"/>
            <a:r>
              <a:rPr lang="en-US" b="0" i="0" dirty="0">
                <a:solidFill>
                  <a:srgbClr val="000000"/>
                </a:solidFill>
                <a:effectLst/>
                <a:latin typeface="Arial" panose="020B0604020202020204" pitchFamily="34" charset="0"/>
              </a:rPr>
              <a:t>3. Specify the changes in quality of life that occur with time in recovery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801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57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206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about the bio/neurobiological?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05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Shout out to NIDA for R24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287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Shout out to NIDA for R24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366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117 pages + title page and table of contents (3 pages)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582034-8D14-4B24-AF32-E0155CC23CD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1114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2E2C3-3E9C-A06D-1F5B-2514FE01E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B71CB-B368-AF12-E6AF-A41FCD808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16C07-326A-9966-42CE-71B1416141E1}"/>
              </a:ext>
            </a:extLst>
          </p:cNvPr>
          <p:cNvSpPr>
            <a:spLocks noGrp="1"/>
          </p:cNvSpPr>
          <p:nvPr>
            <p:ph type="body" idx="1"/>
          </p:nvPr>
        </p:nvSpPr>
        <p:spPr/>
        <p:txBody>
          <a:bodyPr/>
          <a:lstStyle/>
          <a:p>
            <a:r>
              <a:rPr lang="en-US" dirty="0"/>
              <a:t>So, if we apply these to models</a:t>
            </a:r>
            <a:r>
              <a:rPr lang="en-US" baseline="0" dirty="0"/>
              <a:t> of </a:t>
            </a:r>
            <a:r>
              <a:rPr lang="en-US" dirty="0"/>
              <a:t>common precursors</a:t>
            </a:r>
            <a:r>
              <a:rPr lang="en-US" baseline="0" dirty="0"/>
              <a:t> to relapse…</a:t>
            </a:r>
            <a:endParaRPr lang="en-US" dirty="0"/>
          </a:p>
        </p:txBody>
      </p:sp>
      <p:sp>
        <p:nvSpPr>
          <p:cNvPr id="4" name="Slide Number Placeholder 3">
            <a:extLst>
              <a:ext uri="{FF2B5EF4-FFF2-40B4-BE49-F238E27FC236}">
                <a16:creationId xmlns:a16="http://schemas.microsoft.com/office/drawing/2014/main" id="{36E7FE90-AAF1-51A0-30A2-230A3AC25D2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582034-8D14-4B24-AF32-E0155CC23CD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92910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Men may use AA more than women to help them buffer socially-relevant relapse risks. Women appear to benefit in similar ways, but more work is needed to understand the additional ways women derive recovery benefit from AA. The pattern of findings underscores some gender-based differences that may have broader implications for the addiction treatment and recovery field.  For women between the ages of 30 and 50, a focus on finding alternative ways to cope with negative affect may yield recovery benefits, while among men in the same life-stage, a relatively greater focus on coping with high risk social situations may yield recovery related benefits.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B23098-8097-4A87-9C71-688805488E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7453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Shout out to NIDA for R24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464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Jason,</a:t>
            </a:r>
            <a:r>
              <a:rPr lang="en-US" baseline="0"/>
              <a:t> Olson, </a:t>
            </a:r>
            <a:r>
              <a:rPr lang="en-US" baseline="0" err="1"/>
              <a:t>Ferarri</a:t>
            </a:r>
            <a:r>
              <a:rPr lang="en-US" baseline="0"/>
              <a:t>, Lo </a:t>
            </a:r>
            <a:r>
              <a:rPr lang="en-US" baseline="0" err="1"/>
              <a:t>Sasso</a:t>
            </a:r>
            <a:r>
              <a:rPr lang="en-US" baseline="0"/>
              <a:t>, 2006</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23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Etiology: genetics/genomics/pharmacogenetics; and, greater recognition that AUD is a complex, multifactorially determined disorder involving genes/biology and environmental factors including early alcohol exposure…. </a:t>
            </a:r>
          </a:p>
          <a:p>
            <a:r>
              <a:rPr lang="en-US" dirty="0"/>
              <a:t>Neurobiology: impacts on brain function and structure</a:t>
            </a:r>
          </a:p>
          <a:p>
            <a:r>
              <a:rPr lang="en-US" dirty="0"/>
              <a:t>Epidemiology: greater knowledge of prevalence, trends, comorbidity at-risk populations</a:t>
            </a:r>
          </a:p>
          <a:p>
            <a:r>
              <a:rPr lang="en-US" dirty="0"/>
              <a:t>Pathways: multiple pathways to recovery</a:t>
            </a:r>
          </a:p>
          <a:p>
            <a:r>
              <a:rPr lang="en-US" dirty="0"/>
              <a:t>Clinical Course: stages of change; heterogeneous presentation, impact, time to remission</a:t>
            </a:r>
          </a:p>
          <a:p>
            <a:r>
              <a:rPr lang="en-US" dirty="0"/>
              <a:t>Treatment: Behavioral and Pharmacological and increased recognition of continuing care and long-term recovery management….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48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Assumptions:</a:t>
            </a:r>
            <a:r>
              <a:rPr lang="en-US" sz="1200" kern="1200" baseline="0">
                <a:solidFill>
                  <a:schemeClr val="tx1"/>
                </a:solidFill>
                <a:latin typeface="+mn-lt"/>
                <a:ea typeface="+mn-ea"/>
                <a:cs typeface="+mn-cs"/>
              </a:rPr>
              <a:t> inpatient and outpatient treatment sessions last one full</a:t>
            </a:r>
          </a:p>
          <a:p>
            <a:r>
              <a:rPr lang="en-US" sz="1200" kern="1200" baseline="0">
                <a:solidFill>
                  <a:schemeClr val="tx1"/>
                </a:solidFill>
                <a:latin typeface="+mn-lt"/>
                <a:ea typeface="+mn-ea"/>
                <a:cs typeface="+mn-cs"/>
              </a:rPr>
              <a:t>workday so that patients forfeit an entire day (8 hours) of work, and that patients attend 20 sessions per program</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6C13B-CB41-41B7-8EFE-110EBD06A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277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Shout out to NIDA for R24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4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54dcd0d2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54dcd0d2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51C2D-E330-4F58-ABE2-409ABBCAC4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938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16E1E-6425-A243-ABCC-82F10C31C29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0010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sense of belonging and becoming… we need to feel like we belong and fit in; and that we can find our feet and be someone (meaning and purpose). Oftentimes, early in recovery the belief of becoming who you were meant to be comes initially from others who show faith and belief in that individual. Gradually, that person themselves starts to believe that themselves … going from invisible to visible to counting and to being counted.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058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B6F0-B78E-804B-A644-34C53E141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253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important conceptual model was the SOC model …. But SOC ends with “maintenance” and there is little explication as to what that entails … Also, the process from first help-seeking to full remission (1 </a:t>
            </a:r>
            <a:r>
              <a:rPr lang="en-US" err="1"/>
              <a:t>yr</a:t>
            </a:r>
            <a:r>
              <a:rPr lang="en-US"/>
              <a:t> without symptoms) can take many years and several interventions. What can be done to accelerate this process both in terms of full remission and stable recovery (i.e., 5 </a:t>
            </a:r>
            <a:r>
              <a:rPr lang="en-US" err="1"/>
              <a:t>yrs</a:t>
            </a:r>
            <a:r>
              <a:rPr lang="en-US"/>
              <a:t> without symptoms)?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44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43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Alcoholics Anonymous (AA) 34.6 1.49 Narcotics Anonymous (NA) 17.5 1.23 Cocaine Anonymous (CA) 2.3 0.43 Celebrate Recovery 2.2 0.44 SMART Recovery 1.3 0.35 Women for Sobriety 1.2 0.37 Crystal Methamphetamine Anonymous (CMA) 0.8 0.37 Marijuana Anonymous (MA) 0.9 0.43 LifeRing Secular Recovery 0.4 0.27 Moderation Management 0.2 0.10 Secular Organizations for Sobriety (S.O.S.) 0.2 0.10 Other 3.2 0.47</a:t>
            </a:r>
          </a:p>
          <a:p>
            <a:endParaRPr lang="en-US" dirty="0"/>
          </a:p>
          <a:p>
            <a:r>
              <a:rPr lang="en-US" dirty="0"/>
              <a:t>Recovery support services 21.8 1.40 Faith-based recovery services 9.2 0.94 Sober living environment 8.5 0.95 Recovery community centers 6.2 0.85 State or local recovery community organization 3.0 0.61 College recovery programs/communities 1.7 0.52 Recovery high schools 0.8 0.37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13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Primary substance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Alcohol</a:t>
            </a:r>
          </a:p>
          <a:p>
            <a:r>
              <a:rPr lang="en-US" sz="1200" kern="1200" dirty="0">
                <a:solidFill>
                  <a:schemeClr val="tx1"/>
                </a:solidFill>
                <a:effectLst/>
                <a:latin typeface="+mn-lt"/>
                <a:ea typeface="+mn-ea"/>
                <a:cs typeface="+mn-cs"/>
              </a:rPr>
              <a:t>5.38 (13.45)</a:t>
            </a:r>
          </a:p>
          <a:p>
            <a:r>
              <a:rPr lang="en-US" sz="1200" kern="1200" dirty="0">
                <a:solidFill>
                  <a:schemeClr val="tx1"/>
                </a:solidFill>
                <a:effectLst/>
                <a:latin typeface="+mn-lt"/>
                <a:ea typeface="+mn-ea"/>
                <a:cs typeface="+mn-cs"/>
              </a:rPr>
              <a:t>2 (1, 4)</a:t>
            </a:r>
          </a:p>
          <a:p>
            <a:r>
              <a:rPr lang="en-US" sz="1200" kern="1200" dirty="0">
                <a:solidFill>
                  <a:schemeClr val="tx1"/>
                </a:solidFill>
                <a:effectLst/>
                <a:latin typeface="+mn-lt"/>
                <a:ea typeface="+mn-ea"/>
                <a:cs typeface="+mn-cs"/>
              </a:rPr>
              <a:t>Cannabis</a:t>
            </a:r>
          </a:p>
          <a:p>
            <a:r>
              <a:rPr lang="en-US" sz="1200" kern="1200" dirty="0">
                <a:solidFill>
                  <a:schemeClr val="tx1"/>
                </a:solidFill>
                <a:effectLst/>
                <a:latin typeface="+mn-lt"/>
                <a:ea typeface="+mn-ea"/>
                <a:cs typeface="+mn-cs"/>
              </a:rPr>
              <a:t>4.62 (8.41)</a:t>
            </a:r>
          </a:p>
          <a:p>
            <a:r>
              <a:rPr lang="en-US" sz="1200" kern="1200" dirty="0">
                <a:solidFill>
                  <a:schemeClr val="tx1"/>
                </a:solidFill>
                <a:effectLst/>
                <a:latin typeface="+mn-lt"/>
                <a:ea typeface="+mn-ea"/>
                <a:cs typeface="+mn-cs"/>
              </a:rPr>
              <a:t>2 (1, 4)</a:t>
            </a:r>
          </a:p>
          <a:p>
            <a:r>
              <a:rPr lang="en-US" sz="1200" kern="1200" dirty="0">
                <a:solidFill>
                  <a:schemeClr val="tx1"/>
                </a:solidFill>
                <a:effectLst/>
                <a:latin typeface="+mn-lt"/>
                <a:ea typeface="+mn-ea"/>
                <a:cs typeface="+mn-cs"/>
              </a:rPr>
              <a:t>0, 100</a:t>
            </a:r>
          </a:p>
          <a:p>
            <a:r>
              <a:rPr lang="en-US" sz="1200" kern="1200" dirty="0">
                <a:solidFill>
                  <a:schemeClr val="tx1"/>
                </a:solidFill>
                <a:effectLst/>
                <a:latin typeface="+mn-lt"/>
                <a:ea typeface="+mn-ea"/>
                <a:cs typeface="+mn-cs"/>
              </a:rPr>
              <a:t>0.29</a:t>
            </a:r>
          </a:p>
          <a:p>
            <a:r>
              <a:rPr lang="en-US" sz="1200" kern="1200" dirty="0">
                <a:solidFill>
                  <a:schemeClr val="tx1"/>
                </a:solidFill>
                <a:effectLst/>
                <a:latin typeface="+mn-lt"/>
                <a:ea typeface="+mn-ea"/>
                <a:cs typeface="+mn-cs"/>
              </a:rPr>
              <a:t>0.771</a:t>
            </a:r>
          </a:p>
          <a:p>
            <a:r>
              <a:rPr lang="en-US" sz="1200" kern="1200" dirty="0">
                <a:solidFill>
                  <a:schemeClr val="tx1"/>
                </a:solidFill>
                <a:effectLst/>
                <a:latin typeface="+mn-lt"/>
                <a:ea typeface="+mn-ea"/>
                <a:cs typeface="+mn-cs"/>
              </a:rPr>
              <a:t>Opioids</a:t>
            </a:r>
          </a:p>
          <a:p>
            <a:r>
              <a:rPr lang="en-US" sz="1200" kern="1200" dirty="0">
                <a:solidFill>
                  <a:schemeClr val="tx1"/>
                </a:solidFill>
                <a:effectLst/>
                <a:latin typeface="+mn-lt"/>
                <a:ea typeface="+mn-ea"/>
                <a:cs typeface="+mn-cs"/>
              </a:rPr>
              <a:t>8.48 (21.08)</a:t>
            </a:r>
          </a:p>
          <a:p>
            <a:r>
              <a:rPr lang="en-US" sz="1200" kern="1200" dirty="0">
                <a:solidFill>
                  <a:schemeClr val="tx1"/>
                </a:solidFill>
                <a:effectLst/>
                <a:latin typeface="+mn-lt"/>
                <a:ea typeface="+mn-ea"/>
                <a:cs typeface="+mn-cs"/>
              </a:rPr>
              <a:t>3 (1, 6)</a:t>
            </a:r>
          </a:p>
          <a:p>
            <a:r>
              <a:rPr lang="en-US" sz="1200" kern="1200" dirty="0">
                <a:solidFill>
                  <a:schemeClr val="tx1"/>
                </a:solidFill>
                <a:effectLst/>
                <a:latin typeface="+mn-lt"/>
                <a:ea typeface="+mn-ea"/>
                <a:cs typeface="+mn-cs"/>
              </a:rPr>
              <a:t>0, 100</a:t>
            </a:r>
          </a:p>
          <a:p>
            <a:r>
              <a:rPr lang="en-US" sz="1200" kern="1200" dirty="0">
                <a:solidFill>
                  <a:schemeClr val="tx1"/>
                </a:solidFill>
                <a:effectLst/>
                <a:latin typeface="+mn-lt"/>
                <a:ea typeface="+mn-ea"/>
                <a:cs typeface="+mn-cs"/>
              </a:rPr>
              <a:t>0.90</a:t>
            </a:r>
          </a:p>
          <a:p>
            <a:r>
              <a:rPr lang="en-US" sz="1200" kern="1200" dirty="0">
                <a:solidFill>
                  <a:schemeClr val="tx1"/>
                </a:solidFill>
                <a:effectLst/>
                <a:latin typeface="+mn-lt"/>
                <a:ea typeface="+mn-ea"/>
                <a:cs typeface="+mn-cs"/>
              </a:rPr>
              <a:t>0.368</a:t>
            </a:r>
          </a:p>
          <a:p>
            <a:r>
              <a:rPr lang="en-US" sz="1200" kern="1200" dirty="0">
                <a:solidFill>
                  <a:schemeClr val="tx1"/>
                </a:solidFill>
                <a:effectLst/>
                <a:latin typeface="+mn-lt"/>
                <a:ea typeface="+mn-ea"/>
                <a:cs typeface="+mn-cs"/>
              </a:rPr>
              <a:t>Stimulants</a:t>
            </a:r>
          </a:p>
          <a:p>
            <a:r>
              <a:rPr lang="en-US" sz="1200" kern="1200" dirty="0">
                <a:solidFill>
                  <a:schemeClr val="tx1"/>
                </a:solidFill>
                <a:effectLst/>
                <a:latin typeface="+mn-lt"/>
                <a:ea typeface="+mn-ea"/>
                <a:cs typeface="+mn-cs"/>
              </a:rPr>
              <a:t>4.64 (8.03)</a:t>
            </a:r>
          </a:p>
          <a:p>
            <a:r>
              <a:rPr lang="en-US" sz="1200" kern="1200" dirty="0">
                <a:solidFill>
                  <a:schemeClr val="tx1"/>
                </a:solidFill>
                <a:effectLst/>
                <a:latin typeface="+mn-lt"/>
                <a:ea typeface="+mn-ea"/>
                <a:cs typeface="+mn-cs"/>
              </a:rPr>
              <a:t>2 (1, 5)</a:t>
            </a:r>
          </a:p>
          <a:p>
            <a:r>
              <a:rPr lang="en-US" sz="1200" kern="1200" dirty="0">
                <a:solidFill>
                  <a:schemeClr val="tx1"/>
                </a:solidFill>
                <a:effectLst/>
                <a:latin typeface="+mn-lt"/>
                <a:ea typeface="+mn-ea"/>
                <a:cs typeface="+mn-cs"/>
              </a:rPr>
              <a:t>0, 100</a:t>
            </a:r>
          </a:p>
          <a:p>
            <a:r>
              <a:rPr lang="en-US" sz="1200" kern="1200" dirty="0">
                <a:solidFill>
                  <a:schemeClr val="tx1"/>
                </a:solidFill>
                <a:effectLst/>
                <a:latin typeface="+mn-lt"/>
                <a:ea typeface="+mn-ea"/>
                <a:cs typeface="+mn-cs"/>
              </a:rPr>
              <a:t>0.35</a:t>
            </a:r>
          </a:p>
          <a:p>
            <a:r>
              <a:rPr lang="en-US" sz="1200" kern="1200" dirty="0">
                <a:solidFill>
                  <a:schemeClr val="tx1"/>
                </a:solidFill>
                <a:effectLst/>
                <a:latin typeface="+mn-lt"/>
                <a:ea typeface="+mn-ea"/>
                <a:cs typeface="+mn-cs"/>
              </a:rPr>
              <a:t>0.725</a:t>
            </a:r>
          </a:p>
          <a:p>
            <a:r>
              <a:rPr lang="en-US" sz="1200" kern="1200" dirty="0">
                <a:solidFill>
                  <a:schemeClr val="tx1"/>
                </a:solidFill>
                <a:effectLst/>
                <a:latin typeface="+mn-lt"/>
                <a:ea typeface="+mn-ea"/>
                <a:cs typeface="+mn-cs"/>
              </a:rPr>
              <a:t>Other Drugs</a:t>
            </a:r>
          </a:p>
          <a:p>
            <a:r>
              <a:rPr lang="en-US" sz="1200" kern="1200" dirty="0">
                <a:solidFill>
                  <a:schemeClr val="tx1"/>
                </a:solidFill>
                <a:effectLst/>
                <a:latin typeface="+mn-lt"/>
                <a:ea typeface="+mn-ea"/>
                <a:cs typeface="+mn-cs"/>
              </a:rPr>
              <a:t>3.00 (4.01)</a:t>
            </a:r>
          </a:p>
          <a:p>
            <a:r>
              <a:rPr lang="en-US" sz="1200" kern="1200" dirty="0">
                <a:solidFill>
                  <a:schemeClr val="tx1"/>
                </a:solidFill>
                <a:effectLst/>
                <a:latin typeface="+mn-lt"/>
                <a:ea typeface="+mn-ea"/>
                <a:cs typeface="+mn-cs"/>
              </a:rPr>
              <a:t>1 (1, 6)</a:t>
            </a:r>
          </a:p>
          <a:p>
            <a:r>
              <a:rPr lang="en-US" sz="1200" kern="1200" dirty="0">
                <a:solidFill>
                  <a:schemeClr val="tx1"/>
                </a:solidFill>
                <a:effectLst/>
                <a:latin typeface="+mn-lt"/>
                <a:ea typeface="+mn-ea"/>
                <a:cs typeface="+mn-cs"/>
              </a:rPr>
              <a:t>0, 20</a:t>
            </a:r>
          </a:p>
          <a:p>
            <a:r>
              <a:rPr lang="en-US" sz="1200" kern="1200" dirty="0">
                <a:solidFill>
                  <a:schemeClr val="tx1"/>
                </a:solidFill>
                <a:effectLst/>
                <a:latin typeface="+mn-lt"/>
                <a:ea typeface="+mn-ea"/>
                <a:cs typeface="+mn-cs"/>
              </a:rPr>
              <a:t>-0.86</a:t>
            </a:r>
          </a:p>
          <a:p>
            <a:r>
              <a:rPr lang="en-US" sz="1200" kern="1200" dirty="0">
                <a:solidFill>
                  <a:schemeClr val="tx1"/>
                </a:solidFill>
                <a:effectLst/>
                <a:latin typeface="+mn-lt"/>
                <a:ea typeface="+mn-ea"/>
                <a:cs typeface="+mn-cs"/>
              </a:rPr>
              <a:t>0.392</a:t>
            </a:r>
          </a:p>
          <a:p>
            <a:r>
              <a:rPr lang="en-US" sz="1200" kern="1200" dirty="0">
                <a:solidFill>
                  <a:schemeClr val="tx1"/>
                </a:solidFill>
                <a:effectLst/>
                <a:latin typeface="+mn-lt"/>
                <a:ea typeface="+mn-ea"/>
                <a:cs typeface="+mn-cs"/>
              </a:rPr>
              <a:t>Depressive Disorder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638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643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Wang, P. S., Berglund, P., </a:t>
            </a:r>
            <a:r>
              <a:rPr lang="en-US" dirty="0" err="1"/>
              <a:t>Olfson</a:t>
            </a:r>
            <a:r>
              <a:rPr lang="en-US" dirty="0"/>
              <a:t>, M., Pincus, H. A., Wells, K. B., &amp; Kessler, R. C. (2005). Failure and delay in initial treatment contact after first onset of mental disorders in the National Comorbidity Survey Replication. </a:t>
            </a:r>
            <a:r>
              <a:rPr lang="en-US" i="1" dirty="0"/>
              <a:t>Arch Gen Psychiatry, 62</a:t>
            </a:r>
            <a:r>
              <a:rPr lang="en-US" dirty="0"/>
              <a:t>(6), 603-613. </a:t>
            </a:r>
            <a:r>
              <a:rPr lang="en-US" dirty="0" err="1"/>
              <a:t>doi</a:t>
            </a:r>
            <a:r>
              <a:rPr lang="en-US" dirty="0"/>
              <a:t>: 62/6/603 [</a:t>
            </a:r>
            <a:r>
              <a:rPr lang="en-US" dirty="0" err="1"/>
              <a:t>pii</a:t>
            </a:r>
            <a:r>
              <a:rPr lang="en-US" dirty="0"/>
              <a:t>]</a:t>
            </a:r>
          </a:p>
          <a:p>
            <a:r>
              <a:rPr lang="en-US" dirty="0"/>
              <a:t>10.1001/archpsyc.62.6.603 </a:t>
            </a:r>
          </a:p>
          <a:p>
            <a:r>
              <a:rPr lang="en-US" dirty="0"/>
              <a:t>NSDUH (SAMHSA, 2021) shows annual prevalence of AUD or other SUD is approximately 15%</a:t>
            </a:r>
          </a:p>
          <a:p>
            <a:r>
              <a:rPr lang="en-US" dirty="0"/>
              <a:t>60-75% FSR from AUD/SUD see Jones et al, 2020; Kelly et al, 2017; White, 2012</a:t>
            </a:r>
          </a:p>
          <a:p>
            <a:endParaRPr lang="en-US" dirty="0"/>
          </a:p>
          <a:p>
            <a:r>
              <a:rPr lang="en-US" dirty="0"/>
              <a:t>Dennis, M. L., Scott, C. K., Funk, R., &amp; Foss, M. A. (2005). The duration and correlates of addiction and treatment careers. </a:t>
            </a:r>
            <a:r>
              <a:rPr lang="en-US" i="1" dirty="0"/>
              <a:t>J </a:t>
            </a:r>
            <a:r>
              <a:rPr lang="en-US" i="1" dirty="0" err="1"/>
              <a:t>Subst</a:t>
            </a:r>
            <a:r>
              <a:rPr lang="en-US" i="1" dirty="0"/>
              <a:t> Abuse Treat, 28 Suppl 1</a:t>
            </a:r>
            <a:r>
              <a:rPr lang="en-US" dirty="0"/>
              <a:t>, S51-62. </a:t>
            </a:r>
            <a:r>
              <a:rPr lang="en-US" dirty="0" err="1"/>
              <a:t>doi</a:t>
            </a:r>
            <a:r>
              <a:rPr lang="en-US" dirty="0"/>
              <a:t>: S0740-5472(04)00138-2 [</a:t>
            </a:r>
            <a:r>
              <a:rPr lang="en-US" dirty="0" err="1"/>
              <a:t>pii</a:t>
            </a:r>
            <a:r>
              <a:rPr lang="en-US" dirty="0"/>
              <a:t>] 10.1016/j.jsat.2004.10.013</a:t>
            </a:r>
          </a:p>
          <a:p>
            <a:endParaRPr lang="en-US" dirty="0"/>
          </a:p>
          <a:p>
            <a:r>
              <a:rPr lang="en-US" dirty="0"/>
              <a:t>De Soto, C.B., O’Donnell, W.E., &amp; De Soto, J.L. (1989). Long-term recovery in alcoholics. </a:t>
            </a:r>
            <a:r>
              <a:rPr lang="en-US" i="1" dirty="0"/>
              <a:t>Alcoholism: Clinical and Experimental Research</a:t>
            </a:r>
            <a:r>
              <a:rPr lang="en-US" dirty="0"/>
              <a:t>, </a:t>
            </a:r>
            <a:r>
              <a:rPr lang="en-US" i="1" dirty="0"/>
              <a:t>13</a:t>
            </a:r>
            <a:r>
              <a:rPr lang="en-US" dirty="0"/>
              <a:t>, 693-697. </a:t>
            </a:r>
          </a:p>
          <a:p>
            <a:endParaRPr lang="en-US" dirty="0"/>
          </a:p>
          <a:p>
            <a:r>
              <a:rPr lang="en-US" dirty="0"/>
              <a:t>Vaillant, G. E. (1996). A long-term follow-up of male alcohol abuse. </a:t>
            </a:r>
            <a:r>
              <a:rPr lang="en-US" i="1" dirty="0"/>
              <a:t>Archives of General Psychiatry, 53</a:t>
            </a:r>
            <a:r>
              <a:rPr lang="en-US" dirty="0"/>
              <a:t>(3), 243-249. </a:t>
            </a:r>
          </a:p>
          <a:p>
            <a:endParaRPr lang="en-US" dirty="0"/>
          </a:p>
          <a:p>
            <a:r>
              <a:rPr lang="en-US" dirty="0"/>
              <a:t>Nathan, P., &amp; </a:t>
            </a:r>
            <a:r>
              <a:rPr lang="en-US" dirty="0" err="1"/>
              <a:t>Skinstad</a:t>
            </a:r>
            <a:r>
              <a:rPr lang="en-US" dirty="0"/>
              <a:t>, A. (1987). Outcomes of treatment for alcohol problems: Current methods, problems and results. </a:t>
            </a:r>
            <a:r>
              <a:rPr lang="en-US" i="1" dirty="0"/>
              <a:t>Journal of Consulting and Clinical Psychology</a:t>
            </a:r>
            <a:r>
              <a:rPr lang="en-US" dirty="0"/>
              <a:t>, </a:t>
            </a:r>
            <a:r>
              <a:rPr lang="en-US" i="1" dirty="0"/>
              <a:t>55</a:t>
            </a:r>
            <a:r>
              <a:rPr lang="en-US" dirty="0"/>
              <a:t>, 332-340. Dawson, D. A. (1996). Correlates of past-year status among treated and untreated persons with former alcohol dependence: United States, 1992. </a:t>
            </a:r>
            <a:r>
              <a:rPr lang="en-US" i="1" dirty="0"/>
              <a:t>Alcoholism: Clinical and Experimental Research</a:t>
            </a:r>
            <a:r>
              <a:rPr lang="en-US" dirty="0"/>
              <a:t>, </a:t>
            </a:r>
            <a:r>
              <a:rPr lang="en-US" i="1" dirty="0"/>
              <a:t>20</a:t>
            </a:r>
            <a:r>
              <a:rPr lang="en-US" dirty="0"/>
              <a:t>(4), 771-779. </a:t>
            </a:r>
          </a:p>
          <a:p>
            <a:endParaRPr lang="en-US" dirty="0"/>
          </a:p>
          <a:p>
            <a:r>
              <a:rPr lang="en-US" dirty="0" err="1"/>
              <a:t>Jin</a:t>
            </a:r>
            <a:r>
              <a:rPr lang="en-US" dirty="0"/>
              <a:t>, H., Rourke, S. B., Patterson, T. L., Taylor, M. J., &amp; Grant, I. (1998). Predictors of relapse in long-term abstinent alcoholics. </a:t>
            </a:r>
            <a:r>
              <a:rPr lang="en-US" i="1" dirty="0"/>
              <a:t>Journal of Studies on Alcohol, 59</a:t>
            </a:r>
            <a:r>
              <a:rPr lang="en-US" dirty="0"/>
              <a:t>, 640-646. Dennis, M. L., Foss, M. A., &amp;</a:t>
            </a:r>
          </a:p>
          <a:p>
            <a:endParaRPr lang="en-US" dirty="0"/>
          </a:p>
          <a:p>
            <a:r>
              <a:rPr lang="en-US" dirty="0"/>
              <a:t>Scott, C. K. (2007). An eight-year perspective on the relationship between the duration of abstinence and other</a:t>
            </a:r>
          </a:p>
          <a:p>
            <a:r>
              <a:rPr lang="en-US" dirty="0"/>
              <a:t>aspects of recovery. </a:t>
            </a:r>
            <a:r>
              <a:rPr lang="en-US" i="1" dirty="0"/>
              <a:t>Evaluation Review</a:t>
            </a:r>
            <a:r>
              <a:rPr lang="en-US" dirty="0"/>
              <a:t>, </a:t>
            </a:r>
            <a:r>
              <a:rPr lang="en-US" i="1" dirty="0"/>
              <a:t>31</a:t>
            </a:r>
            <a:r>
              <a:rPr lang="en-US" dirty="0"/>
              <a:t>(6), 585-612. </a:t>
            </a:r>
          </a:p>
          <a:p>
            <a:endParaRPr lang="en-US" dirty="0"/>
          </a:p>
          <a:p>
            <a:r>
              <a:rPr lang="en-US" dirty="0"/>
              <a:t>Schutte, K., Byrne, F., Brennan, P., &amp; Moos, R. (2001). Successful remission of late-life drinking problems: A 10-year follow-up. </a:t>
            </a:r>
            <a:r>
              <a:rPr lang="en-US" i="1" dirty="0"/>
              <a:t>Journal of Studies on Alcohol 62, </a:t>
            </a:r>
            <a:r>
              <a:rPr lang="en-US" dirty="0"/>
              <a:t>322-334.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32F35-FC42-4D40-811C-BA49578FF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981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a:t>
            </a:r>
            <a:r>
              <a:rPr lang="en-US" dirty="0" err="1"/>
              <a:t>yrs</a:t>
            </a:r>
            <a:r>
              <a:rPr lang="en-US" dirty="0"/>
              <a:t> is too long to accrue QOL comparable to gen. pop. This may be due historically to acute treatment paradigm and lack of emphasis on “architectural planning” provision of “building materials” (recovery capital) and granting of “Building permits” . These may increase sense of personal agency and control over their lives and environment (and thereby possibly facilitate neurochemical changes that can decrease risk of relapse).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Symposia Draft</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D3BA0-9D77-47A0-8C5D-D493076C9D9D}" type="datetime1">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08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slideMaster" Target="../slideMasters/slideMaster16.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55980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1337584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958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1"/>
            <a:ext cx="10566400" cy="532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CE5A6D63-E63B-477B-A0E2-B5B6458BCD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67651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204D62A-E07C-4756-91F6-ED5D4DA8DB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65929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22"/>
          <p:cNvSpPr>
            <a:spLocks noGrp="1"/>
          </p:cNvSpPr>
          <p:nvPr>
            <p:ph type="sldNum" sz="quarter" idx="12"/>
          </p:nvPr>
        </p:nvSpPr>
        <p:spPr/>
        <p:txBody>
          <a:bodyPr/>
          <a:lstStyle>
            <a:lvl1pPr>
              <a:defRPr/>
            </a:lvl1pPr>
          </a:lstStyle>
          <a:p>
            <a:pPr>
              <a:defRPr/>
            </a:pPr>
            <a:fld id="{BFCFD4ED-78BF-4644-B3C6-F90C668E70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0055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lstStyle/>
          <a:p>
            <a:r>
              <a:t>Title Text</a:t>
            </a:r>
          </a:p>
        </p:txBody>
      </p:sp>
      <p:sp>
        <p:nvSpPr>
          <p:cNvPr id="141"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1773846"/>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8" name="Oval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9" name="Oval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1" name="Oval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endParaRPr lang="en-US"/>
          </a:p>
        </p:txBody>
      </p:sp>
      <p:sp>
        <p:nvSpPr>
          <p:cNvPr id="23" name="Footer Placeholder 16"/>
          <p:cNvSpPr>
            <a:spLocks noGrp="1"/>
          </p:cNvSpPr>
          <p:nvPr>
            <p:ph type="ftr" sz="quarter" idx="11"/>
          </p:nvPr>
        </p:nvSpPr>
        <p:spPr bwMode="auto">
          <a:xfrm rot="5400000">
            <a:off x="10045701" y="4117447"/>
            <a:ext cx="3657600" cy="512233"/>
          </a:xfrm>
        </p:spPr>
        <p:txBody>
          <a:bodyPr/>
          <a:lstStyle>
            <a:lvl1pPr>
              <a:defRPr/>
            </a:lvl1pPr>
          </a:lstStyle>
          <a:p>
            <a:pPr>
              <a:defRPr/>
            </a:pPr>
            <a:endParaRPr lang="en-US"/>
          </a:p>
        </p:txBody>
      </p:sp>
      <p:sp>
        <p:nvSpPr>
          <p:cNvPr id="24" name="Slide Number Placeholder 28"/>
          <p:cNvSpPr>
            <a:spLocks noGrp="1"/>
          </p:cNvSpPr>
          <p:nvPr>
            <p:ph type="sldNum" sz="quarter" idx="12"/>
          </p:nvPr>
        </p:nvSpPr>
        <p:spPr bwMode="auto">
          <a:xfrm>
            <a:off x="1767417" y="4929189"/>
            <a:ext cx="812800" cy="517525"/>
          </a:xfrm>
        </p:spPr>
        <p:txBody>
          <a:bodyPr/>
          <a:lstStyle>
            <a:lvl1pPr>
              <a:defRPr/>
            </a:lvl1pPr>
          </a:lstStyle>
          <a:p>
            <a:pPr>
              <a:defRPr/>
            </a:pPr>
            <a:fld id="{26DEE930-AEAC-4EBD-9FA7-19BC619CF99F}" type="slidenum">
              <a:rPr lang="en-US"/>
              <a:pPr>
                <a:defRPr/>
              </a:pPr>
              <a:t>‹#›</a:t>
            </a:fld>
            <a:endParaRPr lang="en-US"/>
          </a:p>
        </p:txBody>
      </p:sp>
    </p:spTree>
    <p:extLst>
      <p:ext uri="{BB962C8B-B14F-4D97-AF65-F5344CB8AC3E}">
        <p14:creationId xmlns:p14="http://schemas.microsoft.com/office/powerpoint/2010/main" val="2570539413"/>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endParaRPr lang="en-US"/>
          </a:p>
        </p:txBody>
      </p:sp>
      <p:sp>
        <p:nvSpPr>
          <p:cNvPr id="5" name="Slide Number Placeholder 8"/>
          <p:cNvSpPr>
            <a:spLocks noGrp="1"/>
          </p:cNvSpPr>
          <p:nvPr>
            <p:ph type="sldNum" sz="quarter" idx="11"/>
          </p:nvPr>
        </p:nvSpPr>
        <p:spPr/>
        <p:txBody>
          <a:bodyPr rtlCol="0"/>
          <a:lstStyle>
            <a:lvl1pPr>
              <a:defRPr/>
            </a:lvl1pPr>
          </a:lstStyle>
          <a:p>
            <a:pPr>
              <a:defRPr/>
            </a:pPr>
            <a:fld id="{55E847F8-07D1-40B8-830B-9D515BCA6481}" type="slidenum">
              <a:rPr lang="en-US"/>
              <a:pPr>
                <a:defRPr/>
              </a:pPr>
              <a:t>‹#›</a:t>
            </a:fld>
            <a:endParaRPr lang="en-US"/>
          </a:p>
        </p:txBody>
      </p:sp>
      <p:sp>
        <p:nvSpPr>
          <p:cNvPr id="6" name="Footer Placeholder 9"/>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571906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5" name="Oval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6" name="Oval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8" name="Oval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endParaRPr lang="en-US"/>
          </a:p>
        </p:txBody>
      </p:sp>
      <p:sp>
        <p:nvSpPr>
          <p:cNvPr id="21" name="Footer Placeholder 4"/>
          <p:cNvSpPr>
            <a:spLocks noGrp="1"/>
          </p:cNvSpPr>
          <p:nvPr>
            <p:ph type="ftr" sz="quarter" idx="11"/>
          </p:nvPr>
        </p:nvSpPr>
        <p:spPr bwMode="auto">
          <a:xfrm rot="5400000">
            <a:off x="10045701" y="4114272"/>
            <a:ext cx="3657600" cy="512233"/>
          </a:xfrm>
        </p:spPr>
        <p:txBody>
          <a:bodyPr/>
          <a:lstStyle>
            <a:lvl1pPr>
              <a:defRPr/>
            </a:lvl1pPr>
          </a:lstStyle>
          <a:p>
            <a:pPr>
              <a:defRPr/>
            </a:pPr>
            <a:endParaRPr lang="en-US"/>
          </a:p>
        </p:txBody>
      </p:sp>
      <p:sp>
        <p:nvSpPr>
          <p:cNvPr id="22" name="Slide Number Placeholder 5"/>
          <p:cNvSpPr>
            <a:spLocks noGrp="1"/>
          </p:cNvSpPr>
          <p:nvPr>
            <p:ph type="sldNum" sz="quarter" idx="12"/>
          </p:nvPr>
        </p:nvSpPr>
        <p:spPr bwMode="auto">
          <a:xfrm>
            <a:off x="1786467" y="4929189"/>
            <a:ext cx="812800" cy="517525"/>
          </a:xfrm>
        </p:spPr>
        <p:txBody>
          <a:bodyPr/>
          <a:lstStyle>
            <a:lvl1pPr>
              <a:defRPr/>
            </a:lvl1pPr>
          </a:lstStyle>
          <a:p>
            <a:pPr>
              <a:defRPr/>
            </a:pPr>
            <a:fld id="{ADB9E22A-DB04-4448-8F6C-DD62FC51088F}" type="slidenum">
              <a:rPr lang="en-US"/>
              <a:pPr>
                <a:defRPr/>
              </a:pPr>
              <a:t>‹#›</a:t>
            </a:fld>
            <a:endParaRPr lang="en-US"/>
          </a:p>
        </p:txBody>
      </p:sp>
    </p:spTree>
    <p:extLst>
      <p:ext uri="{BB962C8B-B14F-4D97-AF65-F5344CB8AC3E}">
        <p14:creationId xmlns:p14="http://schemas.microsoft.com/office/powerpoint/2010/main" val="2448954930"/>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00CF151A-0EDC-4EEA-95BA-5051E31CFBF2}" type="slidenum">
              <a:rPr lang="en-US"/>
              <a:pPr>
                <a:defRPr/>
              </a:pPr>
              <a:t>‹#›</a:t>
            </a:fld>
            <a:endParaRPr lang="en-US"/>
          </a:p>
        </p:txBody>
      </p:sp>
    </p:spTree>
    <p:extLst>
      <p:ext uri="{BB962C8B-B14F-4D97-AF65-F5344CB8AC3E}">
        <p14:creationId xmlns:p14="http://schemas.microsoft.com/office/powerpoint/2010/main" val="42350030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1ADB7050-0EDD-41F3-AB6E-3E6AC91DF44B}" type="slidenum">
              <a:rPr lang="en-US"/>
              <a:pPr>
                <a:defRPr/>
              </a:pPr>
              <a:t>‹#›</a:t>
            </a:fld>
            <a:endParaRPr lang="en-US"/>
          </a:p>
        </p:txBody>
      </p:sp>
    </p:spTree>
    <p:extLst>
      <p:ext uri="{BB962C8B-B14F-4D97-AF65-F5344CB8AC3E}">
        <p14:creationId xmlns:p14="http://schemas.microsoft.com/office/powerpoint/2010/main" val="125595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7756349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endParaRPr lang="en-US"/>
          </a:p>
        </p:txBody>
      </p:sp>
      <p:sp>
        <p:nvSpPr>
          <p:cNvPr id="4" name="Slide Number Placeholder 6"/>
          <p:cNvSpPr>
            <a:spLocks noGrp="1"/>
          </p:cNvSpPr>
          <p:nvPr>
            <p:ph type="sldNum" sz="quarter" idx="11"/>
          </p:nvPr>
        </p:nvSpPr>
        <p:spPr/>
        <p:txBody>
          <a:bodyPr rtlCol="0"/>
          <a:lstStyle>
            <a:lvl1pPr>
              <a:defRPr/>
            </a:lvl1pPr>
          </a:lstStyle>
          <a:p>
            <a:pPr>
              <a:defRPr/>
            </a:pPr>
            <a:fld id="{59F077A8-0793-47EF-8B99-A7F70734F15C}" type="slidenum">
              <a:rPr lang="en-US"/>
              <a:pPr>
                <a:defRPr/>
              </a:pPr>
              <a:t>‹#›</a:t>
            </a:fld>
            <a:endParaRPr lang="en-US"/>
          </a:p>
        </p:txBody>
      </p:sp>
      <p:sp>
        <p:nvSpPr>
          <p:cNvPr id="5" name="Footer Placeholder 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6593147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D55DA542-A008-42F5-BDD7-D959971517D3}" type="slidenum">
              <a:rPr lang="en-US"/>
              <a:pPr>
                <a:defRPr/>
              </a:pPr>
              <a:t>‹#›</a:t>
            </a:fld>
            <a:endParaRPr lang="en-US"/>
          </a:p>
        </p:txBody>
      </p:sp>
    </p:spTree>
    <p:extLst>
      <p:ext uri="{BB962C8B-B14F-4D97-AF65-F5344CB8AC3E}">
        <p14:creationId xmlns:p14="http://schemas.microsoft.com/office/powerpoint/2010/main" val="11936695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7" name="Straight Connector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8" name="Straight Connector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0" name="Straight Connector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1" name="Oval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endParaRPr lang="en-US"/>
          </a:p>
        </p:txBody>
      </p:sp>
      <p:sp>
        <p:nvSpPr>
          <p:cNvPr id="13" name="Slide Number Placeholder 21"/>
          <p:cNvSpPr>
            <a:spLocks noGrp="1"/>
          </p:cNvSpPr>
          <p:nvPr>
            <p:ph type="sldNum" sz="quarter" idx="11"/>
          </p:nvPr>
        </p:nvSpPr>
        <p:spPr/>
        <p:txBody>
          <a:bodyPr rtlCol="0"/>
          <a:lstStyle>
            <a:lvl1pPr>
              <a:defRPr/>
            </a:lvl1pPr>
          </a:lstStyle>
          <a:p>
            <a:pPr>
              <a:defRPr/>
            </a:pPr>
            <a:fld id="{60973A9B-5CB3-48F7-81FB-E4556D162284}" type="slidenum">
              <a:rPr lang="en-US"/>
              <a:pPr>
                <a:defRPr/>
              </a:pPr>
              <a:t>‹#›</a:t>
            </a:fld>
            <a:endParaRPr lang="en-US"/>
          </a:p>
        </p:txBody>
      </p:sp>
      <p:sp>
        <p:nvSpPr>
          <p:cNvPr id="14" name="Footer Placeholder 22"/>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230478697"/>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6" name="Oval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7" name="Straight Connector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9" name="Straight Connector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11" name="Straight Connector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endParaRPr lang="en-US"/>
          </a:p>
        </p:txBody>
      </p:sp>
      <p:sp>
        <p:nvSpPr>
          <p:cNvPr id="13" name="Slide Number Placeholder 17"/>
          <p:cNvSpPr>
            <a:spLocks noGrp="1"/>
          </p:cNvSpPr>
          <p:nvPr>
            <p:ph type="sldNum" sz="quarter" idx="11"/>
          </p:nvPr>
        </p:nvSpPr>
        <p:spPr/>
        <p:txBody>
          <a:bodyPr rtlCol="0"/>
          <a:lstStyle>
            <a:lvl1pPr>
              <a:defRPr/>
            </a:lvl1pPr>
          </a:lstStyle>
          <a:p>
            <a:pPr>
              <a:defRPr/>
            </a:pPr>
            <a:fld id="{F3396EBF-1EAF-49A0-B4EE-0C05D6BA54C8}" type="slidenum">
              <a:rPr lang="en-US"/>
              <a:pPr>
                <a:defRPr/>
              </a:pPr>
              <a:t>‹#›</a:t>
            </a:fld>
            <a:endParaRPr lang="en-US"/>
          </a:p>
        </p:txBody>
      </p:sp>
      <p:sp>
        <p:nvSpPr>
          <p:cNvPr id="14" name="Footer Placeholder 20"/>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6335528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69DC250-F6DB-4F09-83AC-20108FE41F42}" type="slidenum">
              <a:rPr lang="en-US"/>
              <a:pPr>
                <a:defRPr/>
              </a:pPr>
              <a:t>‹#›</a:t>
            </a:fld>
            <a:endParaRPr lang="en-US"/>
          </a:p>
        </p:txBody>
      </p:sp>
    </p:spTree>
    <p:extLst>
      <p:ext uri="{BB962C8B-B14F-4D97-AF65-F5344CB8AC3E}">
        <p14:creationId xmlns:p14="http://schemas.microsoft.com/office/powerpoint/2010/main" val="1910860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591EA61-395E-44B7-9ED1-3E01CA5576B3}" type="slidenum">
              <a:rPr lang="en-US"/>
              <a:pPr>
                <a:defRPr/>
              </a:pPr>
              <a:t>‹#›</a:t>
            </a:fld>
            <a:endParaRPr lang="en-US"/>
          </a:p>
        </p:txBody>
      </p:sp>
    </p:spTree>
    <p:extLst>
      <p:ext uri="{BB962C8B-B14F-4D97-AF65-F5344CB8AC3E}">
        <p14:creationId xmlns:p14="http://schemas.microsoft.com/office/powerpoint/2010/main" val="15860949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BFCFD4ED-78BF-4644-B3C6-F90C668E7041}" type="slidenum">
              <a:rPr lang="en-US"/>
              <a:pPr>
                <a:defRPr/>
              </a:pPr>
              <a:t>‹#›</a:t>
            </a:fld>
            <a:endParaRPr lang="en-US"/>
          </a:p>
        </p:txBody>
      </p:sp>
    </p:spTree>
    <p:extLst>
      <p:ext uri="{BB962C8B-B14F-4D97-AF65-F5344CB8AC3E}">
        <p14:creationId xmlns:p14="http://schemas.microsoft.com/office/powerpoint/2010/main" val="25520805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a:p>
        </p:txBody>
      </p:sp>
      <p:sp>
        <p:nvSpPr>
          <p:cNvPr id="4" name="Rectangle 6"/>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FFFFFF"/>
              </a:solidFill>
              <a:latin typeface="Arial" charset="0"/>
            </a:endParaRPr>
          </a:p>
        </p:txBody>
      </p:sp>
      <p:sp>
        <p:nvSpPr>
          <p:cNvPr id="5" name="Rectangle 7"/>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FFFFFF"/>
              </a:solidFill>
              <a:latin typeface="Arial" charset="0"/>
            </a:endParaRPr>
          </a:p>
        </p:txBody>
      </p:sp>
      <p:sp>
        <p:nvSpPr>
          <p:cNvPr id="6" name="Rectangle 8"/>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A204D62A-E07C-4756-91F6-ED5D4DA8DB9D}" type="slidenum">
              <a:rPr lang="en-US" smtClean="0">
                <a:latin typeface="Arial" charset="0"/>
              </a:rPr>
              <a:pPr defTabSz="914400"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8178816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1" y="802300"/>
            <a:ext cx="8637073" cy="2541431"/>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2417780" y="3531206"/>
            <a:ext cx="8637072" cy="977621"/>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7814FA-82D9-4B74-9E70-A430B56DA3D0}" type="datetimeFigureOut">
              <a:rPr lang="en-US" smtClean="0"/>
              <a:t>5/4/2026</a:t>
            </a:fld>
            <a:endParaRPr lang="en-US"/>
          </a:p>
        </p:txBody>
      </p:sp>
      <p:sp>
        <p:nvSpPr>
          <p:cNvPr id="5" name="Footer Placeholder 4"/>
          <p:cNvSpPr>
            <a:spLocks noGrp="1"/>
          </p:cNvSpPr>
          <p:nvPr>
            <p:ph type="ftr" sz="quarter" idx="11"/>
          </p:nvPr>
        </p:nvSpPr>
        <p:spPr>
          <a:xfrm>
            <a:off x="2416501" y="329309"/>
            <a:ext cx="4973915" cy="309201"/>
          </a:xfrm>
        </p:spPr>
        <p:txBody>
          <a:bodyPr/>
          <a:lstStyle/>
          <a:p>
            <a:endParaRPr lang="en-US"/>
          </a:p>
        </p:txBody>
      </p:sp>
      <p:sp>
        <p:nvSpPr>
          <p:cNvPr id="6" name="Slide Number Placeholder 5"/>
          <p:cNvSpPr>
            <a:spLocks noGrp="1"/>
          </p:cNvSpPr>
          <p:nvPr>
            <p:ph type="sldNum" sz="quarter" idx="12"/>
          </p:nvPr>
        </p:nvSpPr>
        <p:spPr>
          <a:xfrm>
            <a:off x="1437665" y="798973"/>
            <a:ext cx="811019" cy="503578"/>
          </a:xfrm>
        </p:spPr>
        <p:txBody>
          <a:bodyPr/>
          <a:lstStyle/>
          <a:p>
            <a:fld id="{C8542249-8745-4D9A-AC32-3674106D2A63}"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709685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7814FA-82D9-4B74-9E70-A430B56DA3D0}"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42249-8745-4D9A-AC32-3674106D2A63}" type="slidenum">
              <a:rPr lang="en-US" smtClean="0"/>
              <a:t>‹#›</a:t>
            </a:fld>
            <a:endParaRPr lang="en-US"/>
          </a:p>
        </p:txBody>
      </p:sp>
      <p:cxnSp>
        <p:nvCxnSpPr>
          <p:cNvPr id="33" name="Straight Connector 32"/>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4140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4285088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5" cy="1887950"/>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454239" y="3806197"/>
            <a:ext cx="8630447"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7814FA-82D9-4B74-9E70-A430B56DA3D0}"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42249-8745-4D9A-AC32-3674106D2A63}" type="slidenum">
              <a:rPr lang="en-US" smtClean="0"/>
              <a:t>‹#›</a:t>
            </a:fld>
            <a:endParaRPr lang="en-US"/>
          </a:p>
        </p:txBody>
      </p:sp>
      <p:cxnSp>
        <p:nvCxnSpPr>
          <p:cNvPr id="15" name="Straight Connector 14"/>
          <p:cNvCxnSpPr/>
          <p:nvPr/>
        </p:nvCxnSpPr>
        <p:spPr>
          <a:xfrm>
            <a:off x="1454239"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82305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1"/>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7814FA-82D9-4B74-9E70-A430B56DA3D0}"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42249-8745-4D9A-AC32-3674106D2A63}" type="slidenum">
              <a:rPr lang="en-US" smtClean="0"/>
              <a:t>‹#›</a:t>
            </a:fld>
            <a:endParaRPr lang="en-US"/>
          </a:p>
        </p:txBody>
      </p:sp>
      <p:cxnSp>
        <p:nvCxnSpPr>
          <p:cNvPr id="35" name="Straight Connector 3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16431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5"/>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1"/>
            <a:ext cx="4645152" cy="801943"/>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7191" y="2824271"/>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05"/>
            <a:ext cx="4645152" cy="80223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412363"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7814FA-82D9-4B74-9E70-A430B56DA3D0}"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42249-8745-4D9A-AC32-3674106D2A63}" type="slidenum">
              <a:rPr lang="en-US" smtClean="0"/>
              <a:t>‹#›</a:t>
            </a:fld>
            <a:endParaRPr lang="en-US"/>
          </a:p>
        </p:txBody>
      </p:sp>
      <p:cxnSp>
        <p:nvCxnSpPr>
          <p:cNvPr id="29" name="Straight Connector 28"/>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11588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7814FA-82D9-4B74-9E70-A430B56DA3D0}"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42249-8745-4D9A-AC32-3674106D2A63}" type="slidenum">
              <a:rPr lang="en-US" smtClean="0"/>
              <a:t>‹#›</a:t>
            </a:fld>
            <a:endParaRPr lang="en-US"/>
          </a:p>
        </p:txBody>
      </p:sp>
      <p:cxnSp>
        <p:nvCxnSpPr>
          <p:cNvPr id="25" name="Straight Connector 2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08812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814FA-82D9-4B74-9E70-A430B56DA3D0}"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42249-8745-4D9A-AC32-3674106D2A63}" type="slidenum">
              <a:rPr lang="en-US" smtClean="0"/>
              <a:t>‹#›</a:t>
            </a:fld>
            <a:endParaRPr lang="en-US"/>
          </a:p>
        </p:txBody>
      </p:sp>
    </p:spTree>
    <p:extLst>
      <p:ext uri="{BB962C8B-B14F-4D97-AF65-F5344CB8AC3E}">
        <p14:creationId xmlns:p14="http://schemas.microsoft.com/office/powerpoint/2010/main" val="13351216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1"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3"/>
            <a:ext cx="3275013" cy="2248181"/>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7814FA-82D9-4B74-9E70-A430B56DA3D0}"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42249-8745-4D9A-AC32-3674106D2A63}" type="slidenum">
              <a:rPr lang="en-US" smtClean="0"/>
              <a:t>‹#›</a:t>
            </a:fld>
            <a:endParaRPr lang="en-US"/>
          </a:p>
        </p:txBody>
      </p:sp>
      <p:cxnSp>
        <p:nvCxnSpPr>
          <p:cNvPr id="17" name="Straight Connector 16"/>
          <p:cNvCxnSpPr/>
          <p:nvPr/>
        </p:nvCxnSpPr>
        <p:spPr>
          <a:xfrm>
            <a:off x="1448280"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80274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2"/>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4"/>
            <a:ext cx="2791171"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50330" y="3145992"/>
            <a:ext cx="5524404" cy="2003742"/>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47383" y="5469858"/>
            <a:ext cx="5527351" cy="320123"/>
          </a:xfrm>
        </p:spPr>
        <p:txBody>
          <a:bodyPr/>
          <a:lstStyle>
            <a:lvl1pPr algn="l">
              <a:defRPr/>
            </a:lvl1pPr>
          </a:lstStyle>
          <a:p>
            <a:fld id="{337814FA-82D9-4B74-9E70-A430B56DA3D0}" type="datetimeFigureOut">
              <a:rPr lang="en-US" smtClean="0"/>
              <a:t>5/4/2026</a:t>
            </a:fld>
            <a:endParaRPr lang="en-US"/>
          </a:p>
        </p:txBody>
      </p:sp>
      <p:sp>
        <p:nvSpPr>
          <p:cNvPr id="6" name="Footer Placeholder 5"/>
          <p:cNvSpPr>
            <a:spLocks noGrp="1"/>
          </p:cNvSpPr>
          <p:nvPr>
            <p:ph type="ftr" sz="quarter" idx="11"/>
          </p:nvPr>
        </p:nvSpPr>
        <p:spPr>
          <a:xfrm>
            <a:off x="1447383" y="318642"/>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C8542249-8745-4D9A-AC32-3674106D2A63}" type="slidenum">
              <a:rPr lang="en-US" smtClean="0"/>
              <a:t>‹#›</a:t>
            </a:fld>
            <a:endParaRPr lang="en-US"/>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745236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7814FA-82D9-4B74-9E70-A430B56DA3D0}"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42249-8745-4D9A-AC32-3674106D2A63}" type="slidenum">
              <a:rPr lang="en-US" smtClean="0"/>
              <a:t>‹#›</a:t>
            </a:fld>
            <a:endParaRPr lang="en-US"/>
          </a:p>
        </p:txBody>
      </p:sp>
      <p:cxnSp>
        <p:nvCxnSpPr>
          <p:cNvPr id="26" name="Straight Connector 25"/>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70434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5"/>
            <a:ext cx="161574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3" y="798975"/>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7814FA-82D9-4B74-9E70-A430B56DA3D0}"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42249-8745-4D9A-AC32-3674106D2A63}" type="slidenum">
              <a:rPr lang="en-US" smtClean="0"/>
              <a:t>‹#›</a:t>
            </a:fld>
            <a:endParaRPr lang="en-US"/>
          </a:p>
        </p:txBody>
      </p:sp>
      <p:cxnSp>
        <p:nvCxnSpPr>
          <p:cNvPr id="15" name="Straight Connector 14"/>
          <p:cNvCxnSpPr/>
          <p:nvPr/>
        </p:nvCxnSpPr>
        <p:spPr>
          <a:xfrm>
            <a:off x="9439111" y="798975"/>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29368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2"/>
            <a:ext cx="9440035" cy="18288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370693" y="3773491"/>
            <a:ext cx="9440035"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39799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9766534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432518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295402" y="3763439"/>
            <a:ext cx="9590551" cy="133349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71813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3"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7"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66578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8"/>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8"/>
            <a:ext cx="5029200" cy="4099959"/>
          </a:xfrm>
          <a:prstGeom prst="rect">
            <a:avLst/>
          </a:prstGeom>
        </p:spPr>
      </p:pic>
      <p:sp>
        <p:nvSpPr>
          <p:cNvPr id="2" name="Title 1"/>
          <p:cNvSpPr>
            <a:spLocks noGrp="1"/>
          </p:cNvSpPr>
          <p:nvPr>
            <p:ph type="title"/>
          </p:nvPr>
        </p:nvSpPr>
        <p:spPr>
          <a:xfrm>
            <a:off x="913795" y="609600"/>
            <a:ext cx="10353763"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4" y="1855153"/>
            <a:ext cx="4764764" cy="69249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1046014" y="2702105"/>
            <a:ext cx="4764764" cy="3043533"/>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4"/>
            <a:ext cx="4779583" cy="692495"/>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363168" y="2702105"/>
            <a:ext cx="4779581" cy="3043533"/>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5/4/2026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82105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5/4/2026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89064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5/4/2026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28884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0"/>
            <a:ext cx="3706889" cy="1821918"/>
          </a:xfrm>
        </p:spPr>
        <p:txBody>
          <a:bodyPr anchor="b">
            <a:normAutofit/>
          </a:bodyPr>
          <a:lstStyle>
            <a:lvl1pPr algn="ctr">
              <a:defRPr sz="2100" b="0"/>
            </a:lvl1pPr>
          </a:lstStyle>
          <a:p>
            <a:r>
              <a:rPr lang="en-US"/>
              <a:t>Click to edit Master title style</a:t>
            </a:r>
            <a:endParaRPr lang="en-US" dirty="0"/>
          </a:p>
        </p:txBody>
      </p:sp>
      <p:sp>
        <p:nvSpPr>
          <p:cNvPr id="3" name="Content Placeholder 2"/>
          <p:cNvSpPr>
            <a:spLocks noGrp="1"/>
          </p:cNvSpPr>
          <p:nvPr>
            <p:ph idx="1"/>
          </p:nvPr>
        </p:nvSpPr>
        <p:spPr>
          <a:xfrm>
            <a:off x="4855634" y="609602"/>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7" y="2673351"/>
            <a:ext cx="3706889" cy="301625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972930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6" y="609600"/>
            <a:ext cx="3584167" cy="5204832"/>
          </a:xfrm>
          <a:prstGeom prst="rect">
            <a:avLst/>
          </a:prstGeom>
        </p:spPr>
      </p:pic>
      <p:sp>
        <p:nvSpPr>
          <p:cNvPr id="2" name="Title 1"/>
          <p:cNvSpPr>
            <a:spLocks noGrp="1"/>
          </p:cNvSpPr>
          <p:nvPr>
            <p:ph type="title"/>
          </p:nvPr>
        </p:nvSpPr>
        <p:spPr>
          <a:xfrm>
            <a:off x="913796" y="763703"/>
            <a:ext cx="5707899" cy="1675559"/>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3" y="763702"/>
            <a:ext cx="3275751"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473698" y="2679701"/>
            <a:ext cx="4588095" cy="3135695"/>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5/4/2026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37172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5" y="547807"/>
            <a:ext cx="10141799" cy="3816806"/>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11"/>
            <a:ext cx="9845347"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3" cy="543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19452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3" cy="3534344"/>
          </a:xfrm>
        </p:spPr>
        <p:txBody>
          <a:bodyPr anchor="ctr">
            <a:normAutofit/>
          </a:bodyPr>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913795" y="4295180"/>
            <a:ext cx="10353763"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8061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899019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27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610034"/>
            <a:ext cx="8752299"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913795" y="4304353"/>
            <a:ext cx="10353763"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4485262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5" y="2126944"/>
            <a:ext cx="10353763" cy="25118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913786" y="4650556"/>
            <a:ext cx="1035219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02892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3"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446711" y="1885951"/>
            <a:ext cx="3300984" cy="764783"/>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Text Placeholder 3"/>
          <p:cNvSpPr>
            <a:spLocks noGrp="1"/>
          </p:cNvSpPr>
          <p:nvPr>
            <p:ph type="body" sz="half" idx="17"/>
          </p:nvPr>
        </p:nvSpPr>
        <p:spPr>
          <a:xfrm>
            <a:off x="7966572" y="2768112"/>
            <a:ext cx="3300984" cy="30230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5/4/2026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856423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3" y="1818216"/>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1" y="1818216"/>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6"/>
            <a:ext cx="3339972" cy="1847851"/>
          </a:xfrm>
          <a:prstGeom prst="rect">
            <a:avLst/>
          </a:prstGeom>
        </p:spPr>
      </p:pic>
      <p:sp>
        <p:nvSpPr>
          <p:cNvPr id="30" name="Title 1"/>
          <p:cNvSpPr>
            <a:spLocks noGrp="1"/>
          </p:cNvSpPr>
          <p:nvPr>
            <p:ph type="title"/>
          </p:nvPr>
        </p:nvSpPr>
        <p:spPr>
          <a:xfrm>
            <a:off x="913795"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5/4/2026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05373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51081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1"/>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601"/>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870317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9908209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0373233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6311682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7CB5D3-9991-454E-A860-BCE937968069}"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500970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7560947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7CB5D3-9991-454E-A860-BCE937968069}"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963432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7CB5D3-9991-454E-A860-BCE937968069}"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6638597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CB5D3-9991-454E-A860-BCE937968069}"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6244273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5470448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41797206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40858572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2021797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5/4/2026</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060193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5/4/2026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55888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5/4/2026</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7481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7CB5D3-9991-454E-A860-BCE937968069}"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4755879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5/4/2026</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82156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5/4/2026</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47268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5/4/2026</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78574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5/4/2026</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870843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5/4/2026</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164028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5/4/2026</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07510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5351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7685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4093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930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7CB5D3-9991-454E-A860-BCE937968069}"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3920809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665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3415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038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2052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4781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0186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66A04-CBDF-4FD8-AA97-68319C4A6E6E}"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BDD676-F953-44E8-B985-94CCDE970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8638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22"/>
          <p:cNvSpPr>
            <a:spLocks noGrp="1"/>
          </p:cNvSpPr>
          <p:nvPr>
            <p:ph type="sldNum" sz="quarter" idx="12"/>
          </p:nvPr>
        </p:nvSpPr>
        <p:spPr/>
        <p:txBody>
          <a:bodyPr/>
          <a:lstStyle>
            <a:lvl1pPr>
              <a:defRPr/>
            </a:lvl1pPr>
          </a:lstStyle>
          <a:p>
            <a:pPr>
              <a:defRPr/>
            </a:pPr>
            <a:fld id="{BFCFD4ED-78BF-4644-B3C6-F90C668E70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75467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4" name="Footer Placeholder 3"/>
          <p:cNvSpPr>
            <a:spLocks noGrp="1"/>
          </p:cNvSpPr>
          <p:nvPr>
            <p:ph type="ftr" sz="quarter" idx="11"/>
          </p:nvPr>
        </p:nvSpPr>
        <p:spPr/>
        <p:txBody>
          <a:bodyPr/>
          <a:lstStyle/>
          <a:p>
            <a:endParaRPr lang="en-US">
              <a:solidFill>
                <a:srgbClr val="5493B2">
                  <a:shade val="50000"/>
                </a:srgbClr>
              </a:solidFill>
            </a:endParaRPr>
          </a:p>
        </p:txBody>
      </p:sp>
      <p:sp>
        <p:nvSpPr>
          <p:cNvPr id="5" name="Slide Number Placeholder 4"/>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7214052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B530-7DF2-4338-B349-2F758037E739}"/>
              </a:ext>
            </a:extLst>
          </p:cNvPr>
          <p:cNvSpPr>
            <a:spLocks noGrp="1"/>
          </p:cNvSpPr>
          <p:nvPr>
            <p:ph type="ctrTitle" hasCustomPrompt="1"/>
          </p:nvPr>
        </p:nvSpPr>
        <p:spPr>
          <a:xfrm>
            <a:off x="2209800" y="646352"/>
            <a:ext cx="9144000" cy="2505162"/>
          </a:xfrm>
        </p:spPr>
        <p:txBody>
          <a:bodyPr anchor="b"/>
          <a:lstStyle>
            <a:lvl1pPr algn="l">
              <a:defRPr sz="4500"/>
            </a:lvl1pPr>
          </a:lstStyle>
          <a:p>
            <a:r>
              <a:rPr lang="en-US" dirty="0"/>
              <a:t>TITLE SLIDE</a:t>
            </a:r>
          </a:p>
        </p:txBody>
      </p:sp>
      <p:sp>
        <p:nvSpPr>
          <p:cNvPr id="3" name="Subtitle 2">
            <a:extLst>
              <a:ext uri="{FF2B5EF4-FFF2-40B4-BE49-F238E27FC236}">
                <a16:creationId xmlns:a16="http://schemas.microsoft.com/office/drawing/2014/main" id="{6374CC3C-FAF8-438F-B2FA-9E01AC579162}"/>
              </a:ext>
            </a:extLst>
          </p:cNvPr>
          <p:cNvSpPr>
            <a:spLocks noGrp="1"/>
          </p:cNvSpPr>
          <p:nvPr>
            <p:ph type="subTitle" idx="1" hasCustomPrompt="1"/>
          </p:nvPr>
        </p:nvSpPr>
        <p:spPr>
          <a:xfrm>
            <a:off x="2262965" y="3798494"/>
            <a:ext cx="9144000" cy="930205"/>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Rectangle 6">
            <a:extLst>
              <a:ext uri="{FF2B5EF4-FFF2-40B4-BE49-F238E27FC236}">
                <a16:creationId xmlns:a16="http://schemas.microsoft.com/office/drawing/2014/main" id="{D997E746-E782-4C9E-95A5-E0FCF31E9C9D}"/>
              </a:ext>
            </a:extLst>
          </p:cNvPr>
          <p:cNvSpPr/>
          <p:nvPr userDrawn="1"/>
        </p:nvSpPr>
        <p:spPr>
          <a:xfrm>
            <a:off x="0" y="0"/>
            <a:ext cx="17526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EA41CBD9-3844-4FC5-8EEE-420B4697E25A}"/>
              </a:ext>
            </a:extLst>
          </p:cNvPr>
          <p:cNvSpPr/>
          <p:nvPr userDrawn="1"/>
        </p:nvSpPr>
        <p:spPr>
          <a:xfrm>
            <a:off x="1123122" y="3336202"/>
            <a:ext cx="10306879" cy="1855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463127-9766-469C-9A2B-2ACAA79940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8"/>
          <a:stretch/>
        </p:blipFill>
        <p:spPr>
          <a:xfrm>
            <a:off x="7046844" y="5454083"/>
            <a:ext cx="5069683" cy="1403919"/>
          </a:xfrm>
          <a:prstGeom prst="rect">
            <a:avLst/>
          </a:prstGeom>
        </p:spPr>
      </p:pic>
      <p:sp>
        <p:nvSpPr>
          <p:cNvPr id="6" name="Text Placeholder 5">
            <a:extLst>
              <a:ext uri="{FF2B5EF4-FFF2-40B4-BE49-F238E27FC236}">
                <a16:creationId xmlns:a16="http://schemas.microsoft.com/office/drawing/2014/main" id="{3E0461A1-4EE0-40F7-8D38-08F7EAEFB591}"/>
              </a:ext>
            </a:extLst>
          </p:cNvPr>
          <p:cNvSpPr>
            <a:spLocks noGrp="1"/>
          </p:cNvSpPr>
          <p:nvPr>
            <p:ph type="body" sz="quarter" idx="11" hasCustomPrompt="1"/>
          </p:nvPr>
        </p:nvSpPr>
        <p:spPr>
          <a:xfrm>
            <a:off x="2209800" y="6317411"/>
            <a:ext cx="2743200" cy="340606"/>
          </a:xfrm>
        </p:spPr>
        <p:txBody>
          <a:bodyPr anchor="ctr">
            <a:normAutofit/>
          </a:bodyPr>
          <a:lstStyle>
            <a:lvl1pPr algn="l">
              <a:buNone/>
              <a:defRPr sz="1050" b="1"/>
            </a:lvl1pPr>
          </a:lstStyle>
          <a:p>
            <a:pPr lvl="0"/>
            <a:r>
              <a:rPr lang="en-US" dirty="0"/>
              <a:t>SEPT. 2020</a:t>
            </a:r>
          </a:p>
        </p:txBody>
      </p:sp>
    </p:spTree>
    <p:extLst>
      <p:ext uri="{BB962C8B-B14F-4D97-AF65-F5344CB8AC3E}">
        <p14:creationId xmlns:p14="http://schemas.microsoft.com/office/powerpoint/2010/main" val="1964189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7CB5D3-9991-454E-A860-BCE937968069}"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7905451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Outlin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6D30-4ED4-4AE5-8536-68266F714D93}"/>
              </a:ext>
            </a:extLst>
          </p:cNvPr>
          <p:cNvSpPr>
            <a:spLocks noGrp="1"/>
          </p:cNvSpPr>
          <p:nvPr>
            <p:ph type="title" hasCustomPrompt="1"/>
          </p:nvPr>
        </p:nvSpPr>
        <p:spPr>
          <a:xfrm>
            <a:off x="838200" y="450920"/>
            <a:ext cx="10515600" cy="961541"/>
          </a:xfrm>
        </p:spPr>
        <p:txBody>
          <a:bodyPr/>
          <a:lstStyle>
            <a:lvl1pPr>
              <a:defRPr/>
            </a:lvl1pPr>
          </a:lstStyle>
          <a:p>
            <a:r>
              <a:rPr lang="en-US" dirty="0"/>
              <a:t>OUTLINE TITLE HERE</a:t>
            </a:r>
          </a:p>
        </p:txBody>
      </p:sp>
      <p:sp>
        <p:nvSpPr>
          <p:cNvPr id="7" name="Rectangle 6">
            <a:extLst>
              <a:ext uri="{FF2B5EF4-FFF2-40B4-BE49-F238E27FC236}">
                <a16:creationId xmlns:a16="http://schemas.microsoft.com/office/drawing/2014/main" id="{4942B21E-6564-4726-87BC-43418AD40EDC}"/>
              </a:ext>
            </a:extLst>
          </p:cNvPr>
          <p:cNvSpPr/>
          <p:nvPr userDrawn="1"/>
        </p:nvSpPr>
        <p:spPr>
          <a:xfrm>
            <a:off x="838200" y="1521757"/>
            <a:ext cx="10515600" cy="85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A20BBD99-9746-4F38-BC73-2968B868C062}"/>
              </a:ext>
            </a:extLst>
          </p:cNvPr>
          <p:cNvSpPr/>
          <p:nvPr userDrawn="1"/>
        </p:nvSpPr>
        <p:spPr>
          <a:xfrm>
            <a:off x="1" y="6407080"/>
            <a:ext cx="12192001" cy="4509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48006297-6DED-4A6E-B42C-71374791B121}"/>
              </a:ext>
            </a:extLst>
          </p:cNvPr>
          <p:cNvPicPr>
            <a:picLocks noChangeAspect="1"/>
          </p:cNvPicPr>
          <p:nvPr userDrawn="1"/>
        </p:nvPicPr>
        <p:blipFill>
          <a:blip r:embed="rId2"/>
          <a:stretch>
            <a:fillRect/>
          </a:stretch>
        </p:blipFill>
        <p:spPr>
          <a:xfrm>
            <a:off x="10763977" y="136526"/>
            <a:ext cx="1335587" cy="768419"/>
          </a:xfrm>
          <a:prstGeom prst="rect">
            <a:avLst/>
          </a:prstGeom>
        </p:spPr>
      </p:pic>
      <p:sp>
        <p:nvSpPr>
          <p:cNvPr id="17" name="Text Placeholder 16">
            <a:extLst>
              <a:ext uri="{FF2B5EF4-FFF2-40B4-BE49-F238E27FC236}">
                <a16:creationId xmlns:a16="http://schemas.microsoft.com/office/drawing/2014/main" id="{ADD8EBDB-9C65-4CD9-BEE8-945B908E06DD}"/>
              </a:ext>
            </a:extLst>
          </p:cNvPr>
          <p:cNvSpPr>
            <a:spLocks noGrp="1"/>
          </p:cNvSpPr>
          <p:nvPr>
            <p:ph type="body" sz="quarter" idx="10" hasCustomPrompt="1"/>
          </p:nvPr>
        </p:nvSpPr>
        <p:spPr>
          <a:xfrm>
            <a:off x="800089" y="2188766"/>
            <a:ext cx="876300" cy="876300"/>
          </a:xfrm>
        </p:spPr>
        <p:txBody>
          <a:bodyPr anchor="b">
            <a:normAutofit/>
          </a:bodyPr>
          <a:lstStyle>
            <a:lvl1pPr algn="ctr">
              <a:buNone/>
              <a:defRPr sz="2400">
                <a:solidFill>
                  <a:schemeClr val="accent1"/>
                </a:solidFill>
                <a:latin typeface="+mn-lt"/>
                <a:ea typeface="Segoe UI Black" panose="020B0A02040204020203" pitchFamily="34" charset="0"/>
              </a:defRPr>
            </a:lvl1pPr>
          </a:lstStyle>
          <a:p>
            <a:pPr lvl="0"/>
            <a:r>
              <a:rPr lang="en-US" dirty="0"/>
              <a:t>01.</a:t>
            </a:r>
          </a:p>
        </p:txBody>
      </p:sp>
      <p:sp>
        <p:nvSpPr>
          <p:cNvPr id="18" name="Text Placeholder 16">
            <a:extLst>
              <a:ext uri="{FF2B5EF4-FFF2-40B4-BE49-F238E27FC236}">
                <a16:creationId xmlns:a16="http://schemas.microsoft.com/office/drawing/2014/main" id="{8490D034-A296-4AF7-946A-3C1CF50FF0E8}"/>
              </a:ext>
            </a:extLst>
          </p:cNvPr>
          <p:cNvSpPr>
            <a:spLocks noGrp="1"/>
          </p:cNvSpPr>
          <p:nvPr>
            <p:ph type="body" sz="quarter" idx="11" hasCustomPrompt="1"/>
          </p:nvPr>
        </p:nvSpPr>
        <p:spPr>
          <a:xfrm>
            <a:off x="800089" y="3462145"/>
            <a:ext cx="876300" cy="876300"/>
          </a:xfrm>
        </p:spPr>
        <p:txBody>
          <a:bodyPr anchor="b">
            <a:noAutofit/>
          </a:bodyPr>
          <a:lstStyle>
            <a:lvl1pPr algn="ctr">
              <a:buNone/>
              <a:defRPr sz="2400">
                <a:solidFill>
                  <a:schemeClr val="accent1"/>
                </a:solidFill>
                <a:latin typeface="+mn-lt"/>
                <a:ea typeface="Segoe UI Black" panose="020B0A02040204020203" pitchFamily="34" charset="0"/>
              </a:defRPr>
            </a:lvl1pPr>
          </a:lstStyle>
          <a:p>
            <a:pPr lvl="0"/>
            <a:r>
              <a:rPr lang="en-US" dirty="0"/>
              <a:t>02.</a:t>
            </a:r>
          </a:p>
        </p:txBody>
      </p:sp>
      <p:sp>
        <p:nvSpPr>
          <p:cNvPr id="19" name="Text Placeholder 16">
            <a:extLst>
              <a:ext uri="{FF2B5EF4-FFF2-40B4-BE49-F238E27FC236}">
                <a16:creationId xmlns:a16="http://schemas.microsoft.com/office/drawing/2014/main" id="{D6E4C57A-D341-4B0D-AFBB-945E38536DBF}"/>
              </a:ext>
            </a:extLst>
          </p:cNvPr>
          <p:cNvSpPr>
            <a:spLocks noGrp="1"/>
          </p:cNvSpPr>
          <p:nvPr>
            <p:ph type="body" sz="quarter" idx="12" hasCustomPrompt="1"/>
          </p:nvPr>
        </p:nvSpPr>
        <p:spPr>
          <a:xfrm>
            <a:off x="800089" y="4746363"/>
            <a:ext cx="876300" cy="876300"/>
          </a:xfrm>
        </p:spPr>
        <p:txBody>
          <a:bodyPr anchor="b">
            <a:noAutofit/>
          </a:bodyPr>
          <a:lstStyle>
            <a:lvl1pPr algn="ctr">
              <a:buNone/>
              <a:defRPr sz="2400">
                <a:solidFill>
                  <a:schemeClr val="accent1"/>
                </a:solidFill>
                <a:latin typeface="+mn-lt"/>
                <a:ea typeface="Segoe UI Black" panose="020B0A02040204020203" pitchFamily="34" charset="0"/>
              </a:defRPr>
            </a:lvl1pPr>
          </a:lstStyle>
          <a:p>
            <a:pPr lvl="0"/>
            <a:r>
              <a:rPr lang="en-US" dirty="0"/>
              <a:t>03.</a:t>
            </a:r>
          </a:p>
        </p:txBody>
      </p:sp>
      <p:sp>
        <p:nvSpPr>
          <p:cNvPr id="20" name="Text Placeholder 16">
            <a:extLst>
              <a:ext uri="{FF2B5EF4-FFF2-40B4-BE49-F238E27FC236}">
                <a16:creationId xmlns:a16="http://schemas.microsoft.com/office/drawing/2014/main" id="{3DA358BC-B84C-4FB8-A172-368546C96136}"/>
              </a:ext>
            </a:extLst>
          </p:cNvPr>
          <p:cNvSpPr>
            <a:spLocks noGrp="1"/>
          </p:cNvSpPr>
          <p:nvPr>
            <p:ph type="body" sz="quarter" idx="13" hasCustomPrompt="1"/>
          </p:nvPr>
        </p:nvSpPr>
        <p:spPr>
          <a:xfrm>
            <a:off x="4457697" y="2188766"/>
            <a:ext cx="876300" cy="876300"/>
          </a:xfrm>
        </p:spPr>
        <p:txBody>
          <a:bodyPr anchor="b">
            <a:noAutofit/>
          </a:bodyPr>
          <a:lstStyle>
            <a:lvl1pPr algn="ctr">
              <a:buNone/>
              <a:defRPr sz="2400">
                <a:solidFill>
                  <a:schemeClr val="accent1"/>
                </a:solidFill>
                <a:latin typeface="+mn-lt"/>
                <a:ea typeface="Segoe UI Black" panose="020B0A02040204020203" pitchFamily="34" charset="0"/>
              </a:defRPr>
            </a:lvl1pPr>
          </a:lstStyle>
          <a:p>
            <a:pPr lvl="0"/>
            <a:r>
              <a:rPr lang="en-US" dirty="0"/>
              <a:t>04.</a:t>
            </a:r>
          </a:p>
        </p:txBody>
      </p:sp>
      <p:sp>
        <p:nvSpPr>
          <p:cNvPr id="21" name="Text Placeholder 16">
            <a:extLst>
              <a:ext uri="{FF2B5EF4-FFF2-40B4-BE49-F238E27FC236}">
                <a16:creationId xmlns:a16="http://schemas.microsoft.com/office/drawing/2014/main" id="{A67D678C-3AEF-4624-B7C5-7EFEB0157AFC}"/>
              </a:ext>
            </a:extLst>
          </p:cNvPr>
          <p:cNvSpPr>
            <a:spLocks noGrp="1"/>
          </p:cNvSpPr>
          <p:nvPr>
            <p:ph type="body" sz="quarter" idx="14" hasCustomPrompt="1"/>
          </p:nvPr>
        </p:nvSpPr>
        <p:spPr>
          <a:xfrm>
            <a:off x="4457697" y="3462145"/>
            <a:ext cx="876300" cy="876300"/>
          </a:xfrm>
        </p:spPr>
        <p:txBody>
          <a:bodyPr anchor="b">
            <a:noAutofit/>
          </a:bodyPr>
          <a:lstStyle>
            <a:lvl1pPr algn="ctr">
              <a:buNone/>
              <a:defRPr sz="2400">
                <a:solidFill>
                  <a:schemeClr val="accent1"/>
                </a:solidFill>
                <a:latin typeface="+mn-lt"/>
                <a:ea typeface="Segoe UI Black" panose="020B0A02040204020203" pitchFamily="34" charset="0"/>
              </a:defRPr>
            </a:lvl1pPr>
          </a:lstStyle>
          <a:p>
            <a:pPr lvl="0"/>
            <a:r>
              <a:rPr lang="en-US" dirty="0"/>
              <a:t>05.</a:t>
            </a:r>
          </a:p>
        </p:txBody>
      </p:sp>
      <p:sp>
        <p:nvSpPr>
          <p:cNvPr id="22" name="Text Placeholder 16">
            <a:extLst>
              <a:ext uri="{FF2B5EF4-FFF2-40B4-BE49-F238E27FC236}">
                <a16:creationId xmlns:a16="http://schemas.microsoft.com/office/drawing/2014/main" id="{3EEAA70D-6CE1-48DB-852F-47529E606272}"/>
              </a:ext>
            </a:extLst>
          </p:cNvPr>
          <p:cNvSpPr>
            <a:spLocks noGrp="1"/>
          </p:cNvSpPr>
          <p:nvPr>
            <p:ph type="body" sz="quarter" idx="15" hasCustomPrompt="1"/>
          </p:nvPr>
        </p:nvSpPr>
        <p:spPr>
          <a:xfrm>
            <a:off x="4457697" y="4746363"/>
            <a:ext cx="876300" cy="876300"/>
          </a:xfrm>
        </p:spPr>
        <p:txBody>
          <a:bodyPr anchor="b">
            <a:noAutofit/>
          </a:bodyPr>
          <a:lstStyle>
            <a:lvl1pPr algn="ctr">
              <a:buNone/>
              <a:defRPr sz="2400">
                <a:solidFill>
                  <a:schemeClr val="accent1"/>
                </a:solidFill>
                <a:latin typeface="+mn-lt"/>
                <a:ea typeface="Segoe UI Black" panose="020B0A02040204020203" pitchFamily="34" charset="0"/>
              </a:defRPr>
            </a:lvl1pPr>
          </a:lstStyle>
          <a:p>
            <a:pPr lvl="0"/>
            <a:r>
              <a:rPr lang="en-US" dirty="0"/>
              <a:t>06.</a:t>
            </a:r>
          </a:p>
        </p:txBody>
      </p:sp>
      <p:sp>
        <p:nvSpPr>
          <p:cNvPr id="23" name="Text Placeholder 16">
            <a:extLst>
              <a:ext uri="{FF2B5EF4-FFF2-40B4-BE49-F238E27FC236}">
                <a16:creationId xmlns:a16="http://schemas.microsoft.com/office/drawing/2014/main" id="{561C8A96-80D0-4BF6-9C66-AECCB5BF258E}"/>
              </a:ext>
            </a:extLst>
          </p:cNvPr>
          <p:cNvSpPr>
            <a:spLocks noGrp="1"/>
          </p:cNvSpPr>
          <p:nvPr>
            <p:ph type="body" sz="quarter" idx="16" hasCustomPrompt="1"/>
          </p:nvPr>
        </p:nvSpPr>
        <p:spPr>
          <a:xfrm>
            <a:off x="8115305" y="2188766"/>
            <a:ext cx="876300" cy="876300"/>
          </a:xfrm>
        </p:spPr>
        <p:txBody>
          <a:bodyPr anchor="b">
            <a:noAutofit/>
          </a:bodyPr>
          <a:lstStyle>
            <a:lvl1pPr algn="ctr">
              <a:buNone/>
              <a:defRPr sz="2400">
                <a:solidFill>
                  <a:schemeClr val="accent1"/>
                </a:solidFill>
                <a:latin typeface="+mn-lt"/>
                <a:ea typeface="Segoe UI Black" panose="020B0A02040204020203" pitchFamily="34" charset="0"/>
              </a:defRPr>
            </a:lvl1pPr>
          </a:lstStyle>
          <a:p>
            <a:pPr lvl="0"/>
            <a:r>
              <a:rPr lang="en-US" dirty="0"/>
              <a:t>07.</a:t>
            </a:r>
          </a:p>
        </p:txBody>
      </p:sp>
      <p:sp>
        <p:nvSpPr>
          <p:cNvPr id="24" name="Text Placeholder 16">
            <a:extLst>
              <a:ext uri="{FF2B5EF4-FFF2-40B4-BE49-F238E27FC236}">
                <a16:creationId xmlns:a16="http://schemas.microsoft.com/office/drawing/2014/main" id="{6D37ABB1-0C03-481E-B49E-EBF680E68028}"/>
              </a:ext>
            </a:extLst>
          </p:cNvPr>
          <p:cNvSpPr>
            <a:spLocks noGrp="1"/>
          </p:cNvSpPr>
          <p:nvPr>
            <p:ph type="body" sz="quarter" idx="17" hasCustomPrompt="1"/>
          </p:nvPr>
        </p:nvSpPr>
        <p:spPr>
          <a:xfrm>
            <a:off x="8115305" y="3462145"/>
            <a:ext cx="876300" cy="876300"/>
          </a:xfrm>
        </p:spPr>
        <p:txBody>
          <a:bodyPr anchor="b">
            <a:noAutofit/>
          </a:bodyPr>
          <a:lstStyle>
            <a:lvl1pPr algn="ctr">
              <a:buNone/>
              <a:defRPr sz="2400">
                <a:solidFill>
                  <a:schemeClr val="accent1"/>
                </a:solidFill>
                <a:latin typeface="+mn-lt"/>
                <a:ea typeface="Segoe UI Black" panose="020B0A02040204020203" pitchFamily="34" charset="0"/>
              </a:defRPr>
            </a:lvl1pPr>
          </a:lstStyle>
          <a:p>
            <a:pPr lvl="0"/>
            <a:r>
              <a:rPr lang="en-US" dirty="0"/>
              <a:t>08.</a:t>
            </a:r>
          </a:p>
        </p:txBody>
      </p:sp>
      <p:sp>
        <p:nvSpPr>
          <p:cNvPr id="25" name="Text Placeholder 16">
            <a:extLst>
              <a:ext uri="{FF2B5EF4-FFF2-40B4-BE49-F238E27FC236}">
                <a16:creationId xmlns:a16="http://schemas.microsoft.com/office/drawing/2014/main" id="{AC6EC00D-33B1-4230-BADC-1B6D222D14AE}"/>
              </a:ext>
            </a:extLst>
          </p:cNvPr>
          <p:cNvSpPr>
            <a:spLocks noGrp="1"/>
          </p:cNvSpPr>
          <p:nvPr>
            <p:ph type="body" sz="quarter" idx="18" hasCustomPrompt="1"/>
          </p:nvPr>
        </p:nvSpPr>
        <p:spPr>
          <a:xfrm>
            <a:off x="8115305" y="4746363"/>
            <a:ext cx="876300" cy="876300"/>
          </a:xfrm>
        </p:spPr>
        <p:txBody>
          <a:bodyPr anchor="b">
            <a:noAutofit/>
          </a:bodyPr>
          <a:lstStyle>
            <a:lvl1pPr algn="ctr">
              <a:buNone/>
              <a:defRPr sz="2400">
                <a:solidFill>
                  <a:schemeClr val="accent1"/>
                </a:solidFill>
                <a:latin typeface="+mn-lt"/>
                <a:ea typeface="Segoe UI Black" panose="020B0A02040204020203" pitchFamily="34" charset="0"/>
              </a:defRPr>
            </a:lvl1pPr>
          </a:lstStyle>
          <a:p>
            <a:pPr lvl="0"/>
            <a:r>
              <a:rPr lang="en-US" dirty="0"/>
              <a:t>09.</a:t>
            </a:r>
          </a:p>
        </p:txBody>
      </p:sp>
      <p:sp>
        <p:nvSpPr>
          <p:cNvPr id="27" name="Text Placeholder 26">
            <a:extLst>
              <a:ext uri="{FF2B5EF4-FFF2-40B4-BE49-F238E27FC236}">
                <a16:creationId xmlns:a16="http://schemas.microsoft.com/office/drawing/2014/main" id="{B3FA6CE5-4F49-415A-93B5-18B373DE2F2A}"/>
              </a:ext>
            </a:extLst>
          </p:cNvPr>
          <p:cNvSpPr>
            <a:spLocks noGrp="1"/>
          </p:cNvSpPr>
          <p:nvPr>
            <p:ph type="body" sz="quarter" idx="19" hasCustomPrompt="1"/>
          </p:nvPr>
        </p:nvSpPr>
        <p:spPr>
          <a:xfrm>
            <a:off x="1676389" y="2188766"/>
            <a:ext cx="2362196" cy="876300"/>
          </a:xfrm>
        </p:spPr>
        <p:txBody>
          <a:bodyPr anchor="b"/>
          <a:lstStyle>
            <a:lvl1pPr>
              <a:buNone/>
              <a:defRPr/>
            </a:lvl1pPr>
          </a:lstStyle>
          <a:p>
            <a:pPr lvl="0"/>
            <a:r>
              <a:rPr lang="en-US" dirty="0"/>
              <a:t>SECTION ONE</a:t>
            </a:r>
          </a:p>
        </p:txBody>
      </p:sp>
      <p:sp>
        <p:nvSpPr>
          <p:cNvPr id="28" name="Text Placeholder 26">
            <a:extLst>
              <a:ext uri="{FF2B5EF4-FFF2-40B4-BE49-F238E27FC236}">
                <a16:creationId xmlns:a16="http://schemas.microsoft.com/office/drawing/2014/main" id="{493E731B-3624-4616-91D0-00768B0A290E}"/>
              </a:ext>
            </a:extLst>
          </p:cNvPr>
          <p:cNvSpPr>
            <a:spLocks noGrp="1"/>
          </p:cNvSpPr>
          <p:nvPr>
            <p:ph type="body" sz="quarter" idx="20" hasCustomPrompt="1"/>
          </p:nvPr>
        </p:nvSpPr>
        <p:spPr>
          <a:xfrm>
            <a:off x="1676389" y="3462145"/>
            <a:ext cx="2362196" cy="876300"/>
          </a:xfrm>
        </p:spPr>
        <p:txBody>
          <a:bodyPr anchor="b"/>
          <a:lstStyle>
            <a:lvl1pPr>
              <a:buNone/>
              <a:defRPr/>
            </a:lvl1pPr>
          </a:lstStyle>
          <a:p>
            <a:pPr lvl="0"/>
            <a:r>
              <a:rPr lang="en-US" dirty="0"/>
              <a:t>SECTION TWO</a:t>
            </a:r>
          </a:p>
        </p:txBody>
      </p:sp>
      <p:sp>
        <p:nvSpPr>
          <p:cNvPr id="29" name="Text Placeholder 26">
            <a:extLst>
              <a:ext uri="{FF2B5EF4-FFF2-40B4-BE49-F238E27FC236}">
                <a16:creationId xmlns:a16="http://schemas.microsoft.com/office/drawing/2014/main" id="{B5B96C75-46AB-461B-8850-E4191786488B}"/>
              </a:ext>
            </a:extLst>
          </p:cNvPr>
          <p:cNvSpPr>
            <a:spLocks noGrp="1"/>
          </p:cNvSpPr>
          <p:nvPr>
            <p:ph type="body" sz="quarter" idx="21" hasCustomPrompt="1"/>
          </p:nvPr>
        </p:nvSpPr>
        <p:spPr>
          <a:xfrm>
            <a:off x="1676389" y="4746363"/>
            <a:ext cx="2362196" cy="876300"/>
          </a:xfrm>
        </p:spPr>
        <p:txBody>
          <a:bodyPr anchor="b"/>
          <a:lstStyle>
            <a:lvl1pPr>
              <a:buNone/>
              <a:defRPr/>
            </a:lvl1pPr>
          </a:lstStyle>
          <a:p>
            <a:pPr lvl="0"/>
            <a:r>
              <a:rPr lang="en-US" dirty="0"/>
              <a:t>SECTION THREE</a:t>
            </a:r>
          </a:p>
        </p:txBody>
      </p:sp>
      <p:sp>
        <p:nvSpPr>
          <p:cNvPr id="30" name="Text Placeholder 26">
            <a:extLst>
              <a:ext uri="{FF2B5EF4-FFF2-40B4-BE49-F238E27FC236}">
                <a16:creationId xmlns:a16="http://schemas.microsoft.com/office/drawing/2014/main" id="{D881B135-BCFF-4EC0-A82D-0F1CEA0483D9}"/>
              </a:ext>
            </a:extLst>
          </p:cNvPr>
          <p:cNvSpPr>
            <a:spLocks noGrp="1"/>
          </p:cNvSpPr>
          <p:nvPr>
            <p:ph type="body" sz="quarter" idx="22" hasCustomPrompt="1"/>
          </p:nvPr>
        </p:nvSpPr>
        <p:spPr>
          <a:xfrm>
            <a:off x="5333997" y="2188766"/>
            <a:ext cx="2362196" cy="876300"/>
          </a:xfrm>
        </p:spPr>
        <p:txBody>
          <a:bodyPr anchor="b"/>
          <a:lstStyle>
            <a:lvl1pPr>
              <a:buNone/>
              <a:defRPr/>
            </a:lvl1pPr>
          </a:lstStyle>
          <a:p>
            <a:pPr lvl="0"/>
            <a:r>
              <a:rPr lang="en-US" dirty="0"/>
              <a:t>SECTION FOUR</a:t>
            </a:r>
          </a:p>
        </p:txBody>
      </p:sp>
      <p:sp>
        <p:nvSpPr>
          <p:cNvPr id="31" name="Text Placeholder 26">
            <a:extLst>
              <a:ext uri="{FF2B5EF4-FFF2-40B4-BE49-F238E27FC236}">
                <a16:creationId xmlns:a16="http://schemas.microsoft.com/office/drawing/2014/main" id="{D1642CF6-D931-4145-93E9-3D4AF6A78463}"/>
              </a:ext>
            </a:extLst>
          </p:cNvPr>
          <p:cNvSpPr>
            <a:spLocks noGrp="1"/>
          </p:cNvSpPr>
          <p:nvPr>
            <p:ph type="body" sz="quarter" idx="23" hasCustomPrompt="1"/>
          </p:nvPr>
        </p:nvSpPr>
        <p:spPr>
          <a:xfrm>
            <a:off x="5333997" y="3462145"/>
            <a:ext cx="2362196" cy="876300"/>
          </a:xfrm>
        </p:spPr>
        <p:txBody>
          <a:bodyPr anchor="b"/>
          <a:lstStyle>
            <a:lvl1pPr>
              <a:buNone/>
              <a:defRPr/>
            </a:lvl1pPr>
          </a:lstStyle>
          <a:p>
            <a:pPr lvl="0"/>
            <a:r>
              <a:rPr lang="en-US" dirty="0"/>
              <a:t>SECTION FIVE</a:t>
            </a:r>
          </a:p>
        </p:txBody>
      </p:sp>
      <p:sp>
        <p:nvSpPr>
          <p:cNvPr id="32" name="Text Placeholder 26">
            <a:extLst>
              <a:ext uri="{FF2B5EF4-FFF2-40B4-BE49-F238E27FC236}">
                <a16:creationId xmlns:a16="http://schemas.microsoft.com/office/drawing/2014/main" id="{CD0F632E-04F4-4E63-8538-88685D0913D1}"/>
              </a:ext>
            </a:extLst>
          </p:cNvPr>
          <p:cNvSpPr>
            <a:spLocks noGrp="1"/>
          </p:cNvSpPr>
          <p:nvPr>
            <p:ph type="body" sz="quarter" idx="24" hasCustomPrompt="1"/>
          </p:nvPr>
        </p:nvSpPr>
        <p:spPr>
          <a:xfrm>
            <a:off x="5333997" y="4746363"/>
            <a:ext cx="2362196" cy="876300"/>
          </a:xfrm>
        </p:spPr>
        <p:txBody>
          <a:bodyPr anchor="b"/>
          <a:lstStyle>
            <a:lvl1pPr>
              <a:buNone/>
              <a:defRPr/>
            </a:lvl1pPr>
          </a:lstStyle>
          <a:p>
            <a:pPr lvl="0"/>
            <a:r>
              <a:rPr lang="en-US" dirty="0"/>
              <a:t>SECTION SIX</a:t>
            </a:r>
          </a:p>
        </p:txBody>
      </p:sp>
      <p:sp>
        <p:nvSpPr>
          <p:cNvPr id="33" name="Text Placeholder 26">
            <a:extLst>
              <a:ext uri="{FF2B5EF4-FFF2-40B4-BE49-F238E27FC236}">
                <a16:creationId xmlns:a16="http://schemas.microsoft.com/office/drawing/2014/main" id="{2D1B59FA-96AE-4E23-8074-677F29C7545F}"/>
              </a:ext>
            </a:extLst>
          </p:cNvPr>
          <p:cNvSpPr>
            <a:spLocks noGrp="1"/>
          </p:cNvSpPr>
          <p:nvPr>
            <p:ph type="body" sz="quarter" idx="25" hasCustomPrompt="1"/>
          </p:nvPr>
        </p:nvSpPr>
        <p:spPr>
          <a:xfrm>
            <a:off x="8991605" y="2188766"/>
            <a:ext cx="2362196" cy="876300"/>
          </a:xfrm>
        </p:spPr>
        <p:txBody>
          <a:bodyPr anchor="b"/>
          <a:lstStyle>
            <a:lvl1pPr>
              <a:buNone/>
              <a:defRPr/>
            </a:lvl1pPr>
          </a:lstStyle>
          <a:p>
            <a:pPr lvl="0"/>
            <a:r>
              <a:rPr lang="en-US" dirty="0"/>
              <a:t>SECTION SEVEN</a:t>
            </a:r>
          </a:p>
        </p:txBody>
      </p:sp>
      <p:sp>
        <p:nvSpPr>
          <p:cNvPr id="34" name="Text Placeholder 26">
            <a:extLst>
              <a:ext uri="{FF2B5EF4-FFF2-40B4-BE49-F238E27FC236}">
                <a16:creationId xmlns:a16="http://schemas.microsoft.com/office/drawing/2014/main" id="{E027C413-AB95-4CFD-A00E-2CA12BFF04BB}"/>
              </a:ext>
            </a:extLst>
          </p:cNvPr>
          <p:cNvSpPr>
            <a:spLocks noGrp="1"/>
          </p:cNvSpPr>
          <p:nvPr>
            <p:ph type="body" sz="quarter" idx="26" hasCustomPrompt="1"/>
          </p:nvPr>
        </p:nvSpPr>
        <p:spPr>
          <a:xfrm>
            <a:off x="8991605" y="3462145"/>
            <a:ext cx="2362196" cy="876300"/>
          </a:xfrm>
        </p:spPr>
        <p:txBody>
          <a:bodyPr anchor="b"/>
          <a:lstStyle>
            <a:lvl1pPr>
              <a:buNone/>
              <a:defRPr/>
            </a:lvl1pPr>
          </a:lstStyle>
          <a:p>
            <a:pPr lvl="0"/>
            <a:r>
              <a:rPr lang="en-US" dirty="0"/>
              <a:t>SECTION EIGHT</a:t>
            </a:r>
          </a:p>
        </p:txBody>
      </p:sp>
      <p:sp>
        <p:nvSpPr>
          <p:cNvPr id="35" name="Text Placeholder 26">
            <a:extLst>
              <a:ext uri="{FF2B5EF4-FFF2-40B4-BE49-F238E27FC236}">
                <a16:creationId xmlns:a16="http://schemas.microsoft.com/office/drawing/2014/main" id="{8C7BCCC7-FC6F-40E9-8336-1CA80ED7261F}"/>
              </a:ext>
            </a:extLst>
          </p:cNvPr>
          <p:cNvSpPr>
            <a:spLocks noGrp="1"/>
          </p:cNvSpPr>
          <p:nvPr>
            <p:ph type="body" sz="quarter" idx="27" hasCustomPrompt="1"/>
          </p:nvPr>
        </p:nvSpPr>
        <p:spPr>
          <a:xfrm>
            <a:off x="8991605" y="4746363"/>
            <a:ext cx="2362196" cy="876300"/>
          </a:xfrm>
        </p:spPr>
        <p:txBody>
          <a:bodyPr anchor="b"/>
          <a:lstStyle>
            <a:lvl1pPr>
              <a:buNone/>
              <a:defRPr/>
            </a:lvl1pPr>
          </a:lstStyle>
          <a:p>
            <a:pPr lvl="0"/>
            <a:r>
              <a:rPr lang="en-US" dirty="0"/>
              <a:t>SECTION NINE</a:t>
            </a:r>
          </a:p>
        </p:txBody>
      </p:sp>
      <p:sp>
        <p:nvSpPr>
          <p:cNvPr id="37" name="Rectangle 36">
            <a:extLst>
              <a:ext uri="{FF2B5EF4-FFF2-40B4-BE49-F238E27FC236}">
                <a16:creationId xmlns:a16="http://schemas.microsoft.com/office/drawing/2014/main" id="{8A05DBE8-1F14-4A53-8716-1D82B70B8235}"/>
              </a:ext>
            </a:extLst>
          </p:cNvPr>
          <p:cNvSpPr/>
          <p:nvPr userDrawn="1"/>
        </p:nvSpPr>
        <p:spPr>
          <a:xfrm>
            <a:off x="-3439436" y="1"/>
            <a:ext cx="2940669" cy="18415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50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solidFill>
                  <a:schemeClr val="tx1"/>
                </a:solidFill>
              </a:rPr>
              <a:t>Note:</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Section numbers and titles will not show up unless edited. </a:t>
            </a:r>
            <a:endParaRPr lang="en-US" sz="1800" dirty="0">
              <a:solidFill>
                <a:schemeClr val="tx1"/>
              </a:solidFill>
            </a:endParaRPr>
          </a:p>
          <a:p>
            <a:pPr algn="l"/>
            <a:endParaRPr lang="en-US" sz="1800" dirty="0">
              <a:solidFill>
                <a:schemeClr val="tx1"/>
              </a:solidFill>
            </a:endParaRPr>
          </a:p>
        </p:txBody>
      </p:sp>
      <p:sp>
        <p:nvSpPr>
          <p:cNvPr id="26" name="Rectangle 25">
            <a:extLst>
              <a:ext uri="{FF2B5EF4-FFF2-40B4-BE49-F238E27FC236}">
                <a16:creationId xmlns:a16="http://schemas.microsoft.com/office/drawing/2014/main" id="{31A69F28-563F-FD4B-9D16-E95EC02BA9BC}"/>
              </a:ext>
            </a:extLst>
          </p:cNvPr>
          <p:cNvSpPr/>
          <p:nvPr userDrawn="1"/>
        </p:nvSpPr>
        <p:spPr>
          <a:xfrm>
            <a:off x="1" y="6354475"/>
            <a:ext cx="12192001" cy="50944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6" name="Graphic 35" descr="Newspaper">
            <a:extLst>
              <a:ext uri="{FF2B5EF4-FFF2-40B4-BE49-F238E27FC236}">
                <a16:creationId xmlns:a16="http://schemas.microsoft.com/office/drawing/2014/main" id="{8932AB81-87B3-5844-B0D9-068771273A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9" y="6358016"/>
            <a:ext cx="502360" cy="502360"/>
          </a:xfrm>
          <a:prstGeom prst="rect">
            <a:avLst/>
          </a:prstGeom>
        </p:spPr>
      </p:pic>
      <p:sp>
        <p:nvSpPr>
          <p:cNvPr id="38" name="Rectangle 37">
            <a:extLst>
              <a:ext uri="{FF2B5EF4-FFF2-40B4-BE49-F238E27FC236}">
                <a16:creationId xmlns:a16="http://schemas.microsoft.com/office/drawing/2014/main" id="{3D273C79-1488-1C4F-9230-6ABDE92C8A55}"/>
              </a:ext>
            </a:extLst>
          </p:cNvPr>
          <p:cNvSpPr/>
          <p:nvPr userDrawn="1"/>
        </p:nvSpPr>
        <p:spPr>
          <a:xfrm>
            <a:off x="10159108" y="6452422"/>
            <a:ext cx="2152717" cy="307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b="1" dirty="0">
                <a:solidFill>
                  <a:srgbClr val="002C3A"/>
                </a:solidFill>
              </a:rPr>
              <a:t>RECOVERYANSWERS.ORG</a:t>
            </a:r>
          </a:p>
        </p:txBody>
      </p:sp>
      <p:sp>
        <p:nvSpPr>
          <p:cNvPr id="39" name="Rectangle 38">
            <a:extLst>
              <a:ext uri="{FF2B5EF4-FFF2-40B4-BE49-F238E27FC236}">
                <a16:creationId xmlns:a16="http://schemas.microsoft.com/office/drawing/2014/main" id="{C01A8AC5-E7E3-1344-92C8-6DA20C51FE21}"/>
              </a:ext>
            </a:extLst>
          </p:cNvPr>
          <p:cNvSpPr/>
          <p:nvPr userDrawn="1"/>
        </p:nvSpPr>
        <p:spPr>
          <a:xfrm>
            <a:off x="424872" y="6426636"/>
            <a:ext cx="162244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 BULLETIN</a:t>
            </a:r>
          </a:p>
        </p:txBody>
      </p:sp>
      <p:sp>
        <p:nvSpPr>
          <p:cNvPr id="40" name="Rectangle 39">
            <a:extLst>
              <a:ext uri="{FF2B5EF4-FFF2-40B4-BE49-F238E27FC236}">
                <a16:creationId xmlns:a16="http://schemas.microsoft.com/office/drawing/2014/main" id="{DC51E460-AE1C-BE45-8480-E788AD25A49C}"/>
              </a:ext>
            </a:extLst>
          </p:cNvPr>
          <p:cNvSpPr/>
          <p:nvPr userDrawn="1"/>
        </p:nvSpPr>
        <p:spPr>
          <a:xfrm>
            <a:off x="2457691" y="6460286"/>
            <a:ext cx="2031312" cy="2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@RECOVERYANSWERS</a:t>
            </a:r>
          </a:p>
        </p:txBody>
      </p:sp>
      <p:pic>
        <p:nvPicPr>
          <p:cNvPr id="41" name="Picture 12" descr="Linkedin Icon of Line style - Available in SVG, PNG, EPS, AI &amp; Icon fonts">
            <a:extLst>
              <a:ext uri="{FF2B5EF4-FFF2-40B4-BE49-F238E27FC236}">
                <a16:creationId xmlns:a16="http://schemas.microsoft.com/office/drawing/2014/main" id="{3EF11C9B-BB1E-DC42-8DD3-82206C340E5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08155" y="6358016"/>
            <a:ext cx="502360" cy="50236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7D8A6A1-6303-D047-9D4C-EB38114A4905}"/>
              </a:ext>
            </a:extLst>
          </p:cNvPr>
          <p:cNvSpPr/>
          <p:nvPr userDrawn="1"/>
        </p:nvSpPr>
        <p:spPr>
          <a:xfrm>
            <a:off x="4643551" y="6460286"/>
            <a:ext cx="2904899" cy="2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RECOVERY-RESEARCH-INSTITUTE</a:t>
            </a:r>
          </a:p>
        </p:txBody>
      </p:sp>
      <p:pic>
        <p:nvPicPr>
          <p:cNvPr id="43" name="Picture 2" descr="Twitter Icon In Black Circle transparent PNG - StickPNG">
            <a:extLst>
              <a:ext uri="{FF2B5EF4-FFF2-40B4-BE49-F238E27FC236}">
                <a16:creationId xmlns:a16="http://schemas.microsoft.com/office/drawing/2014/main" id="{1132D3E4-DED0-A747-A762-5224C686EC52}"/>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9746" t="22182" r="19746" b="23572"/>
          <a:stretch/>
        </p:blipFill>
        <p:spPr bwMode="auto">
          <a:xfrm>
            <a:off x="2054893" y="6384014"/>
            <a:ext cx="502360" cy="45036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acebook-social-media-fb-logo-square-3b84792233341efb-512×512 | Logo  facebook, App logo, Snapchat logo">
            <a:extLst>
              <a:ext uri="{FF2B5EF4-FFF2-40B4-BE49-F238E27FC236}">
                <a16:creationId xmlns:a16="http://schemas.microsoft.com/office/drawing/2014/main" id="{C9310328-30C3-A741-A107-CD0588A5382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43295" y="6388017"/>
            <a:ext cx="403100" cy="44236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41E7A985-4A5A-694D-9B0B-E700C09D8086}"/>
              </a:ext>
            </a:extLst>
          </p:cNvPr>
          <p:cNvSpPr/>
          <p:nvPr userDrawn="1"/>
        </p:nvSpPr>
        <p:spPr>
          <a:xfrm>
            <a:off x="7513003" y="6461462"/>
            <a:ext cx="2822004" cy="295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 RESEARCH INSTITUTE</a:t>
            </a:r>
          </a:p>
        </p:txBody>
      </p:sp>
    </p:spTree>
    <p:extLst>
      <p:ext uri="{BB962C8B-B14F-4D97-AF65-F5344CB8AC3E}">
        <p14:creationId xmlns:p14="http://schemas.microsoft.com/office/powerpoint/2010/main" val="30403151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6D30-4ED4-4AE5-8536-68266F714D93}"/>
              </a:ext>
            </a:extLst>
          </p:cNvPr>
          <p:cNvSpPr>
            <a:spLocks noGrp="1"/>
          </p:cNvSpPr>
          <p:nvPr>
            <p:ph type="title" hasCustomPrompt="1"/>
          </p:nvPr>
        </p:nvSpPr>
        <p:spPr>
          <a:xfrm>
            <a:off x="838200" y="450920"/>
            <a:ext cx="10515600" cy="961541"/>
          </a:xfrm>
        </p:spPr>
        <p:txBody>
          <a:bodyPr/>
          <a:lstStyle>
            <a:lvl1pPr>
              <a:defRPr/>
            </a:lvl1pPr>
          </a:lstStyle>
          <a:p>
            <a:r>
              <a:rPr lang="en-US" dirty="0"/>
              <a:t>TITLE AND CONTENT SLIDE</a:t>
            </a:r>
          </a:p>
        </p:txBody>
      </p:sp>
      <p:sp>
        <p:nvSpPr>
          <p:cNvPr id="3" name="Content Placeholder 2">
            <a:extLst>
              <a:ext uri="{FF2B5EF4-FFF2-40B4-BE49-F238E27FC236}">
                <a16:creationId xmlns:a16="http://schemas.microsoft.com/office/drawing/2014/main" id="{E2725D9C-6F58-45BA-8BDF-1B366690334D}"/>
              </a:ext>
            </a:extLst>
          </p:cNvPr>
          <p:cNvSpPr>
            <a:spLocks noGrp="1"/>
          </p:cNvSpPr>
          <p:nvPr>
            <p:ph idx="1" hasCustomPrompt="1"/>
          </p:nvPr>
        </p:nvSpPr>
        <p:spPr>
          <a:xfrm>
            <a:off x="838200" y="1888435"/>
            <a:ext cx="10515600" cy="4288528"/>
          </a:xfrm>
        </p:spPr>
        <p:txBody>
          <a:bodyPr/>
          <a:lstStyle>
            <a:lvl1pPr indent="0">
              <a:buFont typeface="Arial" panose="020B0604020202020204" pitchFamily="34" charset="0"/>
              <a:buChar char="•"/>
              <a:defRPr/>
            </a:lvl1pPr>
            <a:lvl2pPr>
              <a:buFont typeface="Arial" panose="020B0604020202020204" pitchFamily="34" charset="0"/>
              <a:buChar char="•"/>
              <a:defRPr/>
            </a:lvl2pPr>
            <a:lvl3pPr indent="0">
              <a:buFont typeface="Arial" panose="020B0604020202020204" pitchFamily="34" charset="0"/>
              <a:buChar char="•"/>
              <a:defRPr/>
            </a:lvl3pPr>
            <a:lvl4pPr indent="0">
              <a:buFont typeface="Arial" panose="020B0604020202020204" pitchFamily="34" charset="0"/>
              <a:buChar char="•"/>
              <a:defRPr/>
            </a:lvl4pPr>
            <a:lvl5pPr indent="0">
              <a:buFont typeface="Arial" panose="020B0604020202020204" pitchFamily="34" charset="0"/>
              <a:buChar char="•"/>
              <a:defRPr/>
            </a:lvl5pPr>
          </a:lstStyle>
          <a:p>
            <a:pPr lvl="0"/>
            <a:r>
              <a:rPr lang="en-US" dirty="0"/>
              <a:t> Click to edit Master text styles</a:t>
            </a:r>
          </a:p>
          <a:p>
            <a:pPr lvl="3"/>
            <a:r>
              <a:rPr lang="en-US" dirty="0"/>
              <a:t> Second level</a:t>
            </a:r>
          </a:p>
          <a:p>
            <a:pPr lvl="2"/>
            <a:r>
              <a:rPr lang="en-US" dirty="0"/>
              <a:t> Third level</a:t>
            </a:r>
          </a:p>
          <a:p>
            <a:pPr lvl="3"/>
            <a:r>
              <a:rPr lang="en-US" dirty="0"/>
              <a:t> Fourth level</a:t>
            </a:r>
          </a:p>
          <a:p>
            <a:pPr lvl="4"/>
            <a:r>
              <a:rPr lang="en-US" dirty="0"/>
              <a:t> Fifth level</a:t>
            </a:r>
          </a:p>
        </p:txBody>
      </p:sp>
      <p:sp>
        <p:nvSpPr>
          <p:cNvPr id="7" name="Rectangle 6">
            <a:extLst>
              <a:ext uri="{FF2B5EF4-FFF2-40B4-BE49-F238E27FC236}">
                <a16:creationId xmlns:a16="http://schemas.microsoft.com/office/drawing/2014/main" id="{4942B21E-6564-4726-87BC-43418AD40EDC}"/>
              </a:ext>
            </a:extLst>
          </p:cNvPr>
          <p:cNvSpPr/>
          <p:nvPr userDrawn="1"/>
        </p:nvSpPr>
        <p:spPr>
          <a:xfrm>
            <a:off x="838200" y="1521757"/>
            <a:ext cx="10515600" cy="85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A20BBD99-9746-4F38-BC73-2968B868C062}"/>
              </a:ext>
            </a:extLst>
          </p:cNvPr>
          <p:cNvSpPr/>
          <p:nvPr userDrawn="1"/>
        </p:nvSpPr>
        <p:spPr>
          <a:xfrm>
            <a:off x="1" y="6407080"/>
            <a:ext cx="12192001" cy="4509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48006297-6DED-4A6E-B42C-71374791B121}"/>
              </a:ext>
            </a:extLst>
          </p:cNvPr>
          <p:cNvPicPr>
            <a:picLocks noChangeAspect="1"/>
          </p:cNvPicPr>
          <p:nvPr userDrawn="1"/>
        </p:nvPicPr>
        <p:blipFill>
          <a:blip r:embed="rId2"/>
          <a:stretch>
            <a:fillRect/>
          </a:stretch>
        </p:blipFill>
        <p:spPr>
          <a:xfrm>
            <a:off x="10763977" y="136526"/>
            <a:ext cx="1335587" cy="768419"/>
          </a:xfrm>
          <a:prstGeom prst="rect">
            <a:avLst/>
          </a:prstGeom>
        </p:spPr>
      </p:pic>
      <p:sp>
        <p:nvSpPr>
          <p:cNvPr id="8" name="Rectangle 7">
            <a:extLst>
              <a:ext uri="{FF2B5EF4-FFF2-40B4-BE49-F238E27FC236}">
                <a16:creationId xmlns:a16="http://schemas.microsoft.com/office/drawing/2014/main" id="{A1D95E28-02A5-4548-B93A-390A1DD0366E}"/>
              </a:ext>
            </a:extLst>
          </p:cNvPr>
          <p:cNvSpPr/>
          <p:nvPr userDrawn="1"/>
        </p:nvSpPr>
        <p:spPr>
          <a:xfrm>
            <a:off x="1" y="6354475"/>
            <a:ext cx="12192001" cy="50944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Graphic 9" descr="Newspaper">
            <a:extLst>
              <a:ext uri="{FF2B5EF4-FFF2-40B4-BE49-F238E27FC236}">
                <a16:creationId xmlns:a16="http://schemas.microsoft.com/office/drawing/2014/main" id="{789A9D41-B4D9-FB43-AB37-845E32C9F61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9" y="6358016"/>
            <a:ext cx="502360" cy="502360"/>
          </a:xfrm>
          <a:prstGeom prst="rect">
            <a:avLst/>
          </a:prstGeom>
        </p:spPr>
      </p:pic>
      <p:sp>
        <p:nvSpPr>
          <p:cNvPr id="12" name="Rectangle 11">
            <a:extLst>
              <a:ext uri="{FF2B5EF4-FFF2-40B4-BE49-F238E27FC236}">
                <a16:creationId xmlns:a16="http://schemas.microsoft.com/office/drawing/2014/main" id="{67A507D9-BB53-004B-A451-8A5D555B447D}"/>
              </a:ext>
            </a:extLst>
          </p:cNvPr>
          <p:cNvSpPr/>
          <p:nvPr userDrawn="1"/>
        </p:nvSpPr>
        <p:spPr>
          <a:xfrm>
            <a:off x="10159108" y="6452422"/>
            <a:ext cx="2152717" cy="307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b="1" dirty="0">
                <a:solidFill>
                  <a:srgbClr val="002C3A"/>
                </a:solidFill>
              </a:rPr>
              <a:t>RECOVERYANSWERS.ORG</a:t>
            </a:r>
          </a:p>
        </p:txBody>
      </p:sp>
      <p:sp>
        <p:nvSpPr>
          <p:cNvPr id="13" name="Rectangle 12">
            <a:extLst>
              <a:ext uri="{FF2B5EF4-FFF2-40B4-BE49-F238E27FC236}">
                <a16:creationId xmlns:a16="http://schemas.microsoft.com/office/drawing/2014/main" id="{490557F8-D76C-9243-BF56-D9FB14E4A6C1}"/>
              </a:ext>
            </a:extLst>
          </p:cNvPr>
          <p:cNvSpPr/>
          <p:nvPr userDrawn="1"/>
        </p:nvSpPr>
        <p:spPr>
          <a:xfrm>
            <a:off x="424872" y="6426636"/>
            <a:ext cx="162244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 BULLETIN</a:t>
            </a:r>
          </a:p>
        </p:txBody>
      </p:sp>
      <p:sp>
        <p:nvSpPr>
          <p:cNvPr id="14" name="Rectangle 13">
            <a:extLst>
              <a:ext uri="{FF2B5EF4-FFF2-40B4-BE49-F238E27FC236}">
                <a16:creationId xmlns:a16="http://schemas.microsoft.com/office/drawing/2014/main" id="{33FCE138-3769-1242-B3C4-FD574A061D10}"/>
              </a:ext>
            </a:extLst>
          </p:cNvPr>
          <p:cNvSpPr/>
          <p:nvPr userDrawn="1"/>
        </p:nvSpPr>
        <p:spPr>
          <a:xfrm>
            <a:off x="2457691" y="6460286"/>
            <a:ext cx="2031312" cy="2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@RECOVERYANSWERS</a:t>
            </a:r>
          </a:p>
        </p:txBody>
      </p:sp>
      <p:pic>
        <p:nvPicPr>
          <p:cNvPr id="15" name="Picture 12" descr="Linkedin Icon of Line style - Available in SVG, PNG, EPS, AI &amp; Icon fonts">
            <a:extLst>
              <a:ext uri="{FF2B5EF4-FFF2-40B4-BE49-F238E27FC236}">
                <a16:creationId xmlns:a16="http://schemas.microsoft.com/office/drawing/2014/main" id="{B6DD1A84-4203-824A-A000-7FAABD43F1F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08155" y="6358016"/>
            <a:ext cx="502360" cy="5023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2CAFA8D-F84F-C946-B76F-B4BE08316D6F}"/>
              </a:ext>
            </a:extLst>
          </p:cNvPr>
          <p:cNvSpPr/>
          <p:nvPr userDrawn="1"/>
        </p:nvSpPr>
        <p:spPr>
          <a:xfrm>
            <a:off x="4643551" y="6460286"/>
            <a:ext cx="2904899" cy="2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RECOVERY-RESEARCH-INSTITUTE</a:t>
            </a:r>
          </a:p>
        </p:txBody>
      </p:sp>
      <p:pic>
        <p:nvPicPr>
          <p:cNvPr id="17" name="Picture 2" descr="Twitter Icon In Black Circle transparent PNG - StickPNG">
            <a:extLst>
              <a:ext uri="{FF2B5EF4-FFF2-40B4-BE49-F238E27FC236}">
                <a16:creationId xmlns:a16="http://schemas.microsoft.com/office/drawing/2014/main" id="{0FEE58C0-C031-234F-BC9B-B40B0C1497F4}"/>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9746" t="22182" r="19746" b="23572"/>
          <a:stretch/>
        </p:blipFill>
        <p:spPr bwMode="auto">
          <a:xfrm>
            <a:off x="2054893" y="6384014"/>
            <a:ext cx="502360" cy="4503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acebook-social-media-fb-logo-square-3b84792233341efb-512×512 | Logo  facebook, App logo, Snapchat logo">
            <a:extLst>
              <a:ext uri="{FF2B5EF4-FFF2-40B4-BE49-F238E27FC236}">
                <a16:creationId xmlns:a16="http://schemas.microsoft.com/office/drawing/2014/main" id="{AE9072BA-C278-B143-B9C0-686D70A8EFC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43295" y="6388017"/>
            <a:ext cx="403100" cy="44236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C41E591-B796-8E44-BEDB-9BF05B1DC4B0}"/>
              </a:ext>
            </a:extLst>
          </p:cNvPr>
          <p:cNvSpPr/>
          <p:nvPr userDrawn="1"/>
        </p:nvSpPr>
        <p:spPr>
          <a:xfrm>
            <a:off x="7513003" y="6461462"/>
            <a:ext cx="2822004" cy="295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 RESEARCH INSTITUTE</a:t>
            </a:r>
          </a:p>
        </p:txBody>
      </p:sp>
    </p:spTree>
    <p:extLst>
      <p:ext uri="{BB962C8B-B14F-4D97-AF65-F5344CB8AC3E}">
        <p14:creationId xmlns:p14="http://schemas.microsoft.com/office/powerpoint/2010/main" val="6070964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Section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B530-7DF2-4338-B349-2F758037E739}"/>
              </a:ext>
            </a:extLst>
          </p:cNvPr>
          <p:cNvSpPr>
            <a:spLocks noGrp="1"/>
          </p:cNvSpPr>
          <p:nvPr>
            <p:ph type="ctrTitle" hasCustomPrompt="1"/>
          </p:nvPr>
        </p:nvSpPr>
        <p:spPr>
          <a:xfrm>
            <a:off x="2191529" y="1752600"/>
            <a:ext cx="9144000" cy="2135514"/>
          </a:xfrm>
        </p:spPr>
        <p:txBody>
          <a:bodyPr anchor="b">
            <a:normAutofit/>
          </a:bodyPr>
          <a:lstStyle>
            <a:lvl1pPr algn="l">
              <a:defRPr sz="4050"/>
            </a:lvl1pPr>
          </a:lstStyle>
          <a:p>
            <a:r>
              <a:rPr lang="en-US" dirty="0"/>
              <a:t>SECTION HEADING</a:t>
            </a:r>
          </a:p>
        </p:txBody>
      </p:sp>
      <p:sp>
        <p:nvSpPr>
          <p:cNvPr id="3" name="Subtitle 2">
            <a:extLst>
              <a:ext uri="{FF2B5EF4-FFF2-40B4-BE49-F238E27FC236}">
                <a16:creationId xmlns:a16="http://schemas.microsoft.com/office/drawing/2014/main" id="{6374CC3C-FAF8-438F-B2FA-9E01AC579162}"/>
              </a:ext>
            </a:extLst>
          </p:cNvPr>
          <p:cNvSpPr>
            <a:spLocks noGrp="1"/>
          </p:cNvSpPr>
          <p:nvPr>
            <p:ph type="subTitle" idx="1" hasCustomPrompt="1"/>
          </p:nvPr>
        </p:nvSpPr>
        <p:spPr>
          <a:xfrm>
            <a:off x="2191529" y="4512643"/>
            <a:ext cx="9144000" cy="930205"/>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CAPTION</a:t>
            </a:r>
          </a:p>
        </p:txBody>
      </p:sp>
      <p:sp>
        <p:nvSpPr>
          <p:cNvPr id="7" name="Rectangle 6">
            <a:extLst>
              <a:ext uri="{FF2B5EF4-FFF2-40B4-BE49-F238E27FC236}">
                <a16:creationId xmlns:a16="http://schemas.microsoft.com/office/drawing/2014/main" id="{D997E746-E782-4C9E-95A5-E0FCF31E9C9D}"/>
              </a:ext>
            </a:extLst>
          </p:cNvPr>
          <p:cNvSpPr/>
          <p:nvPr userDrawn="1"/>
        </p:nvSpPr>
        <p:spPr>
          <a:xfrm>
            <a:off x="0" y="0"/>
            <a:ext cx="17526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EA41CBD9-3844-4FC5-8EEE-420B4697E25A}"/>
              </a:ext>
            </a:extLst>
          </p:cNvPr>
          <p:cNvSpPr/>
          <p:nvPr userDrawn="1"/>
        </p:nvSpPr>
        <p:spPr>
          <a:xfrm>
            <a:off x="1104851" y="4072800"/>
            <a:ext cx="10306879" cy="130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4FDB12E8-4991-472D-B368-1FEAD6005D60}"/>
              </a:ext>
            </a:extLst>
          </p:cNvPr>
          <p:cNvPicPr>
            <a:picLocks noChangeAspect="1"/>
          </p:cNvPicPr>
          <p:nvPr userDrawn="1"/>
        </p:nvPicPr>
        <p:blipFill>
          <a:blip r:embed="rId2"/>
          <a:stretch>
            <a:fillRect/>
          </a:stretch>
        </p:blipFill>
        <p:spPr>
          <a:xfrm>
            <a:off x="10763977" y="136526"/>
            <a:ext cx="1335587" cy="768419"/>
          </a:xfrm>
          <a:prstGeom prst="rect">
            <a:avLst/>
          </a:prstGeom>
        </p:spPr>
      </p:pic>
    </p:spTree>
    <p:extLst>
      <p:ext uri="{BB962C8B-B14F-4D97-AF65-F5344CB8AC3E}">
        <p14:creationId xmlns:p14="http://schemas.microsoft.com/office/powerpoint/2010/main" val="804735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Picture/Graph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E8D185D-F2BF-4A8C-9FC3-612842214D33}"/>
              </a:ext>
            </a:extLst>
          </p:cNvPr>
          <p:cNvSpPr>
            <a:spLocks noGrp="1"/>
          </p:cNvSpPr>
          <p:nvPr>
            <p:ph type="pic" sz="quarter" idx="13" hasCustomPrompt="1"/>
          </p:nvPr>
        </p:nvSpPr>
        <p:spPr>
          <a:xfrm>
            <a:off x="838200" y="790161"/>
            <a:ext cx="10515600" cy="5277678"/>
          </a:xfrm>
        </p:spPr>
        <p:txBody>
          <a:bodyPr/>
          <a:lstStyle>
            <a:lvl1pPr>
              <a:defRPr/>
            </a:lvl1pPr>
          </a:lstStyle>
          <a:p>
            <a:r>
              <a:rPr lang="en-US" dirty="0"/>
              <a:t>Picture/graph only slide</a:t>
            </a:r>
          </a:p>
        </p:txBody>
      </p:sp>
      <p:sp>
        <p:nvSpPr>
          <p:cNvPr id="2" name="TextBox 1">
            <a:extLst>
              <a:ext uri="{FF2B5EF4-FFF2-40B4-BE49-F238E27FC236}">
                <a16:creationId xmlns:a16="http://schemas.microsoft.com/office/drawing/2014/main" id="{BD8394E0-7D49-4984-A3F3-6B17D70D8133}"/>
              </a:ext>
            </a:extLst>
          </p:cNvPr>
          <p:cNvSpPr txBox="1"/>
          <p:nvPr userDrawn="1"/>
        </p:nvSpPr>
        <p:spPr>
          <a:xfrm>
            <a:off x="838200" y="6311900"/>
            <a:ext cx="2641600" cy="253916"/>
          </a:xfrm>
          <a:prstGeom prst="rect">
            <a:avLst/>
          </a:prstGeom>
          <a:noFill/>
        </p:spPr>
        <p:txBody>
          <a:bodyPr wrap="square" rtlCol="0">
            <a:spAutoFit/>
          </a:bodyPr>
          <a:lstStyle/>
          <a:p>
            <a:r>
              <a:rPr lang="en-US" sz="1050" dirty="0"/>
              <a:t>Photo source</a:t>
            </a:r>
          </a:p>
        </p:txBody>
      </p:sp>
    </p:spTree>
    <p:extLst>
      <p:ext uri="{BB962C8B-B14F-4D97-AF65-F5344CB8AC3E}">
        <p14:creationId xmlns:p14="http://schemas.microsoft.com/office/powerpoint/2010/main" val="19935662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Picture/Graph with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A13020-CDBC-43B1-9434-672CD60D9C79}"/>
              </a:ext>
            </a:extLst>
          </p:cNvPr>
          <p:cNvSpPr/>
          <p:nvPr userDrawn="1"/>
        </p:nvSpPr>
        <p:spPr>
          <a:xfrm>
            <a:off x="1" y="6407080"/>
            <a:ext cx="12192001" cy="4509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6">
            <a:extLst>
              <a:ext uri="{FF2B5EF4-FFF2-40B4-BE49-F238E27FC236}">
                <a16:creationId xmlns:a16="http://schemas.microsoft.com/office/drawing/2014/main" id="{A6004750-DB1C-4CCF-8288-031BA5FDD81D}"/>
              </a:ext>
            </a:extLst>
          </p:cNvPr>
          <p:cNvSpPr>
            <a:spLocks noGrp="1"/>
          </p:cNvSpPr>
          <p:nvPr>
            <p:ph type="pic" sz="quarter" idx="13" hasCustomPrompt="1"/>
          </p:nvPr>
        </p:nvSpPr>
        <p:spPr>
          <a:xfrm>
            <a:off x="838200" y="1701801"/>
            <a:ext cx="10515600" cy="4366039"/>
          </a:xfrm>
        </p:spPr>
        <p:txBody>
          <a:bodyPr/>
          <a:lstStyle>
            <a:lvl1pPr>
              <a:defRPr/>
            </a:lvl1pPr>
          </a:lstStyle>
          <a:p>
            <a:r>
              <a:rPr lang="en-US" dirty="0"/>
              <a:t> Picture/graph here</a:t>
            </a:r>
          </a:p>
        </p:txBody>
      </p:sp>
      <p:sp>
        <p:nvSpPr>
          <p:cNvPr id="5" name="Title 1">
            <a:extLst>
              <a:ext uri="{FF2B5EF4-FFF2-40B4-BE49-F238E27FC236}">
                <a16:creationId xmlns:a16="http://schemas.microsoft.com/office/drawing/2014/main" id="{AD86771A-26AD-41D7-8785-A0C695D7F21B}"/>
              </a:ext>
            </a:extLst>
          </p:cNvPr>
          <p:cNvSpPr>
            <a:spLocks noGrp="1"/>
          </p:cNvSpPr>
          <p:nvPr>
            <p:ph type="title" hasCustomPrompt="1"/>
          </p:nvPr>
        </p:nvSpPr>
        <p:spPr>
          <a:xfrm>
            <a:off x="838200" y="450920"/>
            <a:ext cx="10515600" cy="961541"/>
          </a:xfrm>
        </p:spPr>
        <p:txBody>
          <a:bodyPr/>
          <a:lstStyle>
            <a:lvl1pPr>
              <a:defRPr/>
            </a:lvl1pPr>
          </a:lstStyle>
          <a:p>
            <a:r>
              <a:rPr lang="en-US" dirty="0"/>
              <a:t>PICTURE TITLE HERE</a:t>
            </a:r>
          </a:p>
        </p:txBody>
      </p:sp>
      <p:sp>
        <p:nvSpPr>
          <p:cNvPr id="3" name="TextBox 2">
            <a:extLst>
              <a:ext uri="{FF2B5EF4-FFF2-40B4-BE49-F238E27FC236}">
                <a16:creationId xmlns:a16="http://schemas.microsoft.com/office/drawing/2014/main" id="{BE516C50-AEB9-4585-9BB2-72939CD914D4}"/>
              </a:ext>
            </a:extLst>
          </p:cNvPr>
          <p:cNvSpPr txBox="1"/>
          <p:nvPr userDrawn="1"/>
        </p:nvSpPr>
        <p:spPr>
          <a:xfrm>
            <a:off x="838200" y="6099303"/>
            <a:ext cx="2641600" cy="253916"/>
          </a:xfrm>
          <a:prstGeom prst="rect">
            <a:avLst/>
          </a:prstGeom>
          <a:noFill/>
        </p:spPr>
        <p:txBody>
          <a:bodyPr wrap="square" rtlCol="0">
            <a:spAutoFit/>
          </a:bodyPr>
          <a:lstStyle/>
          <a:p>
            <a:r>
              <a:rPr lang="en-US" sz="1050" dirty="0"/>
              <a:t>Photo source</a:t>
            </a:r>
          </a:p>
        </p:txBody>
      </p:sp>
      <p:sp>
        <p:nvSpPr>
          <p:cNvPr id="6" name="Rectangle 5">
            <a:extLst>
              <a:ext uri="{FF2B5EF4-FFF2-40B4-BE49-F238E27FC236}">
                <a16:creationId xmlns:a16="http://schemas.microsoft.com/office/drawing/2014/main" id="{9FEAAC26-17B8-814E-979E-E7A99A275721}"/>
              </a:ext>
            </a:extLst>
          </p:cNvPr>
          <p:cNvSpPr/>
          <p:nvPr userDrawn="1"/>
        </p:nvSpPr>
        <p:spPr>
          <a:xfrm>
            <a:off x="1" y="6354475"/>
            <a:ext cx="12192001" cy="50944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descr="Newspaper">
            <a:extLst>
              <a:ext uri="{FF2B5EF4-FFF2-40B4-BE49-F238E27FC236}">
                <a16:creationId xmlns:a16="http://schemas.microsoft.com/office/drawing/2014/main" id="{DBC3F360-9843-5542-8D14-4B0B9C7AA7B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009" y="6358016"/>
            <a:ext cx="502360" cy="502360"/>
          </a:xfrm>
          <a:prstGeom prst="rect">
            <a:avLst/>
          </a:prstGeom>
        </p:spPr>
      </p:pic>
      <p:sp>
        <p:nvSpPr>
          <p:cNvPr id="9" name="Rectangle 8">
            <a:extLst>
              <a:ext uri="{FF2B5EF4-FFF2-40B4-BE49-F238E27FC236}">
                <a16:creationId xmlns:a16="http://schemas.microsoft.com/office/drawing/2014/main" id="{6B81B9B7-EE9A-A443-9AC0-63F5AC85D190}"/>
              </a:ext>
            </a:extLst>
          </p:cNvPr>
          <p:cNvSpPr/>
          <p:nvPr userDrawn="1"/>
        </p:nvSpPr>
        <p:spPr>
          <a:xfrm>
            <a:off x="10159108" y="6452422"/>
            <a:ext cx="2152717" cy="307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b="1" dirty="0">
                <a:solidFill>
                  <a:srgbClr val="002C3A"/>
                </a:solidFill>
              </a:rPr>
              <a:t>RECOVERYANSWERS.ORG</a:t>
            </a:r>
          </a:p>
        </p:txBody>
      </p:sp>
      <p:sp>
        <p:nvSpPr>
          <p:cNvPr id="11" name="Rectangle 10">
            <a:extLst>
              <a:ext uri="{FF2B5EF4-FFF2-40B4-BE49-F238E27FC236}">
                <a16:creationId xmlns:a16="http://schemas.microsoft.com/office/drawing/2014/main" id="{BB4EBBEE-742D-1640-AF37-87C507DC8B55}"/>
              </a:ext>
            </a:extLst>
          </p:cNvPr>
          <p:cNvSpPr/>
          <p:nvPr userDrawn="1"/>
        </p:nvSpPr>
        <p:spPr>
          <a:xfrm>
            <a:off x="424872" y="6426636"/>
            <a:ext cx="162244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 BULLETIN</a:t>
            </a:r>
          </a:p>
        </p:txBody>
      </p:sp>
      <p:sp>
        <p:nvSpPr>
          <p:cNvPr id="12" name="Rectangle 11">
            <a:extLst>
              <a:ext uri="{FF2B5EF4-FFF2-40B4-BE49-F238E27FC236}">
                <a16:creationId xmlns:a16="http://schemas.microsoft.com/office/drawing/2014/main" id="{E5779ED9-2895-F841-B613-5795317A9867}"/>
              </a:ext>
            </a:extLst>
          </p:cNvPr>
          <p:cNvSpPr/>
          <p:nvPr userDrawn="1"/>
        </p:nvSpPr>
        <p:spPr>
          <a:xfrm>
            <a:off x="2457691" y="6460286"/>
            <a:ext cx="2031312" cy="2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@RECOVERYANSWERS</a:t>
            </a:r>
          </a:p>
        </p:txBody>
      </p:sp>
      <p:pic>
        <p:nvPicPr>
          <p:cNvPr id="13" name="Picture 12" descr="Linkedin Icon of Line style - Available in SVG, PNG, EPS, AI &amp; Icon fonts">
            <a:extLst>
              <a:ext uri="{FF2B5EF4-FFF2-40B4-BE49-F238E27FC236}">
                <a16:creationId xmlns:a16="http://schemas.microsoft.com/office/drawing/2014/main" id="{382BB95F-F4E3-A940-8A60-1FC62AA075B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08155" y="6358016"/>
            <a:ext cx="502360" cy="50236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6FE952A-1AF8-C44D-8EEC-043839BFC8EA}"/>
              </a:ext>
            </a:extLst>
          </p:cNvPr>
          <p:cNvSpPr/>
          <p:nvPr userDrawn="1"/>
        </p:nvSpPr>
        <p:spPr>
          <a:xfrm>
            <a:off x="4643551" y="6460286"/>
            <a:ext cx="2904899" cy="2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RECOVERY-RESEARCH-INSTITUTE</a:t>
            </a:r>
          </a:p>
        </p:txBody>
      </p:sp>
      <p:pic>
        <p:nvPicPr>
          <p:cNvPr id="15" name="Picture 2" descr="Twitter Icon In Black Circle transparent PNG - StickPNG">
            <a:extLst>
              <a:ext uri="{FF2B5EF4-FFF2-40B4-BE49-F238E27FC236}">
                <a16:creationId xmlns:a16="http://schemas.microsoft.com/office/drawing/2014/main" id="{EF3F4C8F-A31F-6C4E-B084-B8B1D7D6EE1C}"/>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9746" t="22182" r="19746" b="23572"/>
          <a:stretch/>
        </p:blipFill>
        <p:spPr bwMode="auto">
          <a:xfrm>
            <a:off x="2054893" y="6384014"/>
            <a:ext cx="502360" cy="4503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acebook-social-media-fb-logo-square-3b84792233341efb-512×512 | Logo  facebook, App logo, Snapchat logo">
            <a:extLst>
              <a:ext uri="{FF2B5EF4-FFF2-40B4-BE49-F238E27FC236}">
                <a16:creationId xmlns:a16="http://schemas.microsoft.com/office/drawing/2014/main" id="{4AE6A4FB-D5C4-964A-A0B1-E00B87E8F4D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143295" y="6388017"/>
            <a:ext cx="403100" cy="4423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FADBC89-FB0F-4A41-888C-CD16775C5C28}"/>
              </a:ext>
            </a:extLst>
          </p:cNvPr>
          <p:cNvSpPr/>
          <p:nvPr userDrawn="1"/>
        </p:nvSpPr>
        <p:spPr>
          <a:xfrm>
            <a:off x="7513003" y="6461462"/>
            <a:ext cx="2822004" cy="295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 RESEARCH INSTITUTE</a:t>
            </a:r>
          </a:p>
        </p:txBody>
      </p:sp>
    </p:spTree>
    <p:extLst>
      <p:ext uri="{BB962C8B-B14F-4D97-AF65-F5344CB8AC3E}">
        <p14:creationId xmlns:p14="http://schemas.microsoft.com/office/powerpoint/2010/main" val="32884479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woObj" preserve="1">
  <p:cSld name="Two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4C3C-ABE8-425D-9018-AC43E8279041}"/>
              </a:ext>
            </a:extLst>
          </p:cNvPr>
          <p:cNvSpPr>
            <a:spLocks noGrp="1"/>
          </p:cNvSpPr>
          <p:nvPr>
            <p:ph type="title" hasCustomPrompt="1"/>
          </p:nvPr>
        </p:nvSpPr>
        <p:spPr>
          <a:xfrm>
            <a:off x="838200" y="365126"/>
            <a:ext cx="10515600" cy="100026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EFACAFD-F6EE-4319-998E-35A40B8978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4177F81-3A06-4618-8B04-3C23A24BF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AA803E7-658D-4860-A1F7-E71D8CFA931A}"/>
              </a:ext>
            </a:extLst>
          </p:cNvPr>
          <p:cNvPicPr>
            <a:picLocks noChangeAspect="1"/>
          </p:cNvPicPr>
          <p:nvPr userDrawn="1"/>
        </p:nvPicPr>
        <p:blipFill>
          <a:blip r:embed="rId2"/>
          <a:stretch>
            <a:fillRect/>
          </a:stretch>
        </p:blipFill>
        <p:spPr>
          <a:xfrm>
            <a:off x="10763977" y="136526"/>
            <a:ext cx="1335587" cy="768419"/>
          </a:xfrm>
          <a:prstGeom prst="rect">
            <a:avLst/>
          </a:prstGeom>
        </p:spPr>
      </p:pic>
      <p:sp>
        <p:nvSpPr>
          <p:cNvPr id="11" name="Rectangle 10">
            <a:extLst>
              <a:ext uri="{FF2B5EF4-FFF2-40B4-BE49-F238E27FC236}">
                <a16:creationId xmlns:a16="http://schemas.microsoft.com/office/drawing/2014/main" id="{F28079BB-DBE2-47EA-B1F2-604F573CAA57}"/>
              </a:ext>
            </a:extLst>
          </p:cNvPr>
          <p:cNvSpPr/>
          <p:nvPr userDrawn="1"/>
        </p:nvSpPr>
        <p:spPr>
          <a:xfrm>
            <a:off x="1" y="6407080"/>
            <a:ext cx="12192001" cy="4509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52337F96-F768-4DF9-9D3B-34F25B2813E3}"/>
              </a:ext>
            </a:extLst>
          </p:cNvPr>
          <p:cNvSpPr/>
          <p:nvPr userDrawn="1"/>
        </p:nvSpPr>
        <p:spPr>
          <a:xfrm>
            <a:off x="838200" y="1508200"/>
            <a:ext cx="10515600" cy="85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76DB12DE-3A34-4541-A530-9E3EABD94B58}"/>
              </a:ext>
            </a:extLst>
          </p:cNvPr>
          <p:cNvSpPr/>
          <p:nvPr userDrawn="1"/>
        </p:nvSpPr>
        <p:spPr>
          <a:xfrm>
            <a:off x="1" y="6354475"/>
            <a:ext cx="12192001" cy="50944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Graphic 9" descr="Newspaper">
            <a:extLst>
              <a:ext uri="{FF2B5EF4-FFF2-40B4-BE49-F238E27FC236}">
                <a16:creationId xmlns:a16="http://schemas.microsoft.com/office/drawing/2014/main" id="{7AB506C9-6CC5-5C48-A8A8-808B132B81A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9" y="6358016"/>
            <a:ext cx="502360" cy="502360"/>
          </a:xfrm>
          <a:prstGeom prst="rect">
            <a:avLst/>
          </a:prstGeom>
        </p:spPr>
      </p:pic>
      <p:sp>
        <p:nvSpPr>
          <p:cNvPr id="12" name="Rectangle 11">
            <a:extLst>
              <a:ext uri="{FF2B5EF4-FFF2-40B4-BE49-F238E27FC236}">
                <a16:creationId xmlns:a16="http://schemas.microsoft.com/office/drawing/2014/main" id="{D4776E45-871C-1744-996A-BB3B83E2074D}"/>
              </a:ext>
            </a:extLst>
          </p:cNvPr>
          <p:cNvSpPr/>
          <p:nvPr userDrawn="1"/>
        </p:nvSpPr>
        <p:spPr>
          <a:xfrm>
            <a:off x="10159108" y="6452422"/>
            <a:ext cx="2152717" cy="307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b="1" dirty="0">
                <a:solidFill>
                  <a:srgbClr val="002C3A"/>
                </a:solidFill>
              </a:rPr>
              <a:t>RECOVERYANSWERS.ORG</a:t>
            </a:r>
          </a:p>
        </p:txBody>
      </p:sp>
      <p:sp>
        <p:nvSpPr>
          <p:cNvPr id="13" name="Rectangle 12">
            <a:extLst>
              <a:ext uri="{FF2B5EF4-FFF2-40B4-BE49-F238E27FC236}">
                <a16:creationId xmlns:a16="http://schemas.microsoft.com/office/drawing/2014/main" id="{CCB1F1F1-B2CE-224B-B6B2-A7E5E9DFFCCB}"/>
              </a:ext>
            </a:extLst>
          </p:cNvPr>
          <p:cNvSpPr/>
          <p:nvPr userDrawn="1"/>
        </p:nvSpPr>
        <p:spPr>
          <a:xfrm>
            <a:off x="424872" y="6426636"/>
            <a:ext cx="162244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 BULLETIN</a:t>
            </a:r>
          </a:p>
        </p:txBody>
      </p:sp>
      <p:sp>
        <p:nvSpPr>
          <p:cNvPr id="14" name="Rectangle 13">
            <a:extLst>
              <a:ext uri="{FF2B5EF4-FFF2-40B4-BE49-F238E27FC236}">
                <a16:creationId xmlns:a16="http://schemas.microsoft.com/office/drawing/2014/main" id="{F17356A6-D1D0-1040-B87D-0CA6AB92E58C}"/>
              </a:ext>
            </a:extLst>
          </p:cNvPr>
          <p:cNvSpPr/>
          <p:nvPr userDrawn="1"/>
        </p:nvSpPr>
        <p:spPr>
          <a:xfrm>
            <a:off x="2457691" y="6460286"/>
            <a:ext cx="2031312" cy="2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@RECOVERYANSWERS</a:t>
            </a:r>
          </a:p>
        </p:txBody>
      </p:sp>
      <p:pic>
        <p:nvPicPr>
          <p:cNvPr id="15" name="Picture 12" descr="Linkedin Icon of Line style - Available in SVG, PNG, EPS, AI &amp; Icon fonts">
            <a:extLst>
              <a:ext uri="{FF2B5EF4-FFF2-40B4-BE49-F238E27FC236}">
                <a16:creationId xmlns:a16="http://schemas.microsoft.com/office/drawing/2014/main" id="{A1BBD75F-3630-A042-BAED-532D3C04A48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08155" y="6358016"/>
            <a:ext cx="502360" cy="5023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C73C8587-2389-F146-9160-3122FDEC2139}"/>
              </a:ext>
            </a:extLst>
          </p:cNvPr>
          <p:cNvSpPr/>
          <p:nvPr userDrawn="1"/>
        </p:nvSpPr>
        <p:spPr>
          <a:xfrm>
            <a:off x="4643551" y="6460286"/>
            <a:ext cx="2904899" cy="2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RECOVERY-RESEARCH-INSTITUTE</a:t>
            </a:r>
          </a:p>
        </p:txBody>
      </p:sp>
      <p:pic>
        <p:nvPicPr>
          <p:cNvPr id="17" name="Picture 2" descr="Twitter Icon In Black Circle transparent PNG - StickPNG">
            <a:extLst>
              <a:ext uri="{FF2B5EF4-FFF2-40B4-BE49-F238E27FC236}">
                <a16:creationId xmlns:a16="http://schemas.microsoft.com/office/drawing/2014/main" id="{A3EEB435-FD25-104A-8A4A-C7C75E9D77F8}"/>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9746" t="22182" r="19746" b="23572"/>
          <a:stretch/>
        </p:blipFill>
        <p:spPr bwMode="auto">
          <a:xfrm>
            <a:off x="2054893" y="6384014"/>
            <a:ext cx="502360" cy="4503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acebook-social-media-fb-logo-square-3b84792233341efb-512×512 | Logo  facebook, App logo, Snapchat logo">
            <a:extLst>
              <a:ext uri="{FF2B5EF4-FFF2-40B4-BE49-F238E27FC236}">
                <a16:creationId xmlns:a16="http://schemas.microsoft.com/office/drawing/2014/main" id="{86E38234-CAFF-A94C-AC25-1221451B1D2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43295" y="6388017"/>
            <a:ext cx="403100" cy="44236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617238B-C6A4-6249-8C8C-D39A3666EEF3}"/>
              </a:ext>
            </a:extLst>
          </p:cNvPr>
          <p:cNvSpPr/>
          <p:nvPr userDrawn="1"/>
        </p:nvSpPr>
        <p:spPr>
          <a:xfrm>
            <a:off x="7513003" y="6461462"/>
            <a:ext cx="2822004" cy="295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900" dirty="0">
                <a:solidFill>
                  <a:srgbClr val="002C3A"/>
                </a:solidFill>
              </a:rPr>
              <a:t>RECOVERY RESEARCH INSTITUTE</a:t>
            </a:r>
          </a:p>
        </p:txBody>
      </p:sp>
    </p:spTree>
    <p:extLst>
      <p:ext uri="{BB962C8B-B14F-4D97-AF65-F5344CB8AC3E}">
        <p14:creationId xmlns:p14="http://schemas.microsoft.com/office/powerpoint/2010/main" val="15289329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Abstract and Arti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B08B-EA75-4C49-A2B1-AF05916BF516}"/>
              </a:ext>
            </a:extLst>
          </p:cNvPr>
          <p:cNvSpPr>
            <a:spLocks noGrp="1"/>
          </p:cNvSpPr>
          <p:nvPr>
            <p:ph type="title" hasCustomPrompt="1"/>
          </p:nvPr>
        </p:nvSpPr>
        <p:spPr>
          <a:xfrm>
            <a:off x="927895" y="457200"/>
            <a:ext cx="4813191" cy="1403498"/>
          </a:xfrm>
        </p:spPr>
        <p:txBody>
          <a:bodyPr anchor="ctr"/>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E56C0130-8AE5-4911-AA3A-BFD3195EB13C}"/>
              </a:ext>
            </a:extLst>
          </p:cNvPr>
          <p:cNvSpPr>
            <a:spLocks noGrp="1"/>
          </p:cNvSpPr>
          <p:nvPr>
            <p:ph type="pic" idx="1" hasCustomPrompt="1"/>
          </p:nvPr>
        </p:nvSpPr>
        <p:spPr>
          <a:xfrm>
            <a:off x="6705602" y="457200"/>
            <a:ext cx="4840287" cy="594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Picture of journal article here</a:t>
            </a:r>
          </a:p>
        </p:txBody>
      </p:sp>
      <p:sp>
        <p:nvSpPr>
          <p:cNvPr id="4" name="Text Placeholder 3">
            <a:extLst>
              <a:ext uri="{FF2B5EF4-FFF2-40B4-BE49-F238E27FC236}">
                <a16:creationId xmlns:a16="http://schemas.microsoft.com/office/drawing/2014/main" id="{DE5C3090-7607-47D1-BBAE-D29C70B6A3DB}"/>
              </a:ext>
            </a:extLst>
          </p:cNvPr>
          <p:cNvSpPr>
            <a:spLocks noGrp="1"/>
          </p:cNvSpPr>
          <p:nvPr>
            <p:ph type="body" sz="half" idx="2"/>
          </p:nvPr>
        </p:nvSpPr>
        <p:spPr>
          <a:xfrm>
            <a:off x="927895" y="2057400"/>
            <a:ext cx="4813191" cy="4343400"/>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Rectangle 8">
            <a:extLst>
              <a:ext uri="{FF2B5EF4-FFF2-40B4-BE49-F238E27FC236}">
                <a16:creationId xmlns:a16="http://schemas.microsoft.com/office/drawing/2014/main" id="{A54010D7-53C3-42E7-A611-B6189F65D8D4}"/>
              </a:ext>
            </a:extLst>
          </p:cNvPr>
          <p:cNvSpPr/>
          <p:nvPr userDrawn="1"/>
        </p:nvSpPr>
        <p:spPr>
          <a:xfrm>
            <a:off x="-1" y="0"/>
            <a:ext cx="520701"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63812CB8-CC52-4868-9F3B-078880B548AC}"/>
              </a:ext>
            </a:extLst>
          </p:cNvPr>
          <p:cNvSpPr/>
          <p:nvPr userDrawn="1"/>
        </p:nvSpPr>
        <p:spPr>
          <a:xfrm flipV="1">
            <a:off x="260349" y="1860698"/>
            <a:ext cx="5480736" cy="721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321932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5327571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8905256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819397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CB5D3-9991-454E-A860-BCE937968069}"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40820295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9516398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6010361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8817221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5413980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5173271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8562240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4195050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5079318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6297566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518E-1BC4-4679-9335-C7016ECFA62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19D7E80-2AE3-42C4-8337-5661EC53392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C98E1D-1B69-4572-97EA-FB8CAB129F87}"/>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06DEF831-AAC8-471F-8F63-A493C85FE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EE562-3714-4A27-9940-FF954C49675A}"/>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738046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078261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42372592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18FD-3F09-4C0F-B1AE-84267C03D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1F7FD-1FE8-4C5F-8FF5-D3FEF91C64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281F6-8548-40C7-B1DD-2D6683FCFBF7}"/>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9136C14A-9F98-4549-BCED-53D0FB7E7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13C8E-5C38-4199-AD9D-0C313A0D91B7}"/>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4273496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8E76-0B6C-43CF-9217-FF1F3EC358A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EA587A-F4DB-437A-A355-91C4F757503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4EE9EF-FA35-4A4F-BFCA-95068581B2C0}"/>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2B68674A-EE38-4E7B-8CB4-0E6EE1FBF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CB4D5-5EB1-4AC8-83A6-7BC24E57ACCF}"/>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21541061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35F8-31A5-4410-BC76-28D0C7DEE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97576-0C86-4785-847D-CE718DA479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DD4C81-4D41-4943-8142-739738291C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104380-E2C9-424A-8E45-89EBC1944F62}"/>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6" name="Footer Placeholder 5">
            <a:extLst>
              <a:ext uri="{FF2B5EF4-FFF2-40B4-BE49-F238E27FC236}">
                <a16:creationId xmlns:a16="http://schemas.microsoft.com/office/drawing/2014/main" id="{B8635900-E868-4B24-98F6-0CB848CFE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9EBCC-7580-4BDB-AA9D-FDA5CB23DCAA}"/>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27546638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D3D2-983A-40F3-9418-CF556FE44B6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7A68C4-C5E4-4F38-B770-B5E9649F668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6C597F9-A95A-443B-97AD-32419340389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B13A9A-6552-4ED6-9C59-CA93A040E90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B3C1AA1-4837-412F-BEA1-819E79C9350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083FCE-6D59-4902-8D69-81E477D3CF13}"/>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8" name="Footer Placeholder 7">
            <a:extLst>
              <a:ext uri="{FF2B5EF4-FFF2-40B4-BE49-F238E27FC236}">
                <a16:creationId xmlns:a16="http://schemas.microsoft.com/office/drawing/2014/main" id="{514AB506-6616-4B47-A8E4-4E64326658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01C03-0F53-406C-BB2E-0CE523A42C1C}"/>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8726785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8FF3-1701-4495-9A45-1376215D7D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56BB93-1425-484E-A6FA-6809D78002B7}"/>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4" name="Footer Placeholder 3">
            <a:extLst>
              <a:ext uri="{FF2B5EF4-FFF2-40B4-BE49-F238E27FC236}">
                <a16:creationId xmlns:a16="http://schemas.microsoft.com/office/drawing/2014/main" id="{C4D851D4-C69C-4C49-B7BD-A1C090DE0F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1DE25B-D604-45F5-BAD8-DE5B3C451C80}"/>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4828192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29FE3-D37E-49D2-8EBF-39B863568285}"/>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3" name="Footer Placeholder 2">
            <a:extLst>
              <a:ext uri="{FF2B5EF4-FFF2-40B4-BE49-F238E27FC236}">
                <a16:creationId xmlns:a16="http://schemas.microsoft.com/office/drawing/2014/main" id="{66339313-E2F7-4BC5-A6A9-81561F877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CE3849-D2B8-48D0-A8A1-DF9EBBA22D6B}"/>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5583787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C0AE-43C4-48C8-9B94-6DC8E2093DC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5070363-D95D-4277-A448-4283299DA5F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DE263-FC8F-4F59-9CF5-A1DA8A709DC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F048511-4175-4106-BE61-3432571B78A0}"/>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6" name="Footer Placeholder 5">
            <a:extLst>
              <a:ext uri="{FF2B5EF4-FFF2-40B4-BE49-F238E27FC236}">
                <a16:creationId xmlns:a16="http://schemas.microsoft.com/office/drawing/2014/main" id="{50B14D78-6E78-4787-B6E1-D95125235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4FDE9-BF8F-4801-967F-3D5262CB78B4}"/>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4728281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83A4-D794-4493-B3A1-152FE3CAFEB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0824993-7EAC-4A0E-85F2-0757D32F7A3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CE56B9-28C7-47DA-AF7C-3A911292785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25B9CAC-4B04-4806-BBD2-8CBB562DDBA3}"/>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6" name="Footer Placeholder 5">
            <a:extLst>
              <a:ext uri="{FF2B5EF4-FFF2-40B4-BE49-F238E27FC236}">
                <a16:creationId xmlns:a16="http://schemas.microsoft.com/office/drawing/2014/main" id="{0F187BCE-CBD4-4645-BE6D-7D626A662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EA97A-85C7-46AC-B6BD-E04B519F470D}"/>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5665416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78BB-0672-4167-8B81-F0A6A94D12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1F60DE-61F9-4CDE-A1E8-601F0ECFCB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D38F6-B839-4E36-AE38-455F1F0582C4}"/>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B8DBEFF7-B709-4D8F-80E3-624D6A21E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FA963-97B9-4266-B3B0-130C630A8237}"/>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6340940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CB227-AEC4-4675-B04A-E84C6E88965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713B4-CB7E-4904-97A9-D21C3F33B34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D1B6A-7DB3-491D-9228-31C08F46801B}"/>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5F079933-0EC5-48B8-A0BA-6A1549508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F74B2-E5A5-4D0D-93E2-99685F455D4E}"/>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03867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1276666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A6EC3-8F18-4F04-BE59-1BDD8EF67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55E3DC-8960-4445-9110-0037BBE6C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88847A-0351-4A7D-8BB8-0EA43B2DF2E2}"/>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3E8BBA0E-3A1F-4A6B-BC47-F8393346B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502D-14EB-49B3-9AD9-655D7CB97CF4}"/>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18100855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E71B-C1EB-485F-AADA-A00AC5FE94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65453B-14EF-4B0B-B1D0-B623CBE27C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175B9-76C3-4843-8EB3-E1ED09A5E2CE}"/>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8203EACD-9950-4EE4-8BED-757F8F56D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EB8CF-A6BF-4469-98AB-9A56F6C95516}"/>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35558460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9ED0-5C0D-4108-8049-C03C0A8D5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14681-366F-4F27-9A6F-E1BABEAB01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B25151-A14B-427B-9093-C8BF70EBDD16}"/>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CFB37BDE-6A3F-4800-8FBB-4C5959438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7C617-2217-4169-B2EA-60E3D5A91C16}"/>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10017436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359C-A9A0-4C71-B9CC-DCF84CDB0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C307A-A994-4458-A6E3-0443D6430B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BE471-BE61-49D5-A654-B025B93468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306ADE-CEE8-4FF5-A515-EBD00CAAD954}"/>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6" name="Footer Placeholder 5">
            <a:extLst>
              <a:ext uri="{FF2B5EF4-FFF2-40B4-BE49-F238E27FC236}">
                <a16:creationId xmlns:a16="http://schemas.microsoft.com/office/drawing/2014/main" id="{8439E69F-CAB2-4874-B499-2C2E9825A5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40FEA-164E-48BD-844F-BAF9331BCD18}"/>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8219792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4A30-5FB1-485B-BEB9-AE665E554C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623147-4BB4-481D-8272-445E950B91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8F68C6-1A1E-4D11-9F3A-516E271DF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073D18-6233-4E9E-BBD2-53F1BE7B04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FF973-01CE-4CE3-923A-E120E78522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6E773D-9010-46AE-B8E4-FA4434033D65}"/>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8" name="Footer Placeholder 7">
            <a:extLst>
              <a:ext uri="{FF2B5EF4-FFF2-40B4-BE49-F238E27FC236}">
                <a16:creationId xmlns:a16="http://schemas.microsoft.com/office/drawing/2014/main" id="{CF8BB6FA-B805-43E9-8A7E-456B7BD12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6AF2A1-7C08-447B-A483-7FE9630389EF}"/>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9143912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1485-3E4D-4ECE-8B46-25F0F4544F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3E32F7-A5F0-4D6F-9EBA-7A4265AC88B0}"/>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4" name="Footer Placeholder 3">
            <a:extLst>
              <a:ext uri="{FF2B5EF4-FFF2-40B4-BE49-F238E27FC236}">
                <a16:creationId xmlns:a16="http://schemas.microsoft.com/office/drawing/2014/main" id="{4266C735-0289-41EF-9DB5-AC3F1A2639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6D814-D736-4DB2-9588-4FE97DBF7830}"/>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4399001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EE536B-6C79-48C3-BF62-8CA91BB2B24F}"/>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3" name="Footer Placeholder 2">
            <a:extLst>
              <a:ext uri="{FF2B5EF4-FFF2-40B4-BE49-F238E27FC236}">
                <a16:creationId xmlns:a16="http://schemas.microsoft.com/office/drawing/2014/main" id="{504651A1-8E82-4D4E-BA00-16BBE55C0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AD110C-03EB-4EFF-B66F-7632C7BF809C}"/>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15013127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937E-D84A-4965-823F-676868E80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9AFDF4-F422-46BE-B8E0-03548DE70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67AD5-7371-4B40-AFFA-2A0988043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6E4510-9ED1-4BF8-B43C-D39E8F39C53A}"/>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6" name="Footer Placeholder 5">
            <a:extLst>
              <a:ext uri="{FF2B5EF4-FFF2-40B4-BE49-F238E27FC236}">
                <a16:creationId xmlns:a16="http://schemas.microsoft.com/office/drawing/2014/main" id="{0F38BA00-B42D-4D57-BEC5-B51E2D4A7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BDE31-D403-43D0-8083-C58CB6588100}"/>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38477038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84B9-4F6A-41D7-92A7-7BE463931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23FC93-5182-4FF3-9304-4B21A1F75B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A9A026-000D-46A0-827A-5750B7785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AD7FC-C195-4A7E-B0D9-B71BB7D50823}"/>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6" name="Footer Placeholder 5">
            <a:extLst>
              <a:ext uri="{FF2B5EF4-FFF2-40B4-BE49-F238E27FC236}">
                <a16:creationId xmlns:a16="http://schemas.microsoft.com/office/drawing/2014/main" id="{DD779E0C-FAE4-4A7D-A769-0E12090328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3008B-5E28-453E-B16F-A249DA2F61E5}"/>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14004811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4830-A3ED-4D66-A256-1724986EBA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00DE54-EA8B-428B-A265-A47ED3BD0F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6977E-BBDE-4BB6-A814-F4D0EE9DFD44}"/>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9821BF44-9CEC-4AEA-859D-1A343D838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6AE3D-ECAF-4050-BC51-1A7AB708B59E}"/>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87563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1514787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9F5A9B-3382-45E9-90CA-5D5268FA53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D90F1D-D070-4DEF-84DC-485FEE6A98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CB205-7FF0-43B7-912C-C841C0C9D28D}"/>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E0714CD1-4CF6-427D-9BFF-18C46D877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FA959-4342-4D12-B0C6-37FD9395A9DA}"/>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40058431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1828554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6044998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1739937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3264069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3146523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3903944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7233269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8892877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995646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8084041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8425081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169966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1834270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3953460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486445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0188836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588257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9136606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0078295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714759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 sz="9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34581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5749476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9496258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5834455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0803038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9909280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2" y="2362203"/>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5" y="2362203"/>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2" y="6248403"/>
            <a:ext cx="2840567" cy="474663"/>
          </a:xfrm>
        </p:spPr>
        <p:txBody>
          <a:bodyPr/>
          <a:lstStyle>
            <a:lvl1pPr>
              <a:defRPr/>
            </a:lvl1pPr>
          </a:lstStyle>
          <a:p>
            <a:pPr defTabSz="685800">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7721600" y="6248403"/>
            <a:ext cx="3862917" cy="474663"/>
          </a:xfrm>
        </p:spPr>
        <p:txBody>
          <a:bodyPr/>
          <a:lstStyle>
            <a:lvl1pPr>
              <a:defRPr/>
            </a:lvl1pPr>
          </a:lstStyle>
          <a:p>
            <a:pPr defTabSz="685800">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112186" y="6242050"/>
            <a:ext cx="783167" cy="488950"/>
          </a:xfrm>
        </p:spPr>
        <p:txBody>
          <a:bodyPr/>
          <a:lstStyle>
            <a:lvl1pPr>
              <a:defRPr/>
            </a:lvl1pPr>
          </a:lstStyle>
          <a:p>
            <a:pPr defTabSz="685800">
              <a:defRPr/>
            </a:pPr>
            <a:fld id="{762A7C02-B50E-457E-80DE-11F3408DA621}" type="slidenum">
              <a:rPr lang="en-US" altLang="en-US" smtClean="0">
                <a:solidFill>
                  <a:prstClr val="black">
                    <a:tint val="75000"/>
                  </a:prstClr>
                </a:solidFill>
              </a:rPr>
              <a:pPr defTabSz="685800">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484167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6133228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9059308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7410301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7CB5D3-9991-454E-A860-BCE937968069}"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730546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 sz="9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7324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7CB5D3-9991-454E-A860-BCE937968069}"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9284805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7CB5D3-9991-454E-A860-BCE937968069}"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5030331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CB5D3-9991-454E-A860-BCE937968069}"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8920096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9247705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42845177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6083926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41835554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2"/>
            <a:ext cx="12192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Title 8"/>
          <p:cNvSpPr>
            <a:spLocks noGrp="1"/>
          </p:cNvSpPr>
          <p:nvPr>
            <p:ph type="ctrTitle"/>
          </p:nvPr>
        </p:nvSpPr>
        <p:spPr>
          <a:xfrm>
            <a:off x="670560" y="2775745"/>
            <a:ext cx="109728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a:t>Click to edit Master title style</a:t>
            </a:r>
            <a:endParaRPr lang="en-US" dirty="0"/>
          </a:p>
        </p:txBody>
      </p:sp>
      <p:sp>
        <p:nvSpPr>
          <p:cNvPr id="17" name="Subtitle 16"/>
          <p:cNvSpPr>
            <a:spLocks noGrp="1"/>
          </p:cNvSpPr>
          <p:nvPr>
            <p:ph type="subTitle" idx="1"/>
          </p:nvPr>
        </p:nvSpPr>
        <p:spPr>
          <a:xfrm>
            <a:off x="666752" y="1559720"/>
            <a:ext cx="68072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30" name="Date Placeholder 29"/>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19" name="Footer Placeholder 18"/>
          <p:cNvSpPr>
            <a:spLocks noGrp="1"/>
          </p:cNvSpPr>
          <p:nvPr>
            <p:ph type="ftr" sz="quarter" idx="11"/>
          </p:nvPr>
        </p:nvSpPr>
        <p:spPr/>
        <p:txBody>
          <a:bodyPr/>
          <a:lstStyle/>
          <a:p>
            <a:endParaRPr lang="en-US">
              <a:solidFill>
                <a:srgbClr val="5493B2">
                  <a:shade val="50000"/>
                </a:srgbClr>
              </a:solidFill>
            </a:endParaRPr>
          </a:p>
        </p:txBody>
      </p:sp>
      <p:sp>
        <p:nvSpPr>
          <p:cNvPr id="27" name="Slide Number Placeholder 26"/>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30987587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8035152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48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963084" y="2352677"/>
            <a:ext cx="103632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617129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4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46325" y="355432"/>
            <a:ext cx="9144000" cy="646331"/>
          </a:xfrm>
        </p:spPr>
        <p:txBody>
          <a:bodyPr anchor="t" anchorCtr="0">
            <a:spAutoFit/>
          </a:bodyPr>
          <a:lstStyle>
            <a:lvl1pPr algn="r">
              <a:defRPr sz="4000"/>
            </a:lvl1pPr>
          </a:lstStyle>
          <a:p>
            <a:r>
              <a:rPr lang="en-US"/>
              <a:t>Click to edit Master title style</a:t>
            </a:r>
            <a:endParaRPr lang="en-US" dirty="0"/>
          </a:p>
        </p:txBody>
      </p:sp>
      <p:sp>
        <p:nvSpPr>
          <p:cNvPr id="3" name="Subtitle 2"/>
          <p:cNvSpPr>
            <a:spLocks noGrp="1"/>
          </p:cNvSpPr>
          <p:nvPr>
            <p:ph type="subTitle" idx="1"/>
          </p:nvPr>
        </p:nvSpPr>
        <p:spPr>
          <a:xfrm>
            <a:off x="3535707" y="3109202"/>
            <a:ext cx="7954617" cy="1655762"/>
          </a:xfrm>
        </p:spPr>
        <p:txBody>
          <a:bodyPr anchor="ctr">
            <a:noAutofit/>
          </a:bodyPr>
          <a:lstStyle>
            <a:lvl1pPr marL="0" indent="0" algn="r">
              <a:lnSpc>
                <a:spcPct val="95000"/>
              </a:lnSpc>
              <a:spcBef>
                <a:spcPts val="8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7698591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tIns="9144" bIns="9144"/>
          <a:lstStyle/>
          <a:p>
            <a:r>
              <a:rPr lang="en-US"/>
              <a:t>Click to edit Master title style</a:t>
            </a:r>
            <a:endParaRPr lang="en-US" dirty="0"/>
          </a:p>
        </p:txBody>
      </p:sp>
      <p:sp>
        <p:nvSpPr>
          <p:cNvPr id="3" name="Content Placeholder 2"/>
          <p:cNvSpPr>
            <a:spLocks noGrp="1"/>
          </p:cNvSpPr>
          <p:nvPr>
            <p:ph sz="half" idx="1"/>
          </p:nvPr>
        </p:nvSpPr>
        <p:spPr>
          <a:xfrm>
            <a:off x="609600" y="2199800"/>
            <a:ext cx="53848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99800"/>
            <a:ext cx="53848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6" name="Footer Placeholder 5"/>
          <p:cNvSpPr>
            <a:spLocks noGrp="1"/>
          </p:cNvSpPr>
          <p:nvPr>
            <p:ph type="ftr" sz="quarter" idx="11"/>
          </p:nvPr>
        </p:nvSpPr>
        <p:spPr/>
        <p:txBody>
          <a:bodyPr/>
          <a:lstStyle/>
          <a:p>
            <a:endParaRPr lang="en-US">
              <a:solidFill>
                <a:srgbClr val="5493B2">
                  <a:shade val="50000"/>
                </a:srgbClr>
              </a:solidFill>
            </a:endParaRPr>
          </a:p>
        </p:txBody>
      </p:sp>
      <p:sp>
        <p:nvSpPr>
          <p:cNvPr id="7" name="Slide Number Placeholder 6"/>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41520132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tIns="9144" bIns="9144" anchor="b"/>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112168"/>
            <a:ext cx="5386917"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2112168"/>
            <a:ext cx="5389033"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667000"/>
            <a:ext cx="5386917"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2667000"/>
            <a:ext cx="5389033"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8" name="Footer Placeholder 7"/>
          <p:cNvSpPr>
            <a:spLocks noGrp="1"/>
          </p:cNvSpPr>
          <p:nvPr>
            <p:ph type="ftr" sz="quarter" idx="11"/>
          </p:nvPr>
        </p:nvSpPr>
        <p:spPr/>
        <p:txBody>
          <a:bodyPr/>
          <a:lstStyle/>
          <a:p>
            <a:endParaRPr lang="en-US">
              <a:solidFill>
                <a:srgbClr val="5493B2">
                  <a:shade val="50000"/>
                </a:srgbClr>
              </a:solidFill>
            </a:endParaRPr>
          </a:p>
        </p:txBody>
      </p:sp>
      <p:sp>
        <p:nvSpPr>
          <p:cNvPr id="9" name="Slide Number Placeholder 8"/>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6286689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4" name="Footer Placeholder 3"/>
          <p:cNvSpPr>
            <a:spLocks noGrp="1"/>
          </p:cNvSpPr>
          <p:nvPr>
            <p:ph type="ftr" sz="quarter" idx="11"/>
          </p:nvPr>
        </p:nvSpPr>
        <p:spPr/>
        <p:txBody>
          <a:bodyPr/>
          <a:lstStyle/>
          <a:p>
            <a:endParaRPr lang="en-US">
              <a:solidFill>
                <a:srgbClr val="5493B2">
                  <a:shade val="50000"/>
                </a:srgbClr>
              </a:solidFill>
            </a:endParaRPr>
          </a:p>
        </p:txBody>
      </p:sp>
      <p:sp>
        <p:nvSpPr>
          <p:cNvPr id="5" name="Slide Number Placeholder 4"/>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4573310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3" name="Footer Placeholder 2"/>
          <p:cNvSpPr>
            <a:spLocks noGrp="1"/>
          </p:cNvSpPr>
          <p:nvPr>
            <p:ph type="ftr" sz="quarter" idx="11"/>
          </p:nvPr>
        </p:nvSpPr>
        <p:spPr/>
        <p:txBody>
          <a:bodyPr/>
          <a:lstStyle/>
          <a:p>
            <a:endParaRPr lang="en-US">
              <a:solidFill>
                <a:srgbClr val="5493B2">
                  <a:shade val="50000"/>
                </a:srgbClr>
              </a:solidFill>
            </a:endParaRPr>
          </a:p>
        </p:txBody>
      </p:sp>
      <p:sp>
        <p:nvSpPr>
          <p:cNvPr id="4" name="Slide Number Placeholder 3"/>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8698443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1440"/>
            <a:ext cx="10972800" cy="914400"/>
          </a:xfrm>
        </p:spPr>
        <p:txBody>
          <a:bodyPr tIns="0" bIns="0" anchor="b"/>
          <a:lstStyle>
            <a:lvl1pPr algn="l">
              <a:buNone/>
              <a:defRPr sz="5000" b="1"/>
            </a:lvl1pPr>
          </a:lstStyle>
          <a:p>
            <a:r>
              <a:rPr lang="en-US"/>
              <a:t>Click to edit Master title style</a:t>
            </a:r>
            <a:endParaRPr lang="en-US" dirty="0"/>
          </a:p>
        </p:txBody>
      </p:sp>
      <p:sp>
        <p:nvSpPr>
          <p:cNvPr id="3" name="Text Placeholder 2"/>
          <p:cNvSpPr>
            <a:spLocks noGrp="1"/>
          </p:cNvSpPr>
          <p:nvPr>
            <p:ph type="body" idx="2"/>
          </p:nvPr>
        </p:nvSpPr>
        <p:spPr>
          <a:xfrm>
            <a:off x="609600" y="1133856"/>
            <a:ext cx="34544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0" y="1133472"/>
            <a:ext cx="70104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6" name="Footer Placeholder 5"/>
          <p:cNvSpPr>
            <a:spLocks noGrp="1"/>
          </p:cNvSpPr>
          <p:nvPr>
            <p:ph type="ftr" sz="quarter" idx="11"/>
          </p:nvPr>
        </p:nvSpPr>
        <p:spPr/>
        <p:txBody>
          <a:bodyPr/>
          <a:lstStyle/>
          <a:p>
            <a:endParaRPr lang="en-US">
              <a:solidFill>
                <a:srgbClr val="5493B2">
                  <a:shade val="50000"/>
                </a:srgbClr>
              </a:solidFill>
            </a:endParaRPr>
          </a:p>
        </p:txBody>
      </p:sp>
      <p:sp>
        <p:nvSpPr>
          <p:cNvPr id="7" name="Slide Number Placeholder 6"/>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8886196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653" y="1981200"/>
            <a:ext cx="4572000" cy="522288"/>
          </a:xfrm>
        </p:spPr>
        <p:txBody>
          <a:bodyPr tIns="0" bIns="0" anchor="b"/>
          <a:lstStyle>
            <a:lvl1pPr algn="r">
              <a:buNone/>
              <a:defRPr sz="2000" b="1"/>
            </a:lvl1pPr>
          </a:lstStyle>
          <a:p>
            <a:r>
              <a:rPr lang="en-US"/>
              <a:t>Click to edit Master title style</a:t>
            </a:r>
            <a:endParaRPr lang="en-US" dirty="0"/>
          </a:p>
        </p:txBody>
      </p:sp>
      <p:sp>
        <p:nvSpPr>
          <p:cNvPr id="3" name="Picture Placeholder 2"/>
          <p:cNvSpPr>
            <a:spLocks noGrp="1"/>
          </p:cNvSpPr>
          <p:nvPr>
            <p:ph type="pic" idx="1"/>
          </p:nvPr>
        </p:nvSpPr>
        <p:spPr>
          <a:xfrm>
            <a:off x="5457824" y="1066800"/>
            <a:ext cx="6096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a:t>Click icon to add picture</a:t>
            </a:r>
            <a:endParaRPr lang="en-US" dirty="0"/>
          </a:p>
        </p:txBody>
      </p:sp>
      <p:sp>
        <p:nvSpPr>
          <p:cNvPr id="4" name="Text Placeholder 3"/>
          <p:cNvSpPr>
            <a:spLocks noGrp="1"/>
          </p:cNvSpPr>
          <p:nvPr>
            <p:ph type="body" sz="half" idx="2"/>
          </p:nvPr>
        </p:nvSpPr>
        <p:spPr>
          <a:xfrm>
            <a:off x="501653" y="2543176"/>
            <a:ext cx="4572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6" name="Footer Placeholder 5"/>
          <p:cNvSpPr>
            <a:spLocks noGrp="1"/>
          </p:cNvSpPr>
          <p:nvPr>
            <p:ph type="ftr" sz="quarter" idx="11"/>
          </p:nvPr>
        </p:nvSpPr>
        <p:spPr/>
        <p:txBody>
          <a:bodyPr/>
          <a:lstStyle/>
          <a:p>
            <a:endParaRPr lang="en-US">
              <a:solidFill>
                <a:srgbClr val="5493B2">
                  <a:shade val="50000"/>
                </a:srgbClr>
              </a:solidFill>
            </a:endParaRPr>
          </a:p>
        </p:txBody>
      </p:sp>
      <p:sp>
        <p:nvSpPr>
          <p:cNvPr id="7" name="Slide Number Placeholder 6"/>
          <p:cNvSpPr>
            <a:spLocks noGrp="1"/>
          </p:cNvSpPr>
          <p:nvPr>
            <p:ph type="sldNum" sz="quarter" idx="12"/>
          </p:nvPr>
        </p:nvSpPr>
        <p:spPr>
          <a:xfrm>
            <a:off x="10871200" y="6356351"/>
            <a:ext cx="711200" cy="365125"/>
          </a:xfrm>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31654302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30644619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39967712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4" name="Footer Placeholder 3"/>
          <p:cNvSpPr>
            <a:spLocks noGrp="1"/>
          </p:cNvSpPr>
          <p:nvPr>
            <p:ph type="ftr" sz="quarter" idx="11"/>
          </p:nvPr>
        </p:nvSpPr>
        <p:spPr/>
        <p:txBody>
          <a:bodyPr/>
          <a:lstStyle/>
          <a:p>
            <a:endParaRPr lang="en-US">
              <a:solidFill>
                <a:srgbClr val="5493B2">
                  <a:shade val="50000"/>
                </a:srgbClr>
              </a:solidFill>
            </a:endParaRPr>
          </a:p>
        </p:txBody>
      </p:sp>
      <p:sp>
        <p:nvSpPr>
          <p:cNvPr id="5" name="Slide Number Placeholder 4"/>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2813211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lstStyle/>
          <a:p>
            <a:r>
              <a:t>Title Text</a:t>
            </a:r>
          </a:p>
        </p:txBody>
      </p:sp>
      <p:sp>
        <p:nvSpPr>
          <p:cNvPr id="141"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142638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20665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14601334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5671770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6775360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40250135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28088950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28286980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4645492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9898248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359279623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2607795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ne-graph_sig-not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6" name="Text Placeholder 2"/>
          <p:cNvSpPr>
            <a:spLocks noGrp="1"/>
          </p:cNvSpPr>
          <p:nvPr>
            <p:ph type="body" sz="quarter" idx="10" hasCustomPrompt="1"/>
          </p:nvPr>
        </p:nvSpPr>
        <p:spPr>
          <a:xfrm>
            <a:off x="61026" y="67236"/>
            <a:ext cx="838200" cy="195158"/>
          </a:xfrm>
        </p:spPr>
        <p:txBody>
          <a:bodyPr wrap="square" anchor="b" anchorCtr="0">
            <a:noAutofit/>
          </a:bodyPr>
          <a:lstStyle>
            <a:lvl1pPr marL="114300" indent="-114300">
              <a:spcBef>
                <a:spcPts val="300"/>
              </a:spcBef>
              <a:buNone/>
              <a:defRPr sz="900" b="1">
                <a:solidFill>
                  <a:schemeClr val="bg1"/>
                </a:solidFill>
                <a:latin typeface="+mn-lt"/>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FFR</a:t>
            </a:r>
          </a:p>
        </p:txBody>
      </p:sp>
      <p:sp>
        <p:nvSpPr>
          <p:cNvPr id="7" name="TextBox 6"/>
          <p:cNvSpPr txBox="1"/>
          <p:nvPr userDrawn="1"/>
        </p:nvSpPr>
        <p:spPr>
          <a:xfrm>
            <a:off x="10395806" y="5349875"/>
            <a:ext cx="1796194" cy="739738"/>
          </a:xfrm>
          <a:prstGeom prst="rect">
            <a:avLst/>
          </a:prstGeom>
          <a:noFill/>
        </p:spPr>
        <p:txBody>
          <a:bodyPr wrap="square" lIns="73152" rtlCol="0" anchor="b" anchorCtr="0">
            <a:noAutofit/>
          </a:bodyPr>
          <a:lstStyle/>
          <a:p>
            <a:pPr marL="114300" indent="-114300"/>
            <a:r>
              <a:rPr lang="en-US" sz="1400" b="0" dirty="0">
                <a:solidFill>
                  <a:schemeClr val="tx1"/>
                </a:solidFill>
                <a:latin typeface="Arial Narrow" panose="020B0606020202030204" pitchFamily="34" charset="0"/>
              </a:rPr>
              <a:t>+</a:t>
            </a:r>
            <a:r>
              <a:rPr lang="en-US" sz="1100" dirty="0">
                <a:solidFill>
                  <a:schemeClr val="tx1"/>
                </a:solidFill>
                <a:latin typeface="Arial Narrow" panose="020B0606020202030204" pitchFamily="34" charset="0"/>
              </a:rPr>
              <a:t> Difference between this estimate and the 2019 estimate is statistically significant at the .05 level. </a:t>
            </a:r>
          </a:p>
        </p:txBody>
      </p:sp>
      <p:sp>
        <p:nvSpPr>
          <p:cNvPr id="8" name="Content Placeholder 12"/>
          <p:cNvSpPr>
            <a:spLocks noGrp="1"/>
          </p:cNvSpPr>
          <p:nvPr>
            <p:ph sz="quarter" idx="15"/>
          </p:nvPr>
        </p:nvSpPr>
        <p:spPr>
          <a:xfrm>
            <a:off x="2256683" y="1234464"/>
            <a:ext cx="6764234" cy="4115411"/>
          </a:xfrm>
        </p:spPr>
        <p:txBody>
          <a:bodyPr/>
          <a:lstStyle>
            <a:lvl1pPr>
              <a:defRPr sz="1800"/>
            </a:lvl1pPr>
          </a:lstStyle>
          <a:p>
            <a:pPr lvl="0"/>
            <a:r>
              <a:rPr lang="en-US"/>
              <a:t>Edit Master text styles</a:t>
            </a:r>
          </a:p>
        </p:txBody>
      </p:sp>
      <p:sp>
        <p:nvSpPr>
          <p:cNvPr id="9" name="Text Placeholder 2"/>
          <p:cNvSpPr>
            <a:spLocks noGrp="1"/>
          </p:cNvSpPr>
          <p:nvPr>
            <p:ph type="body" sz="quarter" idx="11" hasCustomPrompt="1"/>
          </p:nvPr>
        </p:nvSpPr>
        <p:spPr>
          <a:xfrm>
            <a:off x="10395806" y="3977634"/>
            <a:ext cx="1643729" cy="1291338"/>
          </a:xfrm>
        </p:spPr>
        <p:txBody>
          <a:bodyPr anchor="b" anchorCtr="0">
            <a:noAutofit/>
          </a:bodyPr>
          <a:lstStyle>
            <a:lvl1pPr marL="111125" indent="-111125">
              <a:spcBef>
                <a:spcPts val="300"/>
              </a:spcBef>
              <a:buNone/>
              <a:defRPr sz="1100" b="0">
                <a:solidFill>
                  <a:schemeClr val="tx1"/>
                </a:solidFill>
                <a:latin typeface="Arial Narrow" panose="020B0606020202030204" pitchFamily="34" charset="0"/>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Notes:</a:t>
            </a:r>
          </a:p>
        </p:txBody>
      </p:sp>
    </p:spTree>
    <p:extLst>
      <p:ext uri="{BB962C8B-B14F-4D97-AF65-F5344CB8AC3E}">
        <p14:creationId xmlns:p14="http://schemas.microsoft.com/office/powerpoint/2010/main" val="4202212593"/>
      </p:ext>
    </p:extLst>
  </p:cSld>
  <p:clrMapOvr>
    <a:masterClrMapping/>
  </p:clrMapOvr>
  <p:extLst>
    <p:ext uri="{DCECCB84-F9BA-43D5-87BE-67443E8EF086}">
      <p15:sldGuideLst xmlns:p15="http://schemas.microsoft.com/office/powerpoint/2012/main">
        <p15:guide id="1" pos="3552">
          <p15:clr>
            <a:srgbClr val="FBAE40"/>
          </p15:clr>
        </p15:guide>
        <p15:guide id="2" orient="horz" pos="337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dirty="0"/>
          </a:p>
        </p:txBody>
      </p:sp>
    </p:spTree>
    <p:extLst>
      <p:ext uri="{BB962C8B-B14F-4D97-AF65-F5344CB8AC3E}">
        <p14:creationId xmlns:p14="http://schemas.microsoft.com/office/powerpoint/2010/main" val="18162475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32B8-44B7-B8C2-3B9F-34AA86A1AC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F94B7A-4FE6-9EE1-FDB4-5FC0A3EC5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48DDE9-A62D-8CD1-9A0F-4F3C8C212D1B}"/>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5" name="Footer Placeholder 4">
            <a:extLst>
              <a:ext uri="{FF2B5EF4-FFF2-40B4-BE49-F238E27FC236}">
                <a16:creationId xmlns:a16="http://schemas.microsoft.com/office/drawing/2014/main" id="{CDAFE104-7B4E-8CFA-511A-BB2C10200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11747-68E8-5BA2-0CA3-660185CE03E2}"/>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1438760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F6C9F-28EB-30BD-2243-AC001143F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B63F3-5BAD-0B26-D896-FCF38776D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4B1BC-7406-1B52-EC75-B525BC6F4E63}"/>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5" name="Footer Placeholder 4">
            <a:extLst>
              <a:ext uri="{FF2B5EF4-FFF2-40B4-BE49-F238E27FC236}">
                <a16:creationId xmlns:a16="http://schemas.microsoft.com/office/drawing/2014/main" id="{31DFE624-0BD0-3195-3BC1-7CC84E6B3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C44C7-79C5-14B9-BC0D-01538082714F}"/>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24857267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5B19-F42A-D028-A2D4-324B30AA8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6FC6BA-B3C2-B42B-98E5-2023048407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6FEBE-A38E-BF26-F39D-6184AB979E8C}"/>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5" name="Footer Placeholder 4">
            <a:extLst>
              <a:ext uri="{FF2B5EF4-FFF2-40B4-BE49-F238E27FC236}">
                <a16:creationId xmlns:a16="http://schemas.microsoft.com/office/drawing/2014/main" id="{D34D6BF4-EEA1-D98A-355E-3EC3B6167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57DFF-D90F-F159-9E2A-41C1C0CB0D3A}"/>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26449215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EF44-5DB7-BC27-AC87-A9E633D43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58FF59-64A4-E9BA-3230-266D396191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9C8AA0-6BDD-BFC9-B738-157D39A1B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8BAB11-9480-C9E7-481B-77EBFE0AC703}"/>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6" name="Footer Placeholder 5">
            <a:extLst>
              <a:ext uri="{FF2B5EF4-FFF2-40B4-BE49-F238E27FC236}">
                <a16:creationId xmlns:a16="http://schemas.microsoft.com/office/drawing/2014/main" id="{6C06506B-7974-380E-27EE-0281922F0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849D4-35A5-1565-26D2-909C6EDC1142}"/>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395933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0E28-DC7C-19F5-A87A-E15C8AF7A8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1FA51-B06F-3196-DD9D-900BE0942B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F4EACB-6DE4-4A23-52D4-300973E243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2111C9-4455-662C-ED5A-6BB9927E4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0F243D-E919-6C09-CA7A-4323E2236F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BE3AA2-A909-E620-CC41-49672EB71536}"/>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8" name="Footer Placeholder 7">
            <a:extLst>
              <a:ext uri="{FF2B5EF4-FFF2-40B4-BE49-F238E27FC236}">
                <a16:creationId xmlns:a16="http://schemas.microsoft.com/office/drawing/2014/main" id="{CAB3B943-1ACF-1AB0-E9AE-506EE9EC0D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F4A05C-6E06-1816-C717-DD6262F8D54D}"/>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41448950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110C-93E3-0660-04DD-777CF51161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5A2EFF-4155-5C8A-D004-B56422823C95}"/>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4" name="Footer Placeholder 3">
            <a:extLst>
              <a:ext uri="{FF2B5EF4-FFF2-40B4-BE49-F238E27FC236}">
                <a16:creationId xmlns:a16="http://schemas.microsoft.com/office/drawing/2014/main" id="{853ED467-EAC9-21E5-CBBD-630FE77EB0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56A0F4-9E99-679A-F9DF-7CA3388683ED}"/>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47059975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A71F13-A094-43AE-DEF8-4FF7D3C36BE9}"/>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3" name="Footer Placeholder 2">
            <a:extLst>
              <a:ext uri="{FF2B5EF4-FFF2-40B4-BE49-F238E27FC236}">
                <a16:creationId xmlns:a16="http://schemas.microsoft.com/office/drawing/2014/main" id="{636E6317-4C33-B557-7B4F-F194E2F702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93EC28-3B4C-1899-DF1A-C0A9CCCE0845}"/>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21318647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8137A-1595-D1ED-13B5-68E473061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C875E1-0ADB-D586-9A9C-BED58219B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DBD55E-D47C-8A12-43CB-DC7020426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91125-4164-559C-BCB1-BC236C1CD5DD}"/>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6" name="Footer Placeholder 5">
            <a:extLst>
              <a:ext uri="{FF2B5EF4-FFF2-40B4-BE49-F238E27FC236}">
                <a16:creationId xmlns:a16="http://schemas.microsoft.com/office/drawing/2014/main" id="{99B183B1-EF3E-5C97-A9C4-82274E71C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62EC0D-F3C8-397D-EAEA-0DEB27A13D71}"/>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34433288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9B35-9719-EEA0-AAC1-667C625FB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B0D9B9-CAEB-97DB-8613-60FB459448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F73BD8-1C6C-5673-8CF5-6CEB0C6F9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9AEA5-67DF-75B6-B7B3-64A22D1B44E7}"/>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6" name="Footer Placeholder 5">
            <a:extLst>
              <a:ext uri="{FF2B5EF4-FFF2-40B4-BE49-F238E27FC236}">
                <a16:creationId xmlns:a16="http://schemas.microsoft.com/office/drawing/2014/main" id="{FA8FBD28-3E45-FC44-25C6-F19BB037C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CC740-F88A-6C0A-A0E4-6654A6D95CC2}"/>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2548889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other-figure_no-sig-note">
    <p:spTree>
      <p:nvGrpSpPr>
        <p:cNvPr id="1" name=""/>
        <p:cNvGrpSpPr/>
        <p:nvPr/>
      </p:nvGrpSpPr>
      <p:grpSpPr>
        <a:xfrm>
          <a:off x="0" y="0"/>
          <a:ext cx="0" cy="0"/>
          <a:chOff x="0" y="0"/>
          <a:chExt cx="0" cy="0"/>
        </a:xfrm>
      </p:grpSpPr>
      <p:sp>
        <p:nvSpPr>
          <p:cNvPr id="2" name="Title 1"/>
          <p:cNvSpPr>
            <a:spLocks noGrp="1"/>
          </p:cNvSpPr>
          <p:nvPr>
            <p:ph type="title"/>
          </p:nvPr>
        </p:nvSpPr>
        <p:spPr>
          <a:xfrm>
            <a:off x="701675" y="0"/>
            <a:ext cx="10652125" cy="932688"/>
          </a:xfrm>
        </p:spPr>
        <p:txBody>
          <a:bodyPr>
            <a:noAutofit/>
          </a:bodyPr>
          <a:lstStyle>
            <a:lvl1pPr>
              <a:defRPr sz="2800"/>
            </a:lvl1pPr>
          </a:lstStyle>
          <a:p>
            <a:r>
              <a:rPr lang="en-US"/>
              <a:t>Click to edit Master title style</a:t>
            </a:r>
            <a:endParaRPr lang="en-US" dirty="0"/>
          </a:p>
        </p:txBody>
      </p:sp>
      <p:sp>
        <p:nvSpPr>
          <p:cNvPr id="8" name="Content Placeholder 12"/>
          <p:cNvSpPr>
            <a:spLocks noGrp="1"/>
          </p:cNvSpPr>
          <p:nvPr>
            <p:ph sz="quarter" idx="15"/>
          </p:nvPr>
        </p:nvSpPr>
        <p:spPr>
          <a:xfrm>
            <a:off x="1574350" y="1600220"/>
            <a:ext cx="8128900" cy="4114779"/>
          </a:xfrm>
        </p:spPr>
        <p:txBody>
          <a:bodyPr/>
          <a:lstStyle>
            <a:lvl1pPr>
              <a:defRPr sz="1800"/>
            </a:lvl1pPr>
          </a:lstStyle>
          <a:p>
            <a:pPr lvl="0"/>
            <a:r>
              <a:rPr lang="en-US"/>
              <a:t>Edit Master text styles</a:t>
            </a:r>
          </a:p>
        </p:txBody>
      </p:sp>
      <p:sp>
        <p:nvSpPr>
          <p:cNvPr id="9" name="Text Placeholder 2"/>
          <p:cNvSpPr>
            <a:spLocks noGrp="1"/>
          </p:cNvSpPr>
          <p:nvPr>
            <p:ph type="body" sz="quarter" idx="11" hasCustomPrompt="1"/>
          </p:nvPr>
        </p:nvSpPr>
        <p:spPr>
          <a:xfrm>
            <a:off x="1297116" y="6446486"/>
            <a:ext cx="8683367" cy="285509"/>
          </a:xfrm>
        </p:spPr>
        <p:txBody>
          <a:bodyPr anchor="b" anchorCtr="0">
            <a:noAutofit/>
          </a:bodyPr>
          <a:lstStyle>
            <a:lvl1pPr marL="111125" indent="-111125">
              <a:spcBef>
                <a:spcPts val="300"/>
              </a:spcBef>
              <a:buNone/>
              <a:defRPr sz="1100" b="0">
                <a:solidFill>
                  <a:schemeClr val="tx1"/>
                </a:solidFill>
                <a:latin typeface="Arial Narrow" panose="020B0606020202030204" pitchFamily="34" charset="0"/>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Notes:</a:t>
            </a:r>
          </a:p>
        </p:txBody>
      </p:sp>
      <p:sp>
        <p:nvSpPr>
          <p:cNvPr id="10" name="Text Placeholder 2"/>
          <p:cNvSpPr>
            <a:spLocks noGrp="1"/>
          </p:cNvSpPr>
          <p:nvPr>
            <p:ph type="body" sz="quarter" idx="10" hasCustomPrompt="1"/>
          </p:nvPr>
        </p:nvSpPr>
        <p:spPr>
          <a:xfrm>
            <a:off x="61026" y="67236"/>
            <a:ext cx="838200" cy="195158"/>
          </a:xfrm>
        </p:spPr>
        <p:txBody>
          <a:bodyPr wrap="square" anchor="b" anchorCtr="0">
            <a:noAutofit/>
          </a:bodyPr>
          <a:lstStyle>
            <a:lvl1pPr marL="114300" indent="-114300">
              <a:spcBef>
                <a:spcPts val="300"/>
              </a:spcBef>
              <a:buNone/>
              <a:defRPr sz="900" b="1">
                <a:solidFill>
                  <a:schemeClr val="bg1"/>
                </a:solidFill>
                <a:latin typeface="+mn-lt"/>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FFR</a:t>
            </a:r>
          </a:p>
        </p:txBody>
      </p:sp>
    </p:spTree>
    <p:extLst>
      <p:ext uri="{BB962C8B-B14F-4D97-AF65-F5344CB8AC3E}">
        <p14:creationId xmlns:p14="http://schemas.microsoft.com/office/powerpoint/2010/main" val="3668404120"/>
      </p:ext>
    </p:extLst>
  </p:cSld>
  <p:clrMapOvr>
    <a:masterClrMapping/>
  </p:clrMapOvr>
  <p:extLst>
    <p:ext uri="{DCECCB84-F9BA-43D5-87BE-67443E8EF086}">
      <p15:sldGuideLst xmlns:p15="http://schemas.microsoft.com/office/powerpoint/2012/main">
        <p15:guide id="1" pos="3552">
          <p15:clr>
            <a:srgbClr val="FBAE40"/>
          </p15:clr>
        </p15:guide>
        <p15:guide id="2" orient="horz" pos="360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21B58-1A0B-4A93-0671-29B64B2771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6B0EF8-DA30-3820-1812-C2F9EA9A06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F3326-8ED3-DB38-27A1-325CD4199DC5}"/>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5" name="Footer Placeholder 4">
            <a:extLst>
              <a:ext uri="{FF2B5EF4-FFF2-40B4-BE49-F238E27FC236}">
                <a16:creationId xmlns:a16="http://schemas.microsoft.com/office/drawing/2014/main" id="{311F23F5-EABB-C352-E725-36C8BDAA8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69DF2-4F6C-1F1E-8BBF-6C248A52CA16}"/>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1762812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05A227-F5F4-A475-837B-C43867E298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605B7C-8661-5BDF-7782-9C32F7D47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17C23-DDC4-7D24-53B4-2FB41129B7C2}"/>
              </a:ext>
            </a:extLst>
          </p:cNvPr>
          <p:cNvSpPr>
            <a:spLocks noGrp="1"/>
          </p:cNvSpPr>
          <p:nvPr>
            <p:ph type="dt" sz="half" idx="10"/>
          </p:nvPr>
        </p:nvSpPr>
        <p:spPr/>
        <p:txBody>
          <a:bodyPr/>
          <a:lstStyle/>
          <a:p>
            <a:fld id="{52636C2D-6E74-E941-976C-0B1EA9E6EE8F}" type="datetimeFigureOut">
              <a:rPr lang="en-US" smtClean="0"/>
              <a:t>5/4/2026</a:t>
            </a:fld>
            <a:endParaRPr lang="en-US"/>
          </a:p>
        </p:txBody>
      </p:sp>
      <p:sp>
        <p:nvSpPr>
          <p:cNvPr id="5" name="Footer Placeholder 4">
            <a:extLst>
              <a:ext uri="{FF2B5EF4-FFF2-40B4-BE49-F238E27FC236}">
                <a16:creationId xmlns:a16="http://schemas.microsoft.com/office/drawing/2014/main" id="{C49B9C5D-14E1-BC3A-ECF4-0C56B28AF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AB859-8EC6-6B14-DBE3-8DF9B0F4AD2F}"/>
              </a:ext>
            </a:extLst>
          </p:cNvPr>
          <p:cNvSpPr>
            <a:spLocks noGrp="1"/>
          </p:cNvSpPr>
          <p:nvPr>
            <p:ph type="sldNum" sz="quarter" idx="12"/>
          </p:nvPr>
        </p:nvSpPr>
        <p:spPr/>
        <p:txBody>
          <a:bodyPr/>
          <a:lstStyle/>
          <a:p>
            <a:fld id="{A2737C4B-F774-A143-A37D-0E64FE932AE9}" type="slidenum">
              <a:rPr lang="en-US" smtClean="0"/>
              <a:t>‹#›</a:t>
            </a:fld>
            <a:endParaRPr lang="en-US"/>
          </a:p>
        </p:txBody>
      </p:sp>
    </p:spTree>
    <p:extLst>
      <p:ext uri="{BB962C8B-B14F-4D97-AF65-F5344CB8AC3E}">
        <p14:creationId xmlns:p14="http://schemas.microsoft.com/office/powerpoint/2010/main" val="351603265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497356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953116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64377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5344689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588756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887934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2716177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1757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44396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4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2346325" y="355432"/>
            <a:ext cx="9144000" cy="646331"/>
          </a:xfrm>
        </p:spPr>
        <p:txBody>
          <a:bodyPr anchor="t" anchorCtr="0">
            <a:spAutoFit/>
          </a:bodyPr>
          <a:lstStyle>
            <a:lvl1pPr algn="r">
              <a:defRPr sz="4000"/>
            </a:lvl1pPr>
          </a:lstStyle>
          <a:p>
            <a:r>
              <a:rPr lang="en-US" dirty="0"/>
              <a:t>Presentation Title</a:t>
            </a:r>
          </a:p>
        </p:txBody>
      </p:sp>
      <p:sp>
        <p:nvSpPr>
          <p:cNvPr id="3" name="Subtitle 2"/>
          <p:cNvSpPr>
            <a:spLocks noGrp="1"/>
          </p:cNvSpPr>
          <p:nvPr>
            <p:ph type="subTitle" idx="1" hasCustomPrompt="1"/>
          </p:nvPr>
        </p:nvSpPr>
        <p:spPr>
          <a:xfrm>
            <a:off x="3535707" y="3109202"/>
            <a:ext cx="7954617" cy="1655762"/>
          </a:xfrm>
        </p:spPr>
        <p:txBody>
          <a:bodyPr anchor="ctr">
            <a:noAutofit/>
          </a:bodyPr>
          <a:lstStyle>
            <a:lvl1pPr marL="0" indent="0" algn="r">
              <a:lnSpc>
                <a:spcPct val="95000"/>
              </a:lnSpc>
              <a:spcBef>
                <a:spcPts val="8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Name of Presenter</a:t>
            </a:r>
            <a:br>
              <a:rPr lang="en-US" dirty="0"/>
            </a:br>
            <a:r>
              <a:rPr lang="en-US" dirty="0"/>
              <a:t>Position Title</a:t>
            </a:r>
            <a:br>
              <a:rPr lang="en-US" dirty="0"/>
            </a:br>
            <a:r>
              <a:rPr lang="en-US" dirty="0"/>
              <a:t>Substance Abuse and Mental Health Services Administration</a:t>
            </a:r>
            <a:br>
              <a:rPr lang="en-US" dirty="0"/>
            </a:br>
            <a:r>
              <a:rPr lang="en-US" dirty="0"/>
              <a:t>U.S. Department of Health and Human Services</a:t>
            </a:r>
          </a:p>
        </p:txBody>
      </p:sp>
      <p:sp>
        <p:nvSpPr>
          <p:cNvPr id="8" name="Text Placeholder 7"/>
          <p:cNvSpPr>
            <a:spLocks noGrp="1"/>
          </p:cNvSpPr>
          <p:nvPr>
            <p:ph type="body" sz="quarter" idx="10" hasCustomPrompt="1"/>
          </p:nvPr>
        </p:nvSpPr>
        <p:spPr>
          <a:xfrm>
            <a:off x="304800" y="5772150"/>
            <a:ext cx="2209800" cy="781050"/>
          </a:xfrm>
        </p:spPr>
        <p:txBody>
          <a:bodyPr anchor="ctr">
            <a:normAutofit/>
          </a:bodyPr>
          <a:lstStyle>
            <a:lvl1pPr marL="0" indent="0">
              <a:buNone/>
              <a:defRPr sz="1800">
                <a:latin typeface="Segoe UI Semilight" panose="020B0402040204020203" pitchFamily="34" charset="0"/>
                <a:cs typeface="Segoe UI Semilight" panose="020B0402040204020203" pitchFamily="34" charset="0"/>
              </a:defRPr>
            </a:lvl1pPr>
          </a:lstStyle>
          <a:p>
            <a:pPr lvl="0"/>
            <a:r>
              <a:rPr lang="en-US" dirty="0"/>
              <a:t>Location of presentation</a:t>
            </a:r>
          </a:p>
        </p:txBody>
      </p:sp>
    </p:spTree>
    <p:extLst>
      <p:ext uri="{BB962C8B-B14F-4D97-AF65-F5344CB8AC3E}">
        <p14:creationId xmlns:p14="http://schemas.microsoft.com/office/powerpoint/2010/main" val="419945312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5912181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5193272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82798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3AD58F4-271B-4E4C-A375-112BC695F5D5}"/>
              </a:ext>
            </a:extLst>
          </p:cNvPr>
          <p:cNvSpPr>
            <a:spLocks noGrp="1"/>
          </p:cNvSpPr>
          <p:nvPr>
            <p:ph type="dt" sz="half" idx="10"/>
          </p:nvPr>
        </p:nvSpPr>
        <p:spPr>
          <a:ln/>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7A93CA0C-52E2-418A-BDC5-BBC55A234386}"/>
              </a:ext>
            </a:extLst>
          </p:cNvPr>
          <p:cNvSpPr>
            <a:spLocks noGrp="1"/>
          </p:cNvSpPr>
          <p:nvPr>
            <p:ph type="sldNum" sz="quarter" idx="11"/>
          </p:nvPr>
        </p:nvSpPr>
        <p:spPr>
          <a:ln/>
        </p:spPr>
        <p:txBody>
          <a:bodyPr/>
          <a:lstStyle>
            <a:lvl1pPr>
              <a:defRPr/>
            </a:lvl1pPr>
          </a:lstStyle>
          <a:p>
            <a:fld id="{E6A10039-DA1E-4C15-9002-3B376EF6F1B1}" type="slidenum">
              <a:rPr lang="en-US" altLang="en-US"/>
              <a:pPr/>
              <a:t>‹#›</a:t>
            </a:fld>
            <a:endParaRPr lang="en-US" altLang="en-US"/>
          </a:p>
        </p:txBody>
      </p:sp>
    </p:spTree>
    <p:extLst>
      <p:ext uri="{BB962C8B-B14F-4D97-AF65-F5344CB8AC3E}">
        <p14:creationId xmlns:p14="http://schemas.microsoft.com/office/powerpoint/2010/main" val="1263522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238BA-AAC5-4852-846D-E04769F13C51}"/>
              </a:ext>
            </a:extLst>
          </p:cNvPr>
          <p:cNvSpPr>
            <a:spLocks noGrp="1"/>
          </p:cNvSpPr>
          <p:nvPr>
            <p:ph type="dt" sz="half" idx="10"/>
          </p:nvPr>
        </p:nvSpPr>
        <p:spPr>
          <a:ln/>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7A3B5CE6-6301-4EC1-B384-545B0BC78ABA}"/>
              </a:ext>
            </a:extLst>
          </p:cNvPr>
          <p:cNvSpPr>
            <a:spLocks noGrp="1"/>
          </p:cNvSpPr>
          <p:nvPr>
            <p:ph type="sldNum" sz="quarter" idx="11"/>
          </p:nvPr>
        </p:nvSpPr>
        <p:spPr>
          <a:ln/>
        </p:spPr>
        <p:txBody>
          <a:bodyPr/>
          <a:lstStyle>
            <a:lvl1pPr>
              <a:defRPr/>
            </a:lvl1pPr>
          </a:lstStyle>
          <a:p>
            <a:fld id="{286D2D0E-FCBC-4B09-8FA1-0CD2F5E1C3F1}" type="slidenum">
              <a:rPr lang="en-US" altLang="en-US"/>
              <a:pPr/>
              <a:t>‹#›</a:t>
            </a:fld>
            <a:endParaRPr lang="en-US" altLang="en-US"/>
          </a:p>
        </p:txBody>
      </p:sp>
    </p:spTree>
    <p:extLst>
      <p:ext uri="{BB962C8B-B14F-4D97-AF65-F5344CB8AC3E}">
        <p14:creationId xmlns:p14="http://schemas.microsoft.com/office/powerpoint/2010/main" val="1639145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C145CF3C-1123-4FF9-AD16-A76567BB3D13}"/>
              </a:ext>
            </a:extLst>
          </p:cNvPr>
          <p:cNvSpPr>
            <a:spLocks noGrp="1"/>
          </p:cNvSpPr>
          <p:nvPr>
            <p:ph type="dt" sz="half" idx="10"/>
          </p:nvPr>
        </p:nvSpPr>
        <p:spPr>
          <a:ln/>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30564245-DB58-4FB0-A986-33873806428E}"/>
              </a:ext>
            </a:extLst>
          </p:cNvPr>
          <p:cNvSpPr>
            <a:spLocks noGrp="1"/>
          </p:cNvSpPr>
          <p:nvPr>
            <p:ph type="sldNum" sz="quarter" idx="11"/>
          </p:nvPr>
        </p:nvSpPr>
        <p:spPr>
          <a:ln/>
        </p:spPr>
        <p:txBody>
          <a:bodyPr/>
          <a:lstStyle>
            <a:lvl1pPr>
              <a:defRPr/>
            </a:lvl1pPr>
          </a:lstStyle>
          <a:p>
            <a:fld id="{ACD218A6-99AA-4FFC-B86B-05281017A255}" type="slidenum">
              <a:rPr lang="en-US" altLang="en-US"/>
              <a:pPr/>
              <a:t>‹#›</a:t>
            </a:fld>
            <a:endParaRPr lang="en-US" altLang="en-US"/>
          </a:p>
        </p:txBody>
      </p:sp>
    </p:spTree>
    <p:extLst>
      <p:ext uri="{BB962C8B-B14F-4D97-AF65-F5344CB8AC3E}">
        <p14:creationId xmlns:p14="http://schemas.microsoft.com/office/powerpoint/2010/main" val="4265107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0DDCB2-6D26-4106-9DA5-B053AD2B7AC2}"/>
              </a:ext>
            </a:extLst>
          </p:cNvPr>
          <p:cNvSpPr>
            <a:spLocks noGrp="1"/>
          </p:cNvSpPr>
          <p:nvPr>
            <p:ph type="dt" sz="half" idx="10"/>
          </p:nvPr>
        </p:nvSpPr>
        <p:spPr>
          <a:ln/>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69382DD-BE71-4ABE-9610-569237DE9539}"/>
              </a:ext>
            </a:extLst>
          </p:cNvPr>
          <p:cNvSpPr>
            <a:spLocks noGrp="1"/>
          </p:cNvSpPr>
          <p:nvPr>
            <p:ph type="sldNum" sz="quarter" idx="11"/>
          </p:nvPr>
        </p:nvSpPr>
        <p:spPr>
          <a:ln/>
        </p:spPr>
        <p:txBody>
          <a:bodyPr/>
          <a:lstStyle>
            <a:lvl1pPr>
              <a:defRPr/>
            </a:lvl1pPr>
          </a:lstStyle>
          <a:p>
            <a:fld id="{A379C3D3-EB59-4CF6-996A-6E9F57645813}" type="slidenum">
              <a:rPr lang="en-US" altLang="en-US"/>
              <a:pPr/>
              <a:t>‹#›</a:t>
            </a:fld>
            <a:endParaRPr lang="en-US" altLang="en-US"/>
          </a:p>
        </p:txBody>
      </p:sp>
    </p:spTree>
    <p:extLst>
      <p:ext uri="{BB962C8B-B14F-4D97-AF65-F5344CB8AC3E}">
        <p14:creationId xmlns:p14="http://schemas.microsoft.com/office/powerpoint/2010/main" val="2249529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C81CE0-FADC-4A77-B87F-37A27E93B813}"/>
              </a:ext>
            </a:extLst>
          </p:cNvPr>
          <p:cNvSpPr>
            <a:spLocks noGrp="1"/>
          </p:cNvSpPr>
          <p:nvPr>
            <p:ph type="dt" sz="half" idx="10"/>
          </p:nvPr>
        </p:nvSpPr>
        <p:spPr>
          <a:ln/>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CCD64550-19CF-4CB1-B28A-E83A6D9AE23D}"/>
              </a:ext>
            </a:extLst>
          </p:cNvPr>
          <p:cNvSpPr>
            <a:spLocks noGrp="1"/>
          </p:cNvSpPr>
          <p:nvPr>
            <p:ph type="sldNum" sz="quarter" idx="11"/>
          </p:nvPr>
        </p:nvSpPr>
        <p:spPr>
          <a:ln/>
        </p:spPr>
        <p:txBody>
          <a:bodyPr/>
          <a:lstStyle>
            <a:lvl1pPr>
              <a:defRPr/>
            </a:lvl1pPr>
          </a:lstStyle>
          <a:p>
            <a:fld id="{684A5443-0936-44C4-9069-DF14A2F78E74}" type="slidenum">
              <a:rPr lang="en-US" altLang="en-US"/>
              <a:pPr/>
              <a:t>‹#›</a:t>
            </a:fld>
            <a:endParaRPr lang="en-US" altLang="en-US"/>
          </a:p>
        </p:txBody>
      </p:sp>
    </p:spTree>
    <p:extLst>
      <p:ext uri="{BB962C8B-B14F-4D97-AF65-F5344CB8AC3E}">
        <p14:creationId xmlns:p14="http://schemas.microsoft.com/office/powerpoint/2010/main" val="3110962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426F1BE-74A9-4AE1-A15E-202E49531697}"/>
              </a:ext>
            </a:extLst>
          </p:cNvPr>
          <p:cNvSpPr>
            <a:spLocks noGrp="1"/>
          </p:cNvSpPr>
          <p:nvPr>
            <p:ph type="dt" sz="half" idx="10"/>
          </p:nvPr>
        </p:nvSpPr>
        <p:spPr>
          <a:ln/>
        </p:spPr>
        <p:txBody>
          <a:bodyPr/>
          <a:lstStyle>
            <a:lvl1pPr>
              <a:defRPr/>
            </a:lvl1pPr>
          </a:lstStyle>
          <a:p>
            <a:pPr>
              <a:defRPr/>
            </a:pPr>
            <a:endParaRPr lang="en-US"/>
          </a:p>
        </p:txBody>
      </p:sp>
      <p:sp>
        <p:nvSpPr>
          <p:cNvPr id="4" name="Slide Number Placeholder 4">
            <a:extLst>
              <a:ext uri="{FF2B5EF4-FFF2-40B4-BE49-F238E27FC236}">
                <a16:creationId xmlns:a16="http://schemas.microsoft.com/office/drawing/2014/main" id="{F63FEA55-5D55-4CB6-9DCA-44801C2C66D2}"/>
              </a:ext>
            </a:extLst>
          </p:cNvPr>
          <p:cNvSpPr>
            <a:spLocks noGrp="1"/>
          </p:cNvSpPr>
          <p:nvPr>
            <p:ph type="sldNum" sz="quarter" idx="11"/>
          </p:nvPr>
        </p:nvSpPr>
        <p:spPr>
          <a:ln/>
        </p:spPr>
        <p:txBody>
          <a:bodyPr/>
          <a:lstStyle>
            <a:lvl1pPr>
              <a:defRPr/>
            </a:lvl1pPr>
          </a:lstStyle>
          <a:p>
            <a:fld id="{C3D523E0-0F61-4E41-B101-07BB856F7589}" type="slidenum">
              <a:rPr lang="en-US" altLang="en-US"/>
              <a:pPr/>
              <a:t>‹#›</a:t>
            </a:fld>
            <a:endParaRPr lang="en-US" altLang="en-US"/>
          </a:p>
        </p:txBody>
      </p:sp>
    </p:spTree>
    <p:extLst>
      <p:ext uri="{BB962C8B-B14F-4D97-AF65-F5344CB8AC3E}">
        <p14:creationId xmlns:p14="http://schemas.microsoft.com/office/powerpoint/2010/main" val="3332102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211CDC-C880-4B53-B715-9B62923EC951}"/>
              </a:ext>
            </a:extLst>
          </p:cNvPr>
          <p:cNvSpPr>
            <a:spLocks noGrp="1"/>
          </p:cNvSpPr>
          <p:nvPr>
            <p:ph type="dt" sz="half" idx="10"/>
          </p:nvPr>
        </p:nvSpPr>
        <p:spPr>
          <a:ln/>
        </p:spPr>
        <p:txBody>
          <a:bodyPr/>
          <a:lstStyle>
            <a:lvl1pPr>
              <a:defRPr/>
            </a:lvl1pPr>
          </a:lstStyle>
          <a:p>
            <a:pPr>
              <a:defRPr/>
            </a:pPr>
            <a:endParaRPr lang="en-US"/>
          </a:p>
        </p:txBody>
      </p:sp>
      <p:sp>
        <p:nvSpPr>
          <p:cNvPr id="3" name="Slide Number Placeholder 4">
            <a:extLst>
              <a:ext uri="{FF2B5EF4-FFF2-40B4-BE49-F238E27FC236}">
                <a16:creationId xmlns:a16="http://schemas.microsoft.com/office/drawing/2014/main" id="{581A6AF1-63FC-4E17-99EB-030E43D78494}"/>
              </a:ext>
            </a:extLst>
          </p:cNvPr>
          <p:cNvSpPr>
            <a:spLocks noGrp="1"/>
          </p:cNvSpPr>
          <p:nvPr>
            <p:ph type="sldNum" sz="quarter" idx="11"/>
          </p:nvPr>
        </p:nvSpPr>
        <p:spPr>
          <a:ln/>
        </p:spPr>
        <p:txBody>
          <a:bodyPr/>
          <a:lstStyle>
            <a:lvl1pPr>
              <a:defRPr/>
            </a:lvl1pPr>
          </a:lstStyle>
          <a:p>
            <a:fld id="{5C8F4460-E259-4161-812A-B7815AE7C9D7}" type="slidenum">
              <a:rPr lang="en-US" altLang="en-US"/>
              <a:pPr/>
              <a:t>‹#›</a:t>
            </a:fld>
            <a:endParaRPr lang="en-US" altLang="en-US"/>
          </a:p>
        </p:txBody>
      </p:sp>
    </p:spTree>
    <p:extLst>
      <p:ext uri="{BB962C8B-B14F-4D97-AF65-F5344CB8AC3E}">
        <p14:creationId xmlns:p14="http://schemas.microsoft.com/office/powerpoint/2010/main" val="136946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A259210-9831-4496-AC78-D620E365C551}"/>
              </a:ext>
            </a:extLst>
          </p:cNvPr>
          <p:cNvSpPr>
            <a:spLocks noGrp="1"/>
          </p:cNvSpPr>
          <p:nvPr>
            <p:ph type="dt" sz="half" idx="10"/>
          </p:nvPr>
        </p:nvSpPr>
        <p:spPr>
          <a:ln/>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67C3A8A1-166F-45B8-9AD0-BFEF34B14DEA}"/>
              </a:ext>
            </a:extLst>
          </p:cNvPr>
          <p:cNvSpPr>
            <a:spLocks noGrp="1"/>
          </p:cNvSpPr>
          <p:nvPr>
            <p:ph type="sldNum" sz="quarter" idx="11"/>
          </p:nvPr>
        </p:nvSpPr>
        <p:spPr>
          <a:ln/>
        </p:spPr>
        <p:txBody>
          <a:bodyPr/>
          <a:lstStyle>
            <a:lvl1pPr>
              <a:defRPr/>
            </a:lvl1pPr>
          </a:lstStyle>
          <a:p>
            <a:fld id="{028BD52D-AA8A-420B-BA5E-E1663CA674C2}" type="slidenum">
              <a:rPr lang="en-US" altLang="en-US"/>
              <a:pPr/>
              <a:t>‹#›</a:t>
            </a:fld>
            <a:endParaRPr lang="en-US" altLang="en-US"/>
          </a:p>
        </p:txBody>
      </p:sp>
    </p:spTree>
    <p:extLst>
      <p:ext uri="{BB962C8B-B14F-4D97-AF65-F5344CB8AC3E}">
        <p14:creationId xmlns:p14="http://schemas.microsoft.com/office/powerpoint/2010/main" val="3545740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BF32635-FF2F-4FB6-AFD5-AFEA8CD4A7D3}"/>
              </a:ext>
            </a:extLst>
          </p:cNvPr>
          <p:cNvSpPr>
            <a:spLocks noGrp="1"/>
          </p:cNvSpPr>
          <p:nvPr>
            <p:ph type="dt" sz="half" idx="10"/>
          </p:nvPr>
        </p:nvSpPr>
        <p:spPr>
          <a:ln/>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C56D5930-0C4C-45B8-8F4B-888D110D955F}"/>
              </a:ext>
            </a:extLst>
          </p:cNvPr>
          <p:cNvSpPr>
            <a:spLocks noGrp="1"/>
          </p:cNvSpPr>
          <p:nvPr>
            <p:ph type="sldNum" sz="quarter" idx="11"/>
          </p:nvPr>
        </p:nvSpPr>
        <p:spPr>
          <a:ln/>
        </p:spPr>
        <p:txBody>
          <a:bodyPr/>
          <a:lstStyle>
            <a:lvl1pPr>
              <a:defRPr/>
            </a:lvl1pPr>
          </a:lstStyle>
          <a:p>
            <a:fld id="{4527A986-43F8-4341-9C6E-987A091155F0}" type="slidenum">
              <a:rPr lang="en-US" altLang="en-US"/>
              <a:pPr/>
              <a:t>‹#›</a:t>
            </a:fld>
            <a:endParaRPr lang="en-US" altLang="en-US"/>
          </a:p>
        </p:txBody>
      </p:sp>
    </p:spTree>
    <p:extLst>
      <p:ext uri="{BB962C8B-B14F-4D97-AF65-F5344CB8AC3E}">
        <p14:creationId xmlns:p14="http://schemas.microsoft.com/office/powerpoint/2010/main" val="2408868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415691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1A6E9-97B8-4A60-849C-5AA22E9EEF03}"/>
              </a:ext>
            </a:extLst>
          </p:cNvPr>
          <p:cNvSpPr>
            <a:spLocks noGrp="1"/>
          </p:cNvSpPr>
          <p:nvPr>
            <p:ph type="dt" sz="half" idx="10"/>
          </p:nvPr>
        </p:nvSpPr>
        <p:spPr>
          <a:ln/>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DADC88A-16F0-43C7-902B-1740E74F28DE}"/>
              </a:ext>
            </a:extLst>
          </p:cNvPr>
          <p:cNvSpPr>
            <a:spLocks noGrp="1"/>
          </p:cNvSpPr>
          <p:nvPr>
            <p:ph type="sldNum" sz="quarter" idx="11"/>
          </p:nvPr>
        </p:nvSpPr>
        <p:spPr>
          <a:ln/>
        </p:spPr>
        <p:txBody>
          <a:bodyPr/>
          <a:lstStyle>
            <a:lvl1pPr>
              <a:defRPr/>
            </a:lvl1pPr>
          </a:lstStyle>
          <a:p>
            <a:fld id="{C36F760C-0990-47A0-AE32-F7B09F8438E9}" type="slidenum">
              <a:rPr lang="en-US" altLang="en-US"/>
              <a:pPr/>
              <a:t>‹#›</a:t>
            </a:fld>
            <a:endParaRPr lang="en-US" altLang="en-US"/>
          </a:p>
        </p:txBody>
      </p:sp>
    </p:spTree>
    <p:extLst>
      <p:ext uri="{BB962C8B-B14F-4D97-AF65-F5344CB8AC3E}">
        <p14:creationId xmlns:p14="http://schemas.microsoft.com/office/powerpoint/2010/main" val="3686956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457200"/>
            <a:ext cx="26162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457200"/>
            <a:ext cx="764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99144-E8B3-4693-A568-9C84DF858B13}"/>
              </a:ext>
            </a:extLst>
          </p:cNvPr>
          <p:cNvSpPr>
            <a:spLocks noGrp="1"/>
          </p:cNvSpPr>
          <p:nvPr>
            <p:ph type="dt" sz="half" idx="10"/>
          </p:nvPr>
        </p:nvSpPr>
        <p:spPr>
          <a:ln/>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10B1AA6-7477-4DDB-AA0B-6804B2DB2A6D}"/>
              </a:ext>
            </a:extLst>
          </p:cNvPr>
          <p:cNvSpPr>
            <a:spLocks noGrp="1"/>
          </p:cNvSpPr>
          <p:nvPr>
            <p:ph type="sldNum" sz="quarter" idx="11"/>
          </p:nvPr>
        </p:nvSpPr>
        <p:spPr>
          <a:ln/>
        </p:spPr>
        <p:txBody>
          <a:bodyPr/>
          <a:lstStyle>
            <a:lvl1pPr>
              <a:defRPr/>
            </a:lvl1pPr>
          </a:lstStyle>
          <a:p>
            <a:fld id="{F51E29AC-91FD-4D69-9DF7-FA030CD5B3E9}" type="slidenum">
              <a:rPr lang="en-US" altLang="en-US"/>
              <a:pPr/>
              <a:t>‹#›</a:t>
            </a:fld>
            <a:endParaRPr lang="en-US" altLang="en-US"/>
          </a:p>
        </p:txBody>
      </p:sp>
    </p:spTree>
    <p:extLst>
      <p:ext uri="{BB962C8B-B14F-4D97-AF65-F5344CB8AC3E}">
        <p14:creationId xmlns:p14="http://schemas.microsoft.com/office/powerpoint/2010/main" val="1208032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0" y="457200"/>
            <a:ext cx="10464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5C145E7D-6B1F-43B6-9C6E-F25F8A57E4E8}"/>
              </a:ext>
            </a:extLst>
          </p:cNvPr>
          <p:cNvSpPr>
            <a:spLocks noGrp="1"/>
          </p:cNvSpPr>
          <p:nvPr>
            <p:ph type="dt" sz="half" idx="10"/>
          </p:nvPr>
        </p:nvSpPr>
        <p:spPr>
          <a:ln/>
        </p:spPr>
        <p:txBody>
          <a:bodyPr/>
          <a:lstStyle>
            <a:lvl1pPr>
              <a:defRPr/>
            </a:lvl1pPr>
          </a:lstStyle>
          <a:p>
            <a:pPr>
              <a:defRPr/>
            </a:pPr>
            <a:endParaRPr lang="en-US"/>
          </a:p>
        </p:txBody>
      </p:sp>
      <p:sp>
        <p:nvSpPr>
          <p:cNvPr id="4" name="Slide Number Placeholder 4">
            <a:extLst>
              <a:ext uri="{FF2B5EF4-FFF2-40B4-BE49-F238E27FC236}">
                <a16:creationId xmlns:a16="http://schemas.microsoft.com/office/drawing/2014/main" id="{DAE4ADEC-5443-4E12-A1EC-555D2F674391}"/>
              </a:ext>
            </a:extLst>
          </p:cNvPr>
          <p:cNvSpPr>
            <a:spLocks noGrp="1"/>
          </p:cNvSpPr>
          <p:nvPr>
            <p:ph type="sldNum" sz="quarter" idx="11"/>
          </p:nvPr>
        </p:nvSpPr>
        <p:spPr>
          <a:ln/>
        </p:spPr>
        <p:txBody>
          <a:bodyPr/>
          <a:lstStyle>
            <a:lvl1pPr>
              <a:defRPr/>
            </a:lvl1pPr>
          </a:lstStyle>
          <a:p>
            <a:fld id="{59F7EE4B-FFA7-4A33-8E82-7FE64BFA85A2}" type="slidenum">
              <a:rPr lang="en-US" altLang="en-US"/>
              <a:pPr/>
              <a:t>‹#›</a:t>
            </a:fld>
            <a:endParaRPr lang="en-US" altLang="en-US"/>
          </a:p>
        </p:txBody>
      </p:sp>
    </p:spTree>
    <p:extLst>
      <p:ext uri="{BB962C8B-B14F-4D97-AF65-F5344CB8AC3E}">
        <p14:creationId xmlns:p14="http://schemas.microsoft.com/office/powerpoint/2010/main" val="2715119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A6EC3-8F18-4F04-BE59-1BDD8EF67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55E3DC-8960-4445-9110-0037BBE6C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88847A-0351-4A7D-8BB8-0EA43B2DF2E2}"/>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3E8BBA0E-3A1F-4A6B-BC47-F8393346B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502D-14EB-49B3-9AD9-655D7CB97CF4}"/>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621062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E71B-C1EB-485F-AADA-A00AC5FE94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65453B-14EF-4B0B-B1D0-B623CBE27C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175B9-76C3-4843-8EB3-E1ED09A5E2CE}"/>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8203EACD-9950-4EE4-8BED-757F8F56D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EB8CF-A6BF-4469-98AB-9A56F6C95516}"/>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3039914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9ED0-5C0D-4108-8049-C03C0A8D5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14681-366F-4F27-9A6F-E1BABEAB01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B25151-A14B-427B-9093-C8BF70EBDD16}"/>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CFB37BDE-6A3F-4800-8FBB-4C5959438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7C617-2217-4169-B2EA-60E3D5A91C16}"/>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276159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359C-A9A0-4C71-B9CC-DCF84CDB0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C307A-A994-4458-A6E3-0443D6430B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BE471-BE61-49D5-A654-B025B93468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306ADE-CEE8-4FF5-A515-EBD00CAAD954}"/>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6" name="Footer Placeholder 5">
            <a:extLst>
              <a:ext uri="{FF2B5EF4-FFF2-40B4-BE49-F238E27FC236}">
                <a16:creationId xmlns:a16="http://schemas.microsoft.com/office/drawing/2014/main" id="{8439E69F-CAB2-4874-B499-2C2E9825A5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40FEA-164E-48BD-844F-BAF9331BCD18}"/>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1954630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4A30-5FB1-485B-BEB9-AE665E554C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623147-4BB4-481D-8272-445E950B91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8F68C6-1A1E-4D11-9F3A-516E271DF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073D18-6233-4E9E-BBD2-53F1BE7B04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FF973-01CE-4CE3-923A-E120E78522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6E773D-9010-46AE-B8E4-FA4434033D65}"/>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8" name="Footer Placeholder 7">
            <a:extLst>
              <a:ext uri="{FF2B5EF4-FFF2-40B4-BE49-F238E27FC236}">
                <a16:creationId xmlns:a16="http://schemas.microsoft.com/office/drawing/2014/main" id="{CF8BB6FA-B805-43E9-8A7E-456B7BD12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6AF2A1-7C08-447B-A483-7FE9630389EF}"/>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2373372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1485-3E4D-4ECE-8B46-25F0F4544F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3E32F7-A5F0-4D6F-9EBA-7A4265AC88B0}"/>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4" name="Footer Placeholder 3">
            <a:extLst>
              <a:ext uri="{FF2B5EF4-FFF2-40B4-BE49-F238E27FC236}">
                <a16:creationId xmlns:a16="http://schemas.microsoft.com/office/drawing/2014/main" id="{4266C735-0289-41EF-9DB5-AC3F1A2639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6D814-D736-4DB2-9588-4FE97DBF7830}"/>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3343920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EE536B-6C79-48C3-BF62-8CA91BB2B24F}"/>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3" name="Footer Placeholder 2">
            <a:extLst>
              <a:ext uri="{FF2B5EF4-FFF2-40B4-BE49-F238E27FC236}">
                <a16:creationId xmlns:a16="http://schemas.microsoft.com/office/drawing/2014/main" id="{504651A1-8E82-4D4E-BA00-16BBE55C0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AD110C-03EB-4EFF-B66F-7632C7BF809C}"/>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61914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30081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937E-D84A-4965-823F-676868E80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9AFDF4-F422-46BE-B8E0-03548DE70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67AD5-7371-4B40-AFFA-2A0988043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6E4510-9ED1-4BF8-B43C-D39E8F39C53A}"/>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6" name="Footer Placeholder 5">
            <a:extLst>
              <a:ext uri="{FF2B5EF4-FFF2-40B4-BE49-F238E27FC236}">
                <a16:creationId xmlns:a16="http://schemas.microsoft.com/office/drawing/2014/main" id="{0F38BA00-B42D-4D57-BEC5-B51E2D4A7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BDE31-D403-43D0-8083-C58CB6588100}"/>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1699509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84B9-4F6A-41D7-92A7-7BE463931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23FC93-5182-4FF3-9304-4B21A1F75B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A9A026-000D-46A0-827A-5750B7785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AD7FC-C195-4A7E-B0D9-B71BB7D50823}"/>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6" name="Footer Placeholder 5">
            <a:extLst>
              <a:ext uri="{FF2B5EF4-FFF2-40B4-BE49-F238E27FC236}">
                <a16:creationId xmlns:a16="http://schemas.microsoft.com/office/drawing/2014/main" id="{DD779E0C-FAE4-4A7D-A769-0E12090328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3008B-5E28-453E-B16F-A249DA2F61E5}"/>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1294673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4830-A3ED-4D66-A256-1724986EBA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00DE54-EA8B-428B-A265-A47ED3BD0F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6977E-BBDE-4BB6-A814-F4D0EE9DFD44}"/>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9821BF44-9CEC-4AEA-859D-1A343D838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6AE3D-ECAF-4050-BC51-1A7AB708B59E}"/>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1013670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9F5A9B-3382-45E9-90CA-5D5268FA53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D90F1D-D070-4DEF-84DC-485FEE6A98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CB205-7FF0-43B7-912C-C841C0C9D28D}"/>
              </a:ext>
            </a:extLst>
          </p:cNvPr>
          <p:cNvSpPr>
            <a:spLocks noGrp="1"/>
          </p:cNvSpPr>
          <p:nvPr>
            <p:ph type="dt" sz="half" idx="10"/>
          </p:nvPr>
        </p:nvSpPr>
        <p:spPr/>
        <p:txBody>
          <a:body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E0714CD1-4CF6-427D-9BFF-18C46D877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FA959-4342-4D12-B0C6-37FD9395A9DA}"/>
              </a:ext>
            </a:extLst>
          </p:cNvPr>
          <p:cNvSpPr>
            <a:spLocks noGrp="1"/>
          </p:cNvSpPr>
          <p:nvPr>
            <p:ph type="sldNum" sz="quarter" idx="12"/>
          </p:nvPr>
        </p:nvSpPr>
        <p:spPr/>
        <p:txBody>
          <a:bodyPr/>
          <a:lstStyle/>
          <a:p>
            <a:fld id="{4BEAC57B-3399-4D4B-AED2-7B66CEB202F1}" type="slidenum">
              <a:rPr lang="en-US" smtClean="0"/>
              <a:t>‹#›</a:t>
            </a:fld>
            <a:endParaRPr lang="en-US"/>
          </a:p>
        </p:txBody>
      </p:sp>
    </p:spTree>
    <p:extLst>
      <p:ext uri="{BB962C8B-B14F-4D97-AF65-F5344CB8AC3E}">
        <p14:creationId xmlns:p14="http://schemas.microsoft.com/office/powerpoint/2010/main" val="2371239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678626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26606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939035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304237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663670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FDBF99-48DD-B54D-A306-E2B2A94813B3}"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325748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2726243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604877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14602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367103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239417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136161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732684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918202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429512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242951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609158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582379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6777883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788791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384367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9463889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7792236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84829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7835612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037403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3" y="2362205"/>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5" y="2362205"/>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3" y="6248405"/>
            <a:ext cx="2840567" cy="474663"/>
          </a:xfrm>
        </p:spPr>
        <p:txBody>
          <a:bodyPr/>
          <a:lstStyle>
            <a:lvl1pPr>
              <a:defRPr/>
            </a:lvl1pPr>
          </a:lstStyle>
          <a:p>
            <a:pPr defTabSz="514350">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7721600" y="6248405"/>
            <a:ext cx="3862917" cy="474663"/>
          </a:xfrm>
        </p:spPr>
        <p:txBody>
          <a:bodyPr/>
          <a:lstStyle>
            <a:lvl1pPr>
              <a:defRPr/>
            </a:lvl1pPr>
          </a:lstStyle>
          <a:p>
            <a:pPr defTabSz="514350">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112187" y="6242050"/>
            <a:ext cx="783167" cy="488950"/>
          </a:xfrm>
        </p:spPr>
        <p:txBody>
          <a:bodyPr/>
          <a:lstStyle>
            <a:lvl1pPr>
              <a:defRPr/>
            </a:lvl1pPr>
          </a:lstStyle>
          <a:p>
            <a:pPr defTabSz="514350">
              <a:defRPr/>
            </a:pPr>
            <a:fld id="{762A7C02-B50E-457E-80DE-11F3408DA621}" type="slidenum">
              <a:rPr lang="en-US" altLang="en-US" smtClean="0">
                <a:solidFill>
                  <a:prstClr val="black">
                    <a:tint val="75000"/>
                  </a:prstClr>
                </a:solidFill>
              </a:rPr>
              <a:pPr defTabSz="514350">
                <a:defRPr/>
              </a:pPr>
              <a:t>‹#›</a:t>
            </a:fld>
            <a:endParaRPr lang="en-US" altLang="en-US">
              <a:solidFill>
                <a:prstClr val="black">
                  <a:tint val="75000"/>
                </a:prstClr>
              </a:solidFill>
            </a:endParaRPr>
          </a:p>
        </p:txBody>
      </p:sp>
    </p:spTree>
    <p:extLst>
      <p:ext uri="{BB962C8B-B14F-4D97-AF65-F5344CB8AC3E}">
        <p14:creationId xmlns:p14="http://schemas.microsoft.com/office/powerpoint/2010/main" val="16580212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518E-1BC4-4679-9335-C7016ECFA62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19D7E80-2AE3-42C4-8337-5661EC53392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C98E1D-1B69-4572-97EA-FB8CAB129F87}"/>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06DEF831-AAC8-471F-8F63-A493C85FE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EE562-3714-4A27-9940-FF954C49675A}"/>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59469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235033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18FD-3F09-4C0F-B1AE-84267C03D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1F7FD-1FE8-4C5F-8FF5-D3FEF91C64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281F6-8548-40C7-B1DD-2D6683FCFBF7}"/>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9136C14A-9F98-4549-BCED-53D0FB7E7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13C8E-5C38-4199-AD9D-0C313A0D91B7}"/>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41434788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8E76-0B6C-43CF-9217-FF1F3EC358A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EA587A-F4DB-437A-A355-91C4F757503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4EE9EF-FA35-4A4F-BFCA-95068581B2C0}"/>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2B68674A-EE38-4E7B-8CB4-0E6EE1FBF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CB4D5-5EB1-4AC8-83A6-7BC24E57ACCF}"/>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4781482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35F8-31A5-4410-BC76-28D0C7DEE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97576-0C86-4785-847D-CE718DA479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DD4C81-4D41-4943-8142-739738291C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104380-E2C9-424A-8E45-89EBC1944F62}"/>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6" name="Footer Placeholder 5">
            <a:extLst>
              <a:ext uri="{FF2B5EF4-FFF2-40B4-BE49-F238E27FC236}">
                <a16:creationId xmlns:a16="http://schemas.microsoft.com/office/drawing/2014/main" id="{B8635900-E868-4B24-98F6-0CB848CFE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9EBCC-7580-4BDB-AA9D-FDA5CB23DCAA}"/>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8212230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D3D2-983A-40F3-9418-CF556FE44B6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7A68C4-C5E4-4F38-B770-B5E9649F668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6C597F9-A95A-443B-97AD-32419340389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B13A9A-6552-4ED6-9C59-CA93A040E90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B3C1AA1-4837-412F-BEA1-819E79C9350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083FCE-6D59-4902-8D69-81E477D3CF13}"/>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8" name="Footer Placeholder 7">
            <a:extLst>
              <a:ext uri="{FF2B5EF4-FFF2-40B4-BE49-F238E27FC236}">
                <a16:creationId xmlns:a16="http://schemas.microsoft.com/office/drawing/2014/main" id="{514AB506-6616-4B47-A8E4-4E64326658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01C03-0F53-406C-BB2E-0CE523A42C1C}"/>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290691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8FF3-1701-4495-9A45-1376215D7D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56BB93-1425-484E-A6FA-6809D78002B7}"/>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4" name="Footer Placeholder 3">
            <a:extLst>
              <a:ext uri="{FF2B5EF4-FFF2-40B4-BE49-F238E27FC236}">
                <a16:creationId xmlns:a16="http://schemas.microsoft.com/office/drawing/2014/main" id="{C4D851D4-C69C-4C49-B7BD-A1C090DE0F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1DE25B-D604-45F5-BAD8-DE5B3C451C80}"/>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9886277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29FE3-D37E-49D2-8EBF-39B863568285}"/>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3" name="Footer Placeholder 2">
            <a:extLst>
              <a:ext uri="{FF2B5EF4-FFF2-40B4-BE49-F238E27FC236}">
                <a16:creationId xmlns:a16="http://schemas.microsoft.com/office/drawing/2014/main" id="{66339313-E2F7-4BC5-A6A9-81561F877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CE3849-D2B8-48D0-A8A1-DF9EBBA22D6B}"/>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1467137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C0AE-43C4-48C8-9B94-6DC8E2093DC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5070363-D95D-4277-A448-4283299DA5F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DE263-FC8F-4F59-9CF5-A1DA8A709DC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F048511-4175-4106-BE61-3432571B78A0}"/>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6" name="Footer Placeholder 5">
            <a:extLst>
              <a:ext uri="{FF2B5EF4-FFF2-40B4-BE49-F238E27FC236}">
                <a16:creationId xmlns:a16="http://schemas.microsoft.com/office/drawing/2014/main" id="{50B14D78-6E78-4787-B6E1-D95125235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4FDE9-BF8F-4801-967F-3D5262CB78B4}"/>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7710379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83A4-D794-4493-B3A1-152FE3CAFEB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0824993-7EAC-4A0E-85F2-0757D32F7A3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CE56B9-28C7-47DA-AF7C-3A911292785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25B9CAC-4B04-4806-BBD2-8CBB562DDBA3}"/>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6" name="Footer Placeholder 5">
            <a:extLst>
              <a:ext uri="{FF2B5EF4-FFF2-40B4-BE49-F238E27FC236}">
                <a16:creationId xmlns:a16="http://schemas.microsoft.com/office/drawing/2014/main" id="{0F187BCE-CBD4-4645-BE6D-7D626A662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EA97A-85C7-46AC-B6BD-E04B519F470D}"/>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627795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78BB-0672-4167-8B81-F0A6A94D12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1F60DE-61F9-4CDE-A1E8-601F0ECFCB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D38F6-B839-4E36-AE38-455F1F0582C4}"/>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B8DBEFF7-B709-4D8F-80E3-624D6A21E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FA963-97B9-4266-B3B0-130C630A8237}"/>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9111811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CB227-AEC4-4675-B04A-E84C6E88965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713B4-CB7E-4904-97A9-D21C3F33B34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D1B6A-7DB3-491D-9228-31C08F46801B}"/>
              </a:ext>
            </a:extLst>
          </p:cNvPr>
          <p:cNvSpPr>
            <a:spLocks noGrp="1"/>
          </p:cNvSpPr>
          <p:nvPr>
            <p:ph type="dt" sz="half" idx="10"/>
          </p:nvPr>
        </p:nvSpPr>
        <p:spPr/>
        <p:txBody>
          <a:bodyPr/>
          <a:lstStyle/>
          <a:p>
            <a:fld id="{F0A7B595-9D43-A64C-BF79-56B08CD95626}" type="datetimeFigureOut">
              <a:rPr lang="en-US" smtClean="0"/>
              <a:pPr/>
              <a:t>5/4/2026</a:t>
            </a:fld>
            <a:endParaRPr lang="en-US"/>
          </a:p>
        </p:txBody>
      </p:sp>
      <p:sp>
        <p:nvSpPr>
          <p:cNvPr id="5" name="Footer Placeholder 4">
            <a:extLst>
              <a:ext uri="{FF2B5EF4-FFF2-40B4-BE49-F238E27FC236}">
                <a16:creationId xmlns:a16="http://schemas.microsoft.com/office/drawing/2014/main" id="{5F079933-0EC5-48B8-A0BA-6A1549508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F74B2-E5A5-4D0D-93E2-99685F455D4E}"/>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051664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451862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1615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3503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2117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7233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6959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2691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5930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1814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8970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529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5.jp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3.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10" Type="http://schemas.openxmlformats.org/officeDocument/2006/relationships/theme" Target="../theme/theme14.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5" Type="http://schemas.openxmlformats.org/officeDocument/2006/relationships/slideLayout" Target="../slideLayouts/slideLayout183.xml"/><Relationship Id="rId4" Type="http://schemas.openxmlformats.org/officeDocument/2006/relationships/slideLayout" Target="../slideLayouts/slideLayout182.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7.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9.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0.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2.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6" Type="http://schemas.openxmlformats.org/officeDocument/2006/relationships/image" Target="../media/image18.jpeg"/><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image" Target="../media/image17.jpeg"/><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4.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5.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6.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theme" Target="../theme/theme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5/4/2026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2552789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2292" name="Text Placeholder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cs typeface="+mn-cs"/>
              </a:defRPr>
            </a:lvl1pPr>
          </a:lstStyle>
          <a:p>
            <a:pPr>
              <a:defRPr/>
            </a:pPr>
            <a:endParaRPr lang="en-US"/>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cs typeface="+mn-cs"/>
              </a:defRPr>
            </a:lvl1pPr>
          </a:lstStyle>
          <a:p>
            <a:pPr>
              <a:defRPr/>
            </a:pPr>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2" name="Oval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anchor="ctr"/>
          <a:lstStyle>
            <a:lvl1pPr algn="ctr" eaLnBrk="1" latinLnBrk="0" hangingPunct="1">
              <a:defRPr kumimoji="0" sz="1400" b="1">
                <a:solidFill>
                  <a:srgbClr val="FFFFFF"/>
                </a:solidFill>
                <a:cs typeface="+mn-cs"/>
              </a:defRPr>
            </a:lvl1pPr>
          </a:lstStyle>
          <a:p>
            <a:pPr>
              <a:defRPr/>
            </a:pPr>
            <a:fld id="{1AEB3783-B601-40B6-AA55-10B970D9C04E}" type="slidenum">
              <a:rPr lang="en-US"/>
              <a:pPr>
                <a:defRPr/>
              </a:pPr>
              <a:t>‹#›</a:t>
            </a:fld>
            <a:endParaRPr lang="en-US"/>
          </a:p>
        </p:txBody>
      </p:sp>
    </p:spTree>
    <p:extLst>
      <p:ext uri="{BB962C8B-B14F-4D97-AF65-F5344CB8AC3E}">
        <p14:creationId xmlns:p14="http://schemas.microsoft.com/office/powerpoint/2010/main" val="2212917447"/>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388" r:id="rId13"/>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8"/>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1"/>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4"/>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750">
                <a:solidFill>
                  <a:schemeClr val="tx1">
                    <a:tint val="75000"/>
                  </a:schemeClr>
                </a:solidFill>
              </a:defRPr>
            </a:lvl1pPr>
          </a:lstStyle>
          <a:p>
            <a:fld id="{337814FA-82D9-4B74-9E70-A430B56DA3D0}" type="datetimeFigureOut">
              <a:rPr lang="en-US" smtClean="0"/>
              <a:t>5/4/2026</a:t>
            </a:fld>
            <a:endParaRPr lang="en-US"/>
          </a:p>
        </p:txBody>
      </p:sp>
      <p:sp>
        <p:nvSpPr>
          <p:cNvPr id="5" name="Footer Placeholder 4"/>
          <p:cNvSpPr>
            <a:spLocks noGrp="1"/>
          </p:cNvSpPr>
          <p:nvPr>
            <p:ph type="ftr" sz="quarter" idx="3"/>
          </p:nvPr>
        </p:nvSpPr>
        <p:spPr>
          <a:xfrm>
            <a:off x="1451579" y="329309"/>
            <a:ext cx="5938836" cy="3092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1" y="798973"/>
            <a:ext cx="811019" cy="503578"/>
          </a:xfrm>
          <a:prstGeom prst="rect">
            <a:avLst/>
          </a:prstGeom>
        </p:spPr>
        <p:txBody>
          <a:bodyPr vert="horz" lIns="91440" tIns="45720" rIns="91440" bIns="45720" rtlCol="0" anchor="t"/>
          <a:lstStyle>
            <a:lvl1pPr algn="r">
              <a:defRPr sz="2100">
                <a:solidFill>
                  <a:schemeClr val="accent1"/>
                </a:solidFill>
              </a:defRPr>
            </a:lvl1pPr>
          </a:lstStyle>
          <a:p>
            <a:fld id="{C8542249-8745-4D9A-AC32-3674106D2A63}"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945897"/>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3"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3"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51"/>
            <a:ext cx="27432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5/4/2026</a:t>
            </a:fld>
            <a:endParaRPr lang="en-US" dirty="0"/>
          </a:p>
        </p:txBody>
      </p:sp>
      <p:sp>
        <p:nvSpPr>
          <p:cNvPr id="5" name="Footer Placeholder 4"/>
          <p:cNvSpPr>
            <a:spLocks noGrp="1"/>
          </p:cNvSpPr>
          <p:nvPr>
            <p:ph type="ftr" sz="quarter" idx="3"/>
          </p:nvPr>
        </p:nvSpPr>
        <p:spPr>
          <a:xfrm>
            <a:off x="913797" y="6000751"/>
            <a:ext cx="6672865"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3" y="6000751"/>
            <a:ext cx="753545"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523294547"/>
      </p:ext>
    </p:extLst>
  </p:cSld>
  <p:clrMap bg1="dk1" tx1="lt1" bg2="dk2" tx2="lt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 id="2147484109" r:id="rId16"/>
    <p:sldLayoutId id="2147484110" r:id="rId17"/>
  </p:sldLayoutIdLst>
  <p:hf sldNum="0" hdr="0" ftr="0" dt="0"/>
  <p:txStyles>
    <p:titleStyle>
      <a:lvl1pPr algn="ctr" defTabSz="342900" rtl="0" eaLnBrk="1" latinLnBrk="0" hangingPunct="1">
        <a:lnSpc>
          <a:spcPct val="100000"/>
        </a:lnSpc>
        <a:spcBef>
          <a:spcPct val="0"/>
        </a:spcBef>
        <a:buNone/>
        <a:defRPr sz="3000" i="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lnSpc>
          <a:spcPct val="100000"/>
        </a:lnSpc>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CB5D3-9991-454E-A860-BCE937968069}" type="datetimeFigureOut">
              <a:rPr lang="en-US" smtClean="0"/>
              <a:t>5/4/2026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56F34-2C19-4B13-8419-8523B968906B}" type="slidenum">
              <a:rPr lang="en-US" smtClean="0"/>
              <a:t>‹#›</a:t>
            </a:fld>
            <a:endParaRPr lang="en-US"/>
          </a:p>
        </p:txBody>
      </p:sp>
    </p:spTree>
    <p:extLst>
      <p:ext uri="{BB962C8B-B14F-4D97-AF65-F5344CB8AC3E}">
        <p14:creationId xmlns:p14="http://schemas.microsoft.com/office/powerpoint/2010/main" val="2912147543"/>
      </p:ext>
    </p:extLst>
  </p:cSld>
  <p:clrMap bg1="dk1" tx1="lt1" bg2="dk2"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5/4/2026</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514869"/>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1BC4B9-32FE-46F1-85DC-5F676A6F3F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5141716"/>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EA79E-ECA1-4D69-BD79-E189A8CC920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90DFA71E-5942-42EE-A851-D82CC8867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dirty="0"/>
          </a:p>
        </p:txBody>
      </p:sp>
      <p:sp>
        <p:nvSpPr>
          <p:cNvPr id="4" name="Date Placeholder 3">
            <a:extLst>
              <a:ext uri="{FF2B5EF4-FFF2-40B4-BE49-F238E27FC236}">
                <a16:creationId xmlns:a16="http://schemas.microsoft.com/office/drawing/2014/main" id="{63607A78-9C14-457A-845A-E687469D0AC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DE3E97-896D-43B0-9429-CC928736538D}" type="datetimeFigureOut">
              <a:rPr lang="en-US" smtClean="0"/>
              <a:t>5/4/2026</a:t>
            </a:fld>
            <a:endParaRPr lang="en-US"/>
          </a:p>
        </p:txBody>
      </p:sp>
      <p:sp>
        <p:nvSpPr>
          <p:cNvPr id="5" name="Footer Placeholder 4">
            <a:extLst>
              <a:ext uri="{FF2B5EF4-FFF2-40B4-BE49-F238E27FC236}">
                <a16:creationId xmlns:a16="http://schemas.microsoft.com/office/drawing/2014/main" id="{B19DD79A-E3AD-46EE-B745-324A28C115A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1A69F5-8F98-4DC8-BE04-AA32A07E1A1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DC4954-D1B0-41DE-9A14-42F65F8AE889}" type="slidenum">
              <a:rPr lang="en-US" smtClean="0"/>
              <a:t>‹#›</a:t>
            </a:fld>
            <a:endParaRPr lang="en-US"/>
          </a:p>
        </p:txBody>
      </p:sp>
    </p:spTree>
    <p:extLst>
      <p:ext uri="{BB962C8B-B14F-4D97-AF65-F5344CB8AC3E}">
        <p14:creationId xmlns:p14="http://schemas.microsoft.com/office/powerpoint/2010/main" val="3547231518"/>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0" indent="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5/4/2026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3189299711"/>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9182F-22BC-479E-991A-832FD9C6570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CCF0B9-615A-48EC-9976-E1E914C2E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4CC3F-E291-471C-BB44-732B176D512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CFDBF99-48DD-B54D-A306-E2B2A94813B3}" type="datetimeFigureOut">
              <a:rPr lang="en-US" smtClean="0"/>
              <a:t>5/4/2026</a:t>
            </a:fld>
            <a:endParaRPr lang="en-US"/>
          </a:p>
        </p:txBody>
      </p:sp>
      <p:sp>
        <p:nvSpPr>
          <p:cNvPr id="5" name="Footer Placeholder 4">
            <a:extLst>
              <a:ext uri="{FF2B5EF4-FFF2-40B4-BE49-F238E27FC236}">
                <a16:creationId xmlns:a16="http://schemas.microsoft.com/office/drawing/2014/main" id="{2FC7B6C7-9592-416E-99AA-A60D02F4E59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72F137-B7ED-4681-9A55-7F353F5CD59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1902989789"/>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0B7E9-89DA-42C0-B744-906CF1BCA9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11B719-E4CE-40A9-8891-FE82203DA3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6386F-B753-4BB4-8066-CDAECC44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AC9DEE2D-F485-4A1C-A025-D5933D5176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7F47F1-31F3-43F9-B880-32B6F54A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57B-3399-4D4B-AED2-7B66CEB202F1}" type="slidenum">
              <a:rPr lang="en-US" smtClean="0"/>
              <a:t>‹#›</a:t>
            </a:fld>
            <a:endParaRPr lang="en-US"/>
          </a:p>
        </p:txBody>
      </p:sp>
    </p:spTree>
    <p:extLst>
      <p:ext uri="{BB962C8B-B14F-4D97-AF65-F5344CB8AC3E}">
        <p14:creationId xmlns:p14="http://schemas.microsoft.com/office/powerpoint/2010/main" val="1826696854"/>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A7CB5D3-9991-454E-A860-BCE937968069}" type="datetimeFigureOut">
              <a:rPr lang="en-US" smtClean="0"/>
              <a:t>5/4/2026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E56F34-2C19-4B13-8419-8523B968906B}" type="slidenum">
              <a:rPr lang="en-US" smtClean="0"/>
              <a:t>‹#›</a:t>
            </a:fld>
            <a:endParaRPr lang="en-US"/>
          </a:p>
        </p:txBody>
      </p:sp>
    </p:spTree>
    <p:extLst>
      <p:ext uri="{BB962C8B-B14F-4D97-AF65-F5344CB8AC3E}">
        <p14:creationId xmlns:p14="http://schemas.microsoft.com/office/powerpoint/2010/main" val="2837960517"/>
      </p:ext>
    </p:extLst>
  </p:cSld>
  <p:clrMap bg1="dk1" tx1="lt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4079" r:id="rId12"/>
    <p:sldLayoutId id="214748409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5/4/2026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2831731609"/>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CFDBF99-48DD-B54D-A306-E2B2A94813B3}" type="datetimeFigureOut">
              <a:rPr lang="en-US" smtClean="0"/>
              <a:t>5/4/2026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3666482727"/>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CB5D3-9991-454E-A860-BCE937968069}" type="datetimeFigureOut">
              <a:rPr lang="en-US" smtClean="0"/>
              <a:t>5/4/2026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56F34-2C19-4B13-8419-8523B968906B}" type="slidenum">
              <a:rPr lang="en-US" smtClean="0"/>
              <a:t>‹#›</a:t>
            </a:fld>
            <a:endParaRPr lang="en-US"/>
          </a:p>
        </p:txBody>
      </p:sp>
    </p:spTree>
    <p:extLst>
      <p:ext uri="{BB962C8B-B14F-4D97-AF65-F5344CB8AC3E}">
        <p14:creationId xmlns:p14="http://schemas.microsoft.com/office/powerpoint/2010/main" val="1403617558"/>
      </p:ext>
    </p:extLst>
  </p:cSld>
  <p:clrMap bg1="dk1" tx1="lt1" bg2="dk2" tx2="lt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5/4/2026</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2" name="Picture 11" descr="ASAM_online_Logo.jpg"/>
          <p:cNvPicPr>
            <a:picLocks noChangeAspect="1"/>
          </p:cNvPicPr>
          <p:nvPr/>
        </p:nvPicPr>
        <p:blipFill>
          <a:blip r:embed="rId15" cstate="print"/>
          <a:stretch>
            <a:fillRect/>
          </a:stretch>
        </p:blipFill>
        <p:spPr>
          <a:xfrm>
            <a:off x="7620000" y="6324601"/>
            <a:ext cx="3149600" cy="451063"/>
          </a:xfrm>
          <a:prstGeom prst="rect">
            <a:avLst/>
          </a:prstGeom>
        </p:spPr>
      </p:pic>
      <p:pic>
        <p:nvPicPr>
          <p:cNvPr id="14" name="Picture 13" descr="custom_presentation.jpg"/>
          <p:cNvPicPr>
            <a:picLocks noChangeAspect="1"/>
          </p:cNvPicPr>
          <p:nvPr/>
        </p:nvPicPr>
        <p:blipFill>
          <a:blip r:embed="rId16" cstate="print"/>
          <a:stretch>
            <a:fillRect/>
          </a:stretch>
        </p:blipFill>
        <p:spPr>
          <a:xfrm>
            <a:off x="1" y="0"/>
            <a:ext cx="12192000" cy="6248400"/>
          </a:xfrm>
          <a:prstGeom prst="rect">
            <a:avLst/>
          </a:prstGeom>
        </p:spPr>
      </p:pic>
    </p:spTree>
    <p:extLst>
      <p:ext uri="{BB962C8B-B14F-4D97-AF65-F5344CB8AC3E}">
        <p14:creationId xmlns:p14="http://schemas.microsoft.com/office/powerpoint/2010/main" val="436133672"/>
      </p:ext>
    </p:extLst>
  </p:cSld>
  <p:clrMap bg1="dk1" tx1="lt1" bg2="dk2" tx2="lt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Lst>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2DE3-F348-45B9-964F-3F8556C33E0F}" type="datetimeFigureOut">
              <a:rPr lang="en-US" smtClean="0"/>
              <a:t>5/4/2026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DFBF-E099-4CE0-BACF-EE7AE7AAE6E8}" type="slidenum">
              <a:rPr lang="en-US" smtClean="0"/>
              <a:t>‹#›</a:t>
            </a:fld>
            <a:endParaRPr lang="en-US" dirty="0"/>
          </a:p>
        </p:txBody>
      </p:sp>
    </p:spTree>
    <p:extLst>
      <p:ext uri="{BB962C8B-B14F-4D97-AF65-F5344CB8AC3E}">
        <p14:creationId xmlns:p14="http://schemas.microsoft.com/office/powerpoint/2010/main" val="2704748852"/>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383ED-080D-31B8-CEF7-46DAB7775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CA58C1-410D-2E18-394F-1A54B197E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8CEB9-28E0-EC27-3D5B-0A3414F7F3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636C2D-6E74-E941-976C-0B1EA9E6EE8F}" type="datetimeFigureOut">
              <a:rPr lang="en-US" smtClean="0"/>
              <a:t>5/4/2026</a:t>
            </a:fld>
            <a:endParaRPr lang="en-US"/>
          </a:p>
        </p:txBody>
      </p:sp>
      <p:sp>
        <p:nvSpPr>
          <p:cNvPr id="5" name="Footer Placeholder 4">
            <a:extLst>
              <a:ext uri="{FF2B5EF4-FFF2-40B4-BE49-F238E27FC236}">
                <a16:creationId xmlns:a16="http://schemas.microsoft.com/office/drawing/2014/main" id="{41D17C5E-36C8-5C90-A2D5-766E334F9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348C77-2684-1C7E-03DE-15B65BB4A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737C4B-F774-A143-A37D-0E64FE932AE9}" type="slidenum">
              <a:rPr lang="en-US" smtClean="0"/>
              <a:t>‹#›</a:t>
            </a:fld>
            <a:endParaRPr lang="en-US"/>
          </a:p>
        </p:txBody>
      </p:sp>
    </p:spTree>
    <p:extLst>
      <p:ext uri="{BB962C8B-B14F-4D97-AF65-F5344CB8AC3E}">
        <p14:creationId xmlns:p14="http://schemas.microsoft.com/office/powerpoint/2010/main" val="2000262350"/>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5/4/2026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559735086"/>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701675" y="0"/>
            <a:ext cx="10652125" cy="9326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1675" y="1508125"/>
            <a:ext cx="10788650" cy="46688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1026" y="6504466"/>
            <a:ext cx="594296" cy="307777"/>
          </a:xfrm>
          <a:prstGeom prst="rect">
            <a:avLst/>
          </a:prstGeom>
          <a:noFill/>
        </p:spPr>
        <p:txBody>
          <a:bodyPr wrap="square" rtlCol="0">
            <a:spAutoFit/>
          </a:bodyPr>
          <a:lstStyle/>
          <a:p>
            <a:fld id="{4CE3A314-87DB-4872-AD32-2EBA0046D649}" type="slidenum">
              <a:rPr lang="en-US" sz="1400" smtClean="0">
                <a:latin typeface="+mj-lt"/>
              </a:rPr>
              <a:t>‹#›</a:t>
            </a:fld>
            <a:endParaRPr lang="en-US" sz="1400" dirty="0">
              <a:latin typeface="+mj-lt"/>
            </a:endParaRPr>
          </a:p>
        </p:txBody>
      </p:sp>
    </p:spTree>
    <p:extLst>
      <p:ext uri="{BB962C8B-B14F-4D97-AF65-F5344CB8AC3E}">
        <p14:creationId xmlns:p14="http://schemas.microsoft.com/office/powerpoint/2010/main" val="188878922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Lst>
  <p:hf hdr="0" ftr="0" dt="0"/>
  <p:txStyles>
    <p:titleStyle>
      <a:lvl1pPr algn="l" defTabSz="914400" rtl="0" eaLnBrk="1" latinLnBrk="0" hangingPunct="1">
        <a:lnSpc>
          <a:spcPct val="90000"/>
        </a:lnSpc>
        <a:spcBef>
          <a:spcPct val="0"/>
        </a:spcBef>
        <a:buNone/>
        <a:defRPr sz="3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38">
          <p15:clr>
            <a:srgbClr val="F26B43"/>
          </p15:clr>
        </p15:guide>
        <p15:guide id="2" orient="horz" pos="4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
            <a:extLst>
              <a:ext uri="{FF2B5EF4-FFF2-40B4-BE49-F238E27FC236}">
                <a16:creationId xmlns:a16="http://schemas.microsoft.com/office/drawing/2014/main" id="{2113C38F-E10F-4818-B9B5-AD21A0287229}"/>
              </a:ext>
            </a:extLst>
          </p:cNvPr>
          <p:cNvSpPr>
            <a:spLocks noChangeArrowheads="1"/>
          </p:cNvSpPr>
          <p:nvPr/>
        </p:nvSpPr>
        <p:spPr bwMode="auto">
          <a:xfrm>
            <a:off x="0" y="0"/>
            <a:ext cx="12192000" cy="1143000"/>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400"/>
          </a:p>
        </p:txBody>
      </p:sp>
      <p:pic>
        <p:nvPicPr>
          <p:cNvPr id="1027" name="Picture 13" descr="NewBulfinch">
            <a:extLst>
              <a:ext uri="{FF2B5EF4-FFF2-40B4-BE49-F238E27FC236}">
                <a16:creationId xmlns:a16="http://schemas.microsoft.com/office/drawing/2014/main" id="{467B0C20-043B-4963-B10E-E835133D0C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23785" r="4234" b="53125"/>
          <a:stretch>
            <a:fillRect/>
          </a:stretch>
        </p:blipFill>
        <p:spPr bwMode="auto">
          <a:xfrm>
            <a:off x="10464800" y="0"/>
            <a:ext cx="172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a:extLst>
              <a:ext uri="{FF2B5EF4-FFF2-40B4-BE49-F238E27FC236}">
                <a16:creationId xmlns:a16="http://schemas.microsoft.com/office/drawing/2014/main" id="{96322F03-4B0D-4AFC-9344-045CB3D86CF1}"/>
              </a:ext>
            </a:extLst>
          </p:cNvPr>
          <p:cNvSpPr>
            <a:spLocks noGrp="1" noChangeArrowheads="1"/>
          </p:cNvSpPr>
          <p:nvPr>
            <p:ph type="title"/>
          </p:nvPr>
        </p:nvSpPr>
        <p:spPr bwMode="auto">
          <a:xfrm>
            <a:off x="812800" y="457200"/>
            <a:ext cx="1046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9" name="Text Box 10">
            <a:extLst>
              <a:ext uri="{FF2B5EF4-FFF2-40B4-BE49-F238E27FC236}">
                <a16:creationId xmlns:a16="http://schemas.microsoft.com/office/drawing/2014/main" id="{ED35AE29-2919-4C3B-892D-6EBF1C342CEB}"/>
              </a:ext>
            </a:extLst>
          </p:cNvPr>
          <p:cNvSpPr txBox="1">
            <a:spLocks noChangeArrowheads="1"/>
          </p:cNvSpPr>
          <p:nvPr/>
        </p:nvSpPr>
        <p:spPr bwMode="auto">
          <a:xfrm>
            <a:off x="6807200" y="5715000"/>
            <a:ext cx="447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defRPr/>
            </a:pPr>
            <a:endParaRPr lang="en-US" sz="1400"/>
          </a:p>
        </p:txBody>
      </p:sp>
      <p:sp>
        <p:nvSpPr>
          <p:cNvPr id="1030" name="Rectangle 3">
            <a:extLst>
              <a:ext uri="{FF2B5EF4-FFF2-40B4-BE49-F238E27FC236}">
                <a16:creationId xmlns:a16="http://schemas.microsoft.com/office/drawing/2014/main" id="{8EF27E2D-E00E-4396-B870-CCD12CB3DC99}"/>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3">
            <a:extLst>
              <a:ext uri="{FF2B5EF4-FFF2-40B4-BE49-F238E27FC236}">
                <a16:creationId xmlns:a16="http://schemas.microsoft.com/office/drawing/2014/main" id="{957D5ABB-2846-449B-9CB9-BBE7F64F51C1}"/>
              </a:ext>
            </a:extLst>
          </p:cNvPr>
          <p:cNvSpPr>
            <a:spLocks noGrp="1"/>
          </p:cNvSpPr>
          <p:nvPr>
            <p:ph type="dt" sz="half" idx="2"/>
          </p:nvPr>
        </p:nvSpPr>
        <p:spPr bwMode="auto">
          <a:xfrm>
            <a:off x="9144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mn-ea"/>
              </a:defRPr>
            </a:lvl1pPr>
          </a:lstStyle>
          <a:p>
            <a:pPr>
              <a:defRPr/>
            </a:pPr>
            <a:endParaRPr lang="en-US"/>
          </a:p>
        </p:txBody>
      </p:sp>
      <p:sp>
        <p:nvSpPr>
          <p:cNvPr id="12" name="Slide Number Placeholder 4">
            <a:extLst>
              <a:ext uri="{FF2B5EF4-FFF2-40B4-BE49-F238E27FC236}">
                <a16:creationId xmlns:a16="http://schemas.microsoft.com/office/drawing/2014/main" id="{4BA4C22B-D537-4644-91E3-605D35C3A2CD}"/>
              </a:ext>
            </a:extLst>
          </p:cNvPr>
          <p:cNvSpPr>
            <a:spLocks noGrp="1"/>
          </p:cNvSpPr>
          <p:nvPr>
            <p:ph type="sldNum" sz="quarter" idx="4"/>
          </p:nvPr>
        </p:nvSpPr>
        <p:spPr bwMode="auto">
          <a:xfrm>
            <a:off x="9448800" y="6629400"/>
            <a:ext cx="2540000" cy="381000"/>
          </a:xfrm>
          <a:prstGeom prst="rect">
            <a:avLst/>
          </a:prstGeom>
          <a:ln>
            <a:miter lim="800000"/>
            <a:headEnd/>
            <a:tailEnd/>
          </a:ln>
        </p:spPr>
        <p:txBody>
          <a:bodyPr vert="horz" wrap="square" lIns="0" tIns="0" rIns="0" bIns="0" numCol="1" anchor="t" anchorCtr="0" compatLnSpc="1">
            <a:prstTxWarp prst="textNoShape">
              <a:avLst/>
            </a:prstTxWarp>
          </a:bodyPr>
          <a:lstStyle>
            <a:lvl1pPr algn="r" eaLnBrk="0" hangingPunct="0">
              <a:defRPr sz="1200">
                <a:solidFill>
                  <a:schemeClr val="bg1"/>
                </a:solidFill>
              </a:defRPr>
            </a:lvl1pPr>
          </a:lstStyle>
          <a:p>
            <a:fld id="{3204EF4B-A3E8-43B8-91B8-C4135D526812}" type="slidenum">
              <a:rPr lang="en-US" altLang="en-US"/>
              <a:pPr/>
              <a:t>‹#›</a:t>
            </a:fld>
            <a:endParaRPr lang="en-US" altLang="en-US"/>
          </a:p>
        </p:txBody>
      </p:sp>
      <p:sp>
        <p:nvSpPr>
          <p:cNvPr id="1033" name="Line 11">
            <a:extLst>
              <a:ext uri="{FF2B5EF4-FFF2-40B4-BE49-F238E27FC236}">
                <a16:creationId xmlns:a16="http://schemas.microsoft.com/office/drawing/2014/main" id="{C53BB5F7-5E4C-45CA-B1DD-C8CEE350352C}"/>
              </a:ext>
            </a:extLst>
          </p:cNvPr>
          <p:cNvSpPr>
            <a:spLocks noChangeShapeType="1"/>
          </p:cNvSpPr>
          <p:nvPr/>
        </p:nvSpPr>
        <p:spPr bwMode="auto">
          <a:xfrm>
            <a:off x="0" y="1152525"/>
            <a:ext cx="12192000" cy="0"/>
          </a:xfrm>
          <a:prstGeom prst="line">
            <a:avLst/>
          </a:prstGeom>
          <a:noFill/>
          <a:ln w="53975">
            <a:solidFill>
              <a:srgbClr val="CC0000"/>
            </a:solidFill>
            <a:round/>
            <a:headEnd/>
            <a:tailEnd/>
          </a:ln>
          <a:extLst>
            <a:ext uri="{909E8E84-426E-40DD-AFC4-6F175D3DCCD1}">
              <a14:hiddenFill xmlns:a14="http://schemas.microsoft.com/office/drawing/2010/main">
                <a:noFill/>
              </a14:hiddenFill>
            </a:ext>
          </a:extLst>
        </p:spPr>
        <p:txBody>
          <a:bodyPr/>
          <a:lstStyle/>
          <a:p>
            <a:endParaRPr lang="en-US" sz="1800"/>
          </a:p>
        </p:txBody>
      </p:sp>
    </p:spTree>
    <p:extLst>
      <p:ext uri="{BB962C8B-B14F-4D97-AF65-F5344CB8AC3E}">
        <p14:creationId xmlns:p14="http://schemas.microsoft.com/office/powerpoint/2010/main" val="2690650354"/>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ftr="0" dt="0"/>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2pPr>
      <a:lvl3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3pPr>
      <a:lvl4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4pPr>
      <a:lvl5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5pPr>
      <a:lvl6pPr marL="4572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6pPr>
      <a:lvl7pPr marL="9144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7pPr>
      <a:lvl8pPr marL="13716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8pPr>
      <a:lvl9pPr marL="18288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9pPr>
    </p:titleStyle>
    <p:bodyStyle>
      <a:lvl1pPr marL="228600" indent="-228600" algn="l" rtl="0" eaLnBrk="0" fontAlgn="base" hangingPunct="0">
        <a:lnSpc>
          <a:spcPct val="90000"/>
        </a:lnSpc>
        <a:spcBef>
          <a:spcPct val="20000"/>
        </a:spcBef>
        <a:spcAft>
          <a:spcPct val="0"/>
        </a:spcAft>
        <a:buClr>
          <a:schemeClr val="tx1"/>
        </a:buClr>
        <a:buChar char="•"/>
        <a:defRPr sz="2000">
          <a:solidFill>
            <a:schemeClr val="tx1"/>
          </a:solidFill>
          <a:latin typeface="+mn-lt"/>
          <a:ea typeface="+mn-ea"/>
          <a:cs typeface="+mn-cs"/>
        </a:defRPr>
      </a:lvl1pPr>
      <a:lvl2pPr marL="804863" indent="-228600" algn="l" rtl="0" eaLnBrk="0" fontAlgn="base" hangingPunct="0">
        <a:spcBef>
          <a:spcPct val="20000"/>
        </a:spcBef>
        <a:spcAft>
          <a:spcPct val="0"/>
        </a:spcAft>
        <a:buClr>
          <a:schemeClr val="tx1"/>
        </a:buClr>
        <a:buChar char="•"/>
        <a:defRPr sz="2800">
          <a:solidFill>
            <a:schemeClr val="tx1"/>
          </a:solidFill>
          <a:latin typeface="+mn-lt"/>
          <a:ea typeface="+mn-ea"/>
          <a:cs typeface="+mn-cs"/>
        </a:defRPr>
      </a:lvl2pPr>
      <a:lvl3pPr marL="1430338" indent="-168275" algn="l" rtl="0" eaLnBrk="0" fontAlgn="base" hangingPunct="0">
        <a:spcBef>
          <a:spcPct val="20000"/>
        </a:spcBef>
        <a:spcAft>
          <a:spcPct val="0"/>
        </a:spcAft>
        <a:buClr>
          <a:schemeClr val="tx1"/>
        </a:buClr>
        <a:buChar char="•"/>
        <a:defRPr sz="1400">
          <a:solidFill>
            <a:schemeClr val="tx1"/>
          </a:solidFill>
          <a:latin typeface="+mn-lt"/>
          <a:ea typeface="+mn-ea"/>
          <a:cs typeface="+mn-cs"/>
        </a:defRPr>
      </a:lvl3pPr>
      <a:lvl4pPr marL="2116138" indent="-206375" algn="l" rtl="0" eaLnBrk="0" fontAlgn="base" hangingPunct="0">
        <a:spcBef>
          <a:spcPct val="20000"/>
        </a:spcBef>
        <a:spcAft>
          <a:spcPct val="0"/>
        </a:spcAft>
        <a:buClr>
          <a:schemeClr val="tx1"/>
        </a:buClr>
        <a:buChar char="•"/>
        <a:defRPr sz="1200">
          <a:solidFill>
            <a:schemeClr val="tx1"/>
          </a:solidFill>
          <a:latin typeface="+mn-lt"/>
          <a:ea typeface="+mn-ea"/>
          <a:cs typeface="+mn-cs"/>
        </a:defRPr>
      </a:lvl4pPr>
      <a:lvl5pPr marL="2573338" indent="-228600" algn="l" rtl="0" eaLnBrk="0" fontAlgn="base" hangingPunct="0">
        <a:spcBef>
          <a:spcPct val="20000"/>
        </a:spcBef>
        <a:spcAft>
          <a:spcPct val="0"/>
        </a:spcAft>
        <a:buClr>
          <a:schemeClr val="tx1"/>
        </a:buClr>
        <a:buChar char="•"/>
        <a:defRPr sz="2000">
          <a:solidFill>
            <a:schemeClr val="tx1"/>
          </a:solidFill>
          <a:latin typeface="+mn-lt"/>
          <a:ea typeface="+mn-ea"/>
          <a:cs typeface="+mn-cs"/>
        </a:defRPr>
      </a:lvl5pPr>
      <a:lvl6pPr marL="3030538" indent="-228600" algn="l" rtl="0" eaLnBrk="0" fontAlgn="base" hangingPunct="0">
        <a:spcBef>
          <a:spcPct val="20000"/>
        </a:spcBef>
        <a:spcAft>
          <a:spcPct val="0"/>
        </a:spcAft>
        <a:buClr>
          <a:schemeClr val="tx1"/>
        </a:buClr>
        <a:buChar char="•"/>
        <a:defRPr sz="2000">
          <a:solidFill>
            <a:schemeClr val="tx1"/>
          </a:solidFill>
          <a:latin typeface="+mn-lt"/>
          <a:ea typeface="+mn-ea"/>
          <a:cs typeface="+mn-cs"/>
        </a:defRPr>
      </a:lvl6pPr>
      <a:lvl7pPr marL="3487738" indent="-228600" algn="l" rtl="0" eaLnBrk="0" fontAlgn="base" hangingPunct="0">
        <a:spcBef>
          <a:spcPct val="20000"/>
        </a:spcBef>
        <a:spcAft>
          <a:spcPct val="0"/>
        </a:spcAft>
        <a:buClr>
          <a:schemeClr val="tx1"/>
        </a:buClr>
        <a:buChar char="•"/>
        <a:defRPr sz="2000">
          <a:solidFill>
            <a:schemeClr val="tx1"/>
          </a:solidFill>
          <a:latin typeface="+mn-lt"/>
          <a:ea typeface="+mn-ea"/>
          <a:cs typeface="+mn-cs"/>
        </a:defRPr>
      </a:lvl7pPr>
      <a:lvl8pPr marL="3944938" indent="-228600" algn="l" rtl="0" eaLnBrk="0" fontAlgn="base" hangingPunct="0">
        <a:spcBef>
          <a:spcPct val="20000"/>
        </a:spcBef>
        <a:spcAft>
          <a:spcPct val="0"/>
        </a:spcAft>
        <a:buClr>
          <a:schemeClr val="tx1"/>
        </a:buClr>
        <a:buChar char="•"/>
        <a:defRPr sz="2000">
          <a:solidFill>
            <a:schemeClr val="tx1"/>
          </a:solidFill>
          <a:latin typeface="+mn-lt"/>
          <a:ea typeface="+mn-ea"/>
          <a:cs typeface="+mn-cs"/>
        </a:defRPr>
      </a:lvl8pPr>
      <a:lvl9pPr marL="4402138" indent="-228600" algn="l" rtl="0" eaLnBrk="0" fontAlgn="base" hangingPunct="0">
        <a:spcBef>
          <a:spcPct val="20000"/>
        </a:spcBef>
        <a:spcAft>
          <a:spcPct val="0"/>
        </a:spcAft>
        <a:buClr>
          <a:schemeClr val="tx1"/>
        </a:buClr>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0B7E9-89DA-42C0-B744-906CF1BCA9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11B719-E4CE-40A9-8891-FE82203DA3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6386F-B753-4BB4-8066-CDAECC44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EF006-B29E-44A9-A3AE-61DA9BD92A7F}" type="datetimeFigureOut">
              <a:rPr lang="en-US" smtClean="0"/>
              <a:t>5/4/2026</a:t>
            </a:fld>
            <a:endParaRPr lang="en-US"/>
          </a:p>
        </p:txBody>
      </p:sp>
      <p:sp>
        <p:nvSpPr>
          <p:cNvPr id="5" name="Footer Placeholder 4">
            <a:extLst>
              <a:ext uri="{FF2B5EF4-FFF2-40B4-BE49-F238E27FC236}">
                <a16:creationId xmlns:a16="http://schemas.microsoft.com/office/drawing/2014/main" id="{AC9DEE2D-F485-4A1C-A025-D5933D5176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7F47F1-31F3-43F9-B880-32B6F54A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57B-3399-4D4B-AED2-7B66CEB202F1}" type="slidenum">
              <a:rPr lang="en-US" smtClean="0"/>
              <a:t>‹#›</a:t>
            </a:fld>
            <a:endParaRPr lang="en-US"/>
          </a:p>
        </p:txBody>
      </p:sp>
    </p:spTree>
    <p:extLst>
      <p:ext uri="{BB962C8B-B14F-4D97-AF65-F5344CB8AC3E}">
        <p14:creationId xmlns:p14="http://schemas.microsoft.com/office/powerpoint/2010/main" val="358240407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5/4/2026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281932510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0CFDBF99-48DD-B54D-A306-E2B2A94813B3}" type="datetimeFigureOut">
              <a:rPr lang="en-US" smtClean="0"/>
              <a:t>5/4/2026</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368680721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9182F-22BC-479E-991A-832FD9C6570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CCF0B9-615A-48EC-9976-E1E914C2E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4CC3F-E291-471C-BB44-732B176D512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CFDBF99-48DD-B54D-A306-E2B2A94813B3}" type="datetimeFigureOut">
              <a:rPr lang="en-US" smtClean="0"/>
              <a:t>5/4/2026</a:t>
            </a:fld>
            <a:endParaRPr lang="en-US"/>
          </a:p>
        </p:txBody>
      </p:sp>
      <p:sp>
        <p:nvSpPr>
          <p:cNvPr id="5" name="Footer Placeholder 4">
            <a:extLst>
              <a:ext uri="{FF2B5EF4-FFF2-40B4-BE49-F238E27FC236}">
                <a16:creationId xmlns:a16="http://schemas.microsoft.com/office/drawing/2014/main" id="{2FC7B6C7-9592-416E-99AA-A60D02F4E59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72F137-B7ED-4681-9A55-7F353F5CD59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34484359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24CA3-20F8-4079-A752-0E3DEBE94625}" type="datetimeFigureOut">
              <a:rPr lang="en-US" smtClean="0">
                <a:solidFill>
                  <a:prstClr val="black">
                    <a:tint val="75000"/>
                  </a:prstClr>
                </a:solidFill>
              </a:rPr>
              <a:pPr/>
              <a:t>5/4/2026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082196"/>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Layout" Target="../slideLayouts/slideLayout235.xml"/></Relationships>
</file>

<file path=ppt/slides/_rels/slide10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4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0.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sv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26.jpeg"/><Relationship Id="rId1" Type="http://schemas.openxmlformats.org/officeDocument/2006/relationships/slideLayout" Target="../slideLayouts/slideLayout1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00.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189.xml"/></Relationships>
</file>

<file path=ppt/slides/_rels/slide10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sv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210.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svg"/><Relationship Id="rId9" Type="http://schemas.openxmlformats.org/officeDocument/2006/relationships/image" Target="../media/image13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8.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3.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3.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2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6.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7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3.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2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28.xml"/></Relationships>
</file>

<file path=ppt/slides/_rels/slide2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47.xml"/></Relationships>
</file>

<file path=ppt/slides/_rels/slide2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47.xml"/></Relationships>
</file>

<file path=ppt/slides/_rels/slide2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47.xml"/></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xml"/><Relationship Id="rId1" Type="http://schemas.openxmlformats.org/officeDocument/2006/relationships/slideLayout" Target="../slideLayouts/slideLayout247.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3.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xml"/><Relationship Id="rId1" Type="http://schemas.openxmlformats.org/officeDocument/2006/relationships/slideLayout" Target="../slideLayouts/slideLayout2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8.jp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0.jpg"/><Relationship Id="rId7" Type="http://schemas.openxmlformats.org/officeDocument/2006/relationships/diagramQuickStyle" Target="../diagrams/quickStyle4.xml"/><Relationship Id="rId2" Type="http://schemas.openxmlformats.org/officeDocument/2006/relationships/image" Target="../media/image59.jpg"/><Relationship Id="rId1" Type="http://schemas.openxmlformats.org/officeDocument/2006/relationships/slideLayout" Target="../slideLayouts/slideLayout130.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61.jpg"/><Relationship Id="rId9" Type="http://schemas.microsoft.com/office/2007/relationships/diagramDrawing" Target="../diagrams/drawing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diagramData" Target="../diagrams/data5.xml"/><Relationship Id="rId12" Type="http://schemas.openxmlformats.org/officeDocument/2006/relationships/image" Target="../media/image67.png"/><Relationship Id="rId17" Type="http://schemas.openxmlformats.org/officeDocument/2006/relationships/image" Target="../media/image72.jpeg"/><Relationship Id="rId2" Type="http://schemas.openxmlformats.org/officeDocument/2006/relationships/notesSlide" Target="../notesSlides/notesSlide13.xml"/><Relationship Id="rId16"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66.png"/><Relationship Id="rId11" Type="http://schemas.microsoft.com/office/2007/relationships/diagramDrawing" Target="../diagrams/drawing5.xml"/><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diagramColors" Target="../diagrams/colors5.xml"/><Relationship Id="rId4" Type="http://schemas.openxmlformats.org/officeDocument/2006/relationships/image" Target="../media/image64.png"/><Relationship Id="rId9" Type="http://schemas.openxmlformats.org/officeDocument/2006/relationships/diagramQuickStyle" Target="../diagrams/quickStyle5.xml"/><Relationship Id="rId1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diagramData" Target="../diagrams/data7.xml"/><Relationship Id="rId12" Type="http://schemas.openxmlformats.org/officeDocument/2006/relationships/image" Target="../media/image67.png"/><Relationship Id="rId17" Type="http://schemas.openxmlformats.org/officeDocument/2006/relationships/image" Target="../media/image72.jpeg"/><Relationship Id="rId2" Type="http://schemas.openxmlformats.org/officeDocument/2006/relationships/notesSlide" Target="../notesSlides/notesSlide14.xml"/><Relationship Id="rId16"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66.png"/><Relationship Id="rId11" Type="http://schemas.microsoft.com/office/2007/relationships/diagramDrawing" Target="../diagrams/drawing7.xml"/><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diagramColors" Target="../diagrams/colors7.xml"/><Relationship Id="rId4" Type="http://schemas.openxmlformats.org/officeDocument/2006/relationships/image" Target="../media/image64.png"/><Relationship Id="rId9" Type="http://schemas.openxmlformats.org/officeDocument/2006/relationships/diagramQuickStyle" Target="../diagrams/quickStyle7.xml"/><Relationship Id="rId1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8.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5.xml"/></Relationships>
</file>

<file path=ppt/slides/_rels/slide4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sv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3.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1.bin"/><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diagramData" Target="../diagrams/data8.xml"/><Relationship Id="rId12" Type="http://schemas.openxmlformats.org/officeDocument/2006/relationships/image" Target="../media/image67.png"/><Relationship Id="rId17" Type="http://schemas.openxmlformats.org/officeDocument/2006/relationships/image" Target="../media/image72.jpeg"/><Relationship Id="rId2" Type="http://schemas.openxmlformats.org/officeDocument/2006/relationships/notesSlide" Target="../notesSlides/notesSlide18.xml"/><Relationship Id="rId16"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66.png"/><Relationship Id="rId11" Type="http://schemas.microsoft.com/office/2007/relationships/diagramDrawing" Target="../diagrams/drawing8.xml"/><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diagramColors" Target="../diagrams/colors8.xml"/><Relationship Id="rId4" Type="http://schemas.openxmlformats.org/officeDocument/2006/relationships/image" Target="../media/image64.png"/><Relationship Id="rId9" Type="http://schemas.openxmlformats.org/officeDocument/2006/relationships/diagramQuickStyle" Target="../diagrams/quickStyle8.xml"/><Relationship Id="rId14" Type="http://schemas.openxmlformats.org/officeDocument/2006/relationships/image" Target="../media/image69.jpeg"/></Relationships>
</file>

<file path=ppt/slides/_rels/slide5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22.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diagramData" Target="../diagrams/data9.xml"/><Relationship Id="rId12" Type="http://schemas.openxmlformats.org/officeDocument/2006/relationships/image" Target="../media/image67.png"/><Relationship Id="rId17" Type="http://schemas.openxmlformats.org/officeDocument/2006/relationships/image" Target="../media/image72.jpeg"/><Relationship Id="rId2" Type="http://schemas.openxmlformats.org/officeDocument/2006/relationships/notesSlide" Target="../notesSlides/notesSlide21.xml"/><Relationship Id="rId16"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66.png"/><Relationship Id="rId11" Type="http://schemas.microsoft.com/office/2007/relationships/diagramDrawing" Target="../diagrams/drawing9.xml"/><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diagramColors" Target="../diagrams/colors9.xml"/><Relationship Id="rId4" Type="http://schemas.openxmlformats.org/officeDocument/2006/relationships/image" Target="../media/image64.png"/><Relationship Id="rId9" Type="http://schemas.openxmlformats.org/officeDocument/2006/relationships/diagramQuickStyle" Target="../diagrams/quickStyle9.xml"/><Relationship Id="rId1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163.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63.xml"/><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281.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287.xml"/><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8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287.xml"/></Relationships>
</file>

<file path=ppt/slides/_rels/slide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8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8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87.xml"/></Relationships>
</file>

<file path=ppt/slides/_rels/slide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8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4.xml"/><Relationship Id="rId4" Type="http://schemas.openxmlformats.org/officeDocument/2006/relationships/chart" Target="../charts/char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8.png"/><Relationship Id="rId1" Type="http://schemas.openxmlformats.org/officeDocument/2006/relationships/slideLayout" Target="../slideLayouts/slideLayout130.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23.xml"/></Relationships>
</file>

<file path=ppt/slides/_rels/slide9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47.xml"/></Relationships>
</file>

<file path=ppt/slides/_rels/slide9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47.xml"/></Relationships>
</file>

<file path=ppt/slides/_rels/slide94.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47.xml"/></Relationships>
</file>

<file path=ppt/slides/_rels/slide95.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106.xml"/></Relationships>
</file>

<file path=ppt/slides/_rels/slide9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06.xml"/></Relationships>
</file>

<file path=ppt/slides/_rels/slide9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1.xml"/></Relationships>
</file>

<file path=ppt/slides/_rels/slide9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A1CD57-4A69-40BB-943F-C5B50DC2DD98}"/>
              </a:ext>
            </a:extLst>
          </p:cNvPr>
          <p:cNvGrpSpPr/>
          <p:nvPr/>
        </p:nvGrpSpPr>
        <p:grpSpPr>
          <a:xfrm>
            <a:off x="0" y="0"/>
            <a:ext cx="12192000" cy="6858000"/>
            <a:chOff x="1413978" y="0"/>
            <a:chExt cx="10241279"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978" y="0"/>
              <a:ext cx="10241279" cy="6858000"/>
            </a:xfrm>
            <a:prstGeom prst="rect">
              <a:avLst/>
            </a:prstGeom>
          </p:spPr>
        </p:pic>
        <p:pic>
          <p:nvPicPr>
            <p:cNvPr id="3" name="Picture 2">
              <a:extLst>
                <a:ext uri="{FF2B5EF4-FFF2-40B4-BE49-F238E27FC236}">
                  <a16:creationId xmlns:a16="http://schemas.microsoft.com/office/drawing/2014/main" id="{1E555353-20F1-844E-0BCB-D4EBF6EB8134}"/>
                </a:ext>
              </a:extLst>
            </p:cNvPr>
            <p:cNvPicPr>
              <a:picLocks noChangeAspect="1"/>
            </p:cNvPicPr>
            <p:nvPr/>
          </p:nvPicPr>
          <p:blipFill>
            <a:blip r:embed="rId4"/>
            <a:stretch>
              <a:fillRect/>
            </a:stretch>
          </p:blipFill>
          <p:spPr>
            <a:xfrm>
              <a:off x="3530049" y="5486398"/>
              <a:ext cx="5826269" cy="1237579"/>
            </a:xfrm>
            <a:prstGeom prst="rect">
              <a:avLst/>
            </a:prstGeom>
          </p:spPr>
        </p:pic>
      </p:grpSp>
      <p:sp>
        <p:nvSpPr>
          <p:cNvPr id="2" name="Title 1"/>
          <p:cNvSpPr>
            <a:spLocks noGrp="1"/>
          </p:cNvSpPr>
          <p:nvPr>
            <p:ph type="ctrTitle"/>
          </p:nvPr>
        </p:nvSpPr>
        <p:spPr>
          <a:xfrm>
            <a:off x="553421" y="3843843"/>
            <a:ext cx="11327732" cy="1642555"/>
          </a:xfrm>
        </p:spPr>
        <p:txBody>
          <a:bodyPr>
            <a:normAutofit fontScale="90000"/>
          </a:bodyPr>
          <a:lstStyle/>
          <a:p>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altLang="en-US" sz="3200" dirty="0">
                <a:latin typeface="Arial" panose="020B0604020202020204" pitchFamily="34" charset="0"/>
              </a:rPr>
            </a:br>
            <a:br>
              <a:rPr lang="en-US" sz="3200" dirty="0">
                <a:latin typeface="Franklin Gothic Demi" charset="0"/>
                <a:ea typeface="Franklin Gothic Demi" charset="0"/>
                <a:cs typeface="Franklin Gothic Demi" charset="0"/>
              </a:rPr>
            </a:br>
            <a:r>
              <a:rPr lang="en-US" sz="3200" dirty="0">
                <a:latin typeface="Franklin Gothic Demi" charset="0"/>
                <a:ea typeface="Franklin Gothic Demi" charset="0"/>
                <a:cs typeface="Franklin Gothic Demi" charset="0"/>
              </a:rPr>
              <a:t>					</a:t>
            </a:r>
            <a:r>
              <a:rPr lang="en-US" altLang="en-US" sz="3200" b="1" dirty="0">
                <a:latin typeface="Arial" panose="020B0604020202020204" pitchFamily="34" charset="0"/>
              </a:rPr>
              <a:t>Advancing Recovery Capital and 						Mechanisms of Change through 				Community Collaboration</a:t>
            </a: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4400" dirty="0">
                <a:latin typeface="Franklin Gothic Demi" charset="0"/>
                <a:ea typeface="Franklin Gothic Demi" charset="0"/>
                <a:cs typeface="Franklin Gothic Demi" charset="0"/>
              </a:rPr>
            </a:br>
            <a:r>
              <a:rPr lang="en-US" b="1" dirty="0"/>
              <a:t>Recovery Alliance Symposium 2026</a:t>
            </a:r>
            <a:br>
              <a:rPr lang="en-US" sz="4400" dirty="0">
                <a:latin typeface="Franklin Gothic Demi" charset="0"/>
                <a:ea typeface="Franklin Gothic Demi" charset="0"/>
                <a:cs typeface="Franklin Gothic Demi" charset="0"/>
              </a:rPr>
            </a:br>
            <a:r>
              <a:rPr lang="en-US" sz="3200" dirty="0">
                <a:solidFill>
                  <a:prstClr val="black"/>
                </a:solidFill>
                <a:latin typeface="Franklin Gothic Demi" charset="0"/>
                <a:ea typeface="Franklin Gothic Demi" charset="0"/>
                <a:cs typeface="Franklin Gothic Demi" charset="0"/>
              </a:rPr>
              <a:t>John F. Kelly, PhD, ABPP</a:t>
            </a:r>
            <a:endParaRPr lang="en-US" sz="3200" dirty="0">
              <a:latin typeface="Franklin Gothic Demi" charset="0"/>
              <a:ea typeface="Franklin Gothic Demi" charset="0"/>
              <a:cs typeface="Franklin Gothic Demi" charset="0"/>
            </a:endParaRPr>
          </a:p>
        </p:txBody>
      </p:sp>
      <p:sp>
        <p:nvSpPr>
          <p:cNvPr id="5" name="Title 1">
            <a:extLst>
              <a:ext uri="{FF2B5EF4-FFF2-40B4-BE49-F238E27FC236}">
                <a16:creationId xmlns:a16="http://schemas.microsoft.com/office/drawing/2014/main" id="{088EE89B-B0CC-4BDC-BD6E-D79DD3222290}"/>
              </a:ext>
            </a:extLst>
          </p:cNvPr>
          <p:cNvSpPr txBox="1">
            <a:spLocks/>
          </p:cNvSpPr>
          <p:nvPr/>
        </p:nvSpPr>
        <p:spPr>
          <a:xfrm>
            <a:off x="5299364" y="959429"/>
            <a:ext cx="6581789" cy="20954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i="0" dirty="0">
              <a:effectLst/>
              <a:latin typeface="Franklin Gothic Demi" panose="020B0703020102020204" pitchFamily="34" charset="0"/>
            </a:endParaRPr>
          </a:p>
        </p:txBody>
      </p:sp>
      <p:sp>
        <p:nvSpPr>
          <p:cNvPr id="8" name="Rectangle 1">
            <a:extLst>
              <a:ext uri="{FF2B5EF4-FFF2-40B4-BE49-F238E27FC236}">
                <a16:creationId xmlns:a16="http://schemas.microsoft.com/office/drawing/2014/main" id="{8D5D287B-14FC-19F7-511C-636B1AC08483}"/>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91081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857" y="857250"/>
            <a:ext cx="685628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207069" y="857250"/>
            <a:ext cx="6310496" cy="51435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65890" y="857250"/>
            <a:ext cx="6059111" cy="51435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2E3F09-011E-4323-9D55-60B82AADDEFB}"/>
              </a:ext>
            </a:extLst>
          </p:cNvPr>
          <p:cNvSpPr>
            <a:spLocks noGrp="1"/>
          </p:cNvSpPr>
          <p:nvPr>
            <p:ph type="title"/>
          </p:nvPr>
        </p:nvSpPr>
        <p:spPr>
          <a:xfrm>
            <a:off x="5133022" y="1131095"/>
            <a:ext cx="4030028" cy="994172"/>
          </a:xfrm>
        </p:spPr>
        <p:txBody>
          <a:bodyPr>
            <a:normAutofit fontScale="90000"/>
          </a:bodyPr>
          <a:lstStyle/>
          <a:p>
            <a:r>
              <a:rPr lang="en-US"/>
              <a:t>Harm Reduction Strategies </a:t>
            </a:r>
          </a:p>
        </p:txBody>
      </p:sp>
      <p:pic>
        <p:nvPicPr>
          <p:cNvPr id="7" name="Graphic 6" descr="Medicine">
            <a:extLst>
              <a:ext uri="{FF2B5EF4-FFF2-40B4-BE49-F238E27FC236}">
                <a16:creationId xmlns:a16="http://schemas.microsoft.com/office/drawing/2014/main" id="{882F5878-3889-4421-9853-ED2B29EB3C9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937035" y="2465271"/>
            <a:ext cx="1927100" cy="1927100"/>
          </a:xfrm>
          <a:prstGeom prst="rect">
            <a:avLst/>
          </a:prstGeom>
        </p:spPr>
      </p:pic>
      <p:sp>
        <p:nvSpPr>
          <p:cNvPr id="3" name="Content Placeholder 2">
            <a:extLst>
              <a:ext uri="{FF2B5EF4-FFF2-40B4-BE49-F238E27FC236}">
                <a16:creationId xmlns:a16="http://schemas.microsoft.com/office/drawing/2014/main" id="{EE9D285C-BBD6-40F9-AB1C-262C71B02E13}"/>
              </a:ext>
            </a:extLst>
          </p:cNvPr>
          <p:cNvSpPr>
            <a:spLocks noGrp="1"/>
          </p:cNvSpPr>
          <p:nvPr>
            <p:ph idx="1"/>
          </p:nvPr>
        </p:nvSpPr>
        <p:spPr>
          <a:xfrm>
            <a:off x="5134978" y="2374203"/>
            <a:ext cx="4028072" cy="3115771"/>
          </a:xfrm>
        </p:spPr>
        <p:txBody>
          <a:bodyPr>
            <a:normAutofit/>
          </a:bodyPr>
          <a:lstStyle/>
          <a:p>
            <a:r>
              <a:rPr lang="en-US" dirty="0"/>
              <a:t>Anti-craving/anti-relapse medications (“MAT”)</a:t>
            </a:r>
          </a:p>
          <a:p>
            <a:r>
              <a:rPr lang="en-US" dirty="0"/>
              <a:t>Overdose reversal medications (Narcan)</a:t>
            </a:r>
          </a:p>
          <a:p>
            <a:r>
              <a:rPr lang="en-US" dirty="0"/>
              <a:t>Needle exchange programs</a:t>
            </a:r>
          </a:p>
          <a:p>
            <a:r>
              <a:rPr lang="en-US" dirty="0"/>
              <a:t>Heroin prescribing</a:t>
            </a:r>
          </a:p>
          <a:p>
            <a:r>
              <a:rPr lang="en-US" dirty="0"/>
              <a:t>Overdose prevention facilities  (safe Injection facilities)</a:t>
            </a:r>
          </a:p>
        </p:txBody>
      </p:sp>
    </p:spTree>
    <p:extLst>
      <p:ext uri="{BB962C8B-B14F-4D97-AF65-F5344CB8AC3E}">
        <p14:creationId xmlns:p14="http://schemas.microsoft.com/office/powerpoint/2010/main" val="2035629281"/>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FF8BED-21BF-4B3A-AF05-5D0427552F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14196" y="438539"/>
            <a:ext cx="8994710" cy="5701004"/>
          </a:xfrm>
          <a:prstGeom prst="rect">
            <a:avLst/>
          </a:prstGeom>
          <a:noFill/>
          <a:ln>
            <a:noFill/>
          </a:ln>
        </p:spPr>
      </p:pic>
      <p:cxnSp>
        <p:nvCxnSpPr>
          <p:cNvPr id="7" name="Straight Arrow Connector 6">
            <a:extLst>
              <a:ext uri="{FF2B5EF4-FFF2-40B4-BE49-F238E27FC236}">
                <a16:creationId xmlns:a16="http://schemas.microsoft.com/office/drawing/2014/main" id="{6B5435D1-BA91-4E12-8DBB-1F46E4271935}"/>
              </a:ext>
            </a:extLst>
          </p:cNvPr>
          <p:cNvCxnSpPr>
            <a:cxnSpLocks/>
          </p:cNvCxnSpPr>
          <p:nvPr/>
        </p:nvCxnSpPr>
        <p:spPr>
          <a:xfrm flipV="1">
            <a:off x="3862200" y="2822852"/>
            <a:ext cx="0" cy="14741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EA497E-9191-4251-872C-2939781256BC}"/>
              </a:ext>
            </a:extLst>
          </p:cNvPr>
          <p:cNvSpPr txBox="1"/>
          <p:nvPr/>
        </p:nvSpPr>
        <p:spPr>
          <a:xfrm>
            <a:off x="3381601" y="1760369"/>
            <a:ext cx="2353145" cy="300082"/>
          </a:xfrm>
          <a:prstGeom prst="rect">
            <a:avLst/>
          </a:prstGeom>
          <a:solidFill>
            <a:srgbClr val="FF0000"/>
          </a:solid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Inflection point at around 5 </a:t>
            </a:r>
            <a:r>
              <a:rPr kumimoji="0" lang="en-US" sz="1350" b="0" i="0" u="none" strike="noStrike" kern="1200" cap="none" spc="0" normalizeH="0" baseline="0" noProof="0" dirty="0" err="1">
                <a:ln>
                  <a:noFill/>
                </a:ln>
                <a:solidFill>
                  <a:prstClr val="white"/>
                </a:solidFill>
                <a:effectLst/>
                <a:uLnTx/>
                <a:uFillTx/>
                <a:latin typeface="Calibri" panose="020F0502020204030204"/>
                <a:ea typeface="+mn-ea"/>
                <a:cs typeface="+mn-cs"/>
              </a:rPr>
              <a:t>yrs</a:t>
            </a: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F5E5003-F646-4D18-8EAD-41239E17F332}"/>
              </a:ext>
            </a:extLst>
          </p:cNvPr>
          <p:cNvCxnSpPr>
            <a:cxnSpLocks/>
            <a:endCxn id="10" idx="2"/>
          </p:cNvCxnSpPr>
          <p:nvPr/>
        </p:nvCxnSpPr>
        <p:spPr>
          <a:xfrm flipV="1">
            <a:off x="3862201" y="2060451"/>
            <a:ext cx="695973" cy="2236600"/>
          </a:xfrm>
          <a:prstGeom prst="line">
            <a:avLst/>
          </a:prstGeom>
          <a:ln w="1905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D417B6-5478-4397-AD43-1D0410D0AEF0}"/>
              </a:ext>
            </a:extLst>
          </p:cNvPr>
          <p:cNvSpPr txBox="1"/>
          <p:nvPr/>
        </p:nvSpPr>
        <p:spPr>
          <a:xfrm>
            <a:off x="1184988" y="-36022"/>
            <a:ext cx="1059957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40-Year Temporal Horizon of Recovery Trajectories</a:t>
            </a:r>
          </a:p>
        </p:txBody>
      </p:sp>
      <p:sp>
        <p:nvSpPr>
          <p:cNvPr id="9" name="TextBox 8">
            <a:extLst>
              <a:ext uri="{FF2B5EF4-FFF2-40B4-BE49-F238E27FC236}">
                <a16:creationId xmlns:a16="http://schemas.microsoft.com/office/drawing/2014/main" id="{53640050-01D6-4BEE-B5F4-0AFDCC14A24B}"/>
              </a:ext>
            </a:extLst>
          </p:cNvPr>
          <p:cNvSpPr txBox="1"/>
          <p:nvPr/>
        </p:nvSpPr>
        <p:spPr>
          <a:xfrm>
            <a:off x="0" y="6488668"/>
            <a:ext cx="52577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Kelly et al, 2018;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Beyond Abstinence; Alcoholism: Clinical Experimental Research</a:t>
            </a:r>
          </a:p>
        </p:txBody>
      </p:sp>
    </p:spTree>
    <p:extLst>
      <p:ext uri="{BB962C8B-B14F-4D97-AF65-F5344CB8AC3E}">
        <p14:creationId xmlns:p14="http://schemas.microsoft.com/office/powerpoint/2010/main" val="28358052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8FDB6E-E59B-41E8-8290-39C8ABE329C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88160" y="765110"/>
            <a:ext cx="8026400" cy="5411852"/>
          </a:xfrm>
          <a:prstGeom prst="rect">
            <a:avLst/>
          </a:prstGeom>
          <a:noFill/>
          <a:ln>
            <a:noFill/>
          </a:ln>
        </p:spPr>
      </p:pic>
      <p:sp>
        <p:nvSpPr>
          <p:cNvPr id="5" name="Oval 4">
            <a:extLst>
              <a:ext uri="{FF2B5EF4-FFF2-40B4-BE49-F238E27FC236}">
                <a16:creationId xmlns:a16="http://schemas.microsoft.com/office/drawing/2014/main" id="{629B8424-C3DF-4163-9B95-F167F34BBF4D}"/>
              </a:ext>
            </a:extLst>
          </p:cNvPr>
          <p:cNvSpPr/>
          <p:nvPr/>
        </p:nvSpPr>
        <p:spPr>
          <a:xfrm>
            <a:off x="5311822" y="449094"/>
            <a:ext cx="5558341" cy="49440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8F1B3C1-17D9-4D4E-8F79-D96C3841C07D}"/>
              </a:ext>
            </a:extLst>
          </p:cNvPr>
          <p:cNvSpPr txBox="1"/>
          <p:nvPr/>
        </p:nvSpPr>
        <p:spPr>
          <a:xfrm>
            <a:off x="1321837" y="-18758"/>
            <a:ext cx="1070532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2-yr Year Temporal Horizon of Recovery Trajectories</a:t>
            </a:r>
          </a:p>
        </p:txBody>
      </p:sp>
      <p:sp>
        <p:nvSpPr>
          <p:cNvPr id="7" name="TextBox 6">
            <a:extLst>
              <a:ext uri="{FF2B5EF4-FFF2-40B4-BE49-F238E27FC236}">
                <a16:creationId xmlns:a16="http://schemas.microsoft.com/office/drawing/2014/main" id="{D301A800-2825-4594-AE01-F100BEC09CCB}"/>
              </a:ext>
            </a:extLst>
          </p:cNvPr>
          <p:cNvSpPr txBox="1"/>
          <p:nvPr/>
        </p:nvSpPr>
        <p:spPr>
          <a:xfrm>
            <a:off x="0" y="6488668"/>
            <a:ext cx="52577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Kelly et al, 2018;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Beyond Abstinence; Alcoholism: Clinical Experimental Research</a:t>
            </a:r>
          </a:p>
        </p:txBody>
      </p:sp>
    </p:spTree>
    <p:extLst>
      <p:ext uri="{BB962C8B-B14F-4D97-AF65-F5344CB8AC3E}">
        <p14:creationId xmlns:p14="http://schemas.microsoft.com/office/powerpoint/2010/main" val="171264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2E66-74F4-486E-B6A0-76342441EC44}"/>
              </a:ext>
            </a:extLst>
          </p:cNvPr>
          <p:cNvSpPr>
            <a:spLocks noGrp="1"/>
          </p:cNvSpPr>
          <p:nvPr>
            <p:ph type="title"/>
          </p:nvPr>
        </p:nvSpPr>
        <p:spPr>
          <a:xfrm>
            <a:off x="1067509" y="254709"/>
            <a:ext cx="10885002" cy="332792"/>
          </a:xfrm>
        </p:spPr>
        <p:txBody>
          <a:bodyPr>
            <a:normAutofit fontScale="90000"/>
          </a:bodyPr>
          <a:lstStyle/>
          <a:p>
            <a:r>
              <a:rPr lang="en-US" sz="4400" dirty="0"/>
              <a:t>Recovery Curve</a:t>
            </a:r>
            <a:br>
              <a:rPr lang="en-US" dirty="0"/>
            </a:br>
            <a:r>
              <a:rPr lang="en-US" dirty="0"/>
              <a:t>Preliminary Data-Based Recovery Milestones and Tasks…</a:t>
            </a:r>
          </a:p>
        </p:txBody>
      </p:sp>
      <p:grpSp>
        <p:nvGrpSpPr>
          <p:cNvPr id="5" name="Group 4">
            <a:extLst>
              <a:ext uri="{FF2B5EF4-FFF2-40B4-BE49-F238E27FC236}">
                <a16:creationId xmlns:a16="http://schemas.microsoft.com/office/drawing/2014/main" id="{8B706131-925A-43D1-A639-3A3E86E99448}"/>
              </a:ext>
            </a:extLst>
          </p:cNvPr>
          <p:cNvGrpSpPr/>
          <p:nvPr/>
        </p:nvGrpSpPr>
        <p:grpSpPr>
          <a:xfrm>
            <a:off x="2268197" y="1033713"/>
            <a:ext cx="8013938" cy="5365652"/>
            <a:chOff x="2187526" y="929101"/>
            <a:chExt cx="5828380" cy="4303609"/>
          </a:xfrm>
        </p:grpSpPr>
        <p:cxnSp>
          <p:nvCxnSpPr>
            <p:cNvPr id="7" name="Straight Arrow Connector 6">
              <a:extLst>
                <a:ext uri="{FF2B5EF4-FFF2-40B4-BE49-F238E27FC236}">
                  <a16:creationId xmlns:a16="http://schemas.microsoft.com/office/drawing/2014/main" id="{537621E9-ECF9-4B4D-A895-B394F6DB47DF}"/>
                </a:ext>
              </a:extLst>
            </p:cNvPr>
            <p:cNvCxnSpPr>
              <a:cxnSpLocks/>
            </p:cNvCxnSpPr>
            <p:nvPr/>
          </p:nvCxnSpPr>
          <p:spPr>
            <a:xfrm flipV="1">
              <a:off x="2649940" y="929101"/>
              <a:ext cx="0" cy="3560365"/>
            </a:xfrm>
            <a:prstGeom prst="straightConnector1">
              <a:avLst/>
            </a:prstGeom>
            <a:ln w="38100" cmpd="sng">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42485CD-4F1A-49F8-BF2F-831C20628A6B}"/>
                </a:ext>
              </a:extLst>
            </p:cNvPr>
            <p:cNvCxnSpPr>
              <a:cxnSpLocks/>
            </p:cNvCxnSpPr>
            <p:nvPr/>
          </p:nvCxnSpPr>
          <p:spPr>
            <a:xfrm>
              <a:off x="2667000" y="4502624"/>
              <a:ext cx="5348906" cy="0"/>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089BDCF-55C5-47DB-A6CF-4BF92A0C2A60}"/>
                </a:ext>
              </a:extLst>
            </p:cNvPr>
            <p:cNvSpPr txBox="1"/>
            <p:nvPr/>
          </p:nvSpPr>
          <p:spPr>
            <a:xfrm rot="16200000">
              <a:off x="523877" y="2613530"/>
              <a:ext cx="3573522" cy="2462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Improved Functioning Quality of Life Well-Being</a:t>
              </a:r>
            </a:p>
          </p:txBody>
        </p:sp>
        <p:sp>
          <p:nvSpPr>
            <p:cNvPr id="11" name="TextBox 10">
              <a:extLst>
                <a:ext uri="{FF2B5EF4-FFF2-40B4-BE49-F238E27FC236}">
                  <a16:creationId xmlns:a16="http://schemas.microsoft.com/office/drawing/2014/main" id="{BBB3B330-09D3-452C-B5DA-F779EAA7957D}"/>
                </a:ext>
              </a:extLst>
            </p:cNvPr>
            <p:cNvSpPr txBox="1"/>
            <p:nvPr/>
          </p:nvSpPr>
          <p:spPr>
            <a:xfrm>
              <a:off x="3288634" y="4911795"/>
              <a:ext cx="3581400" cy="3209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Recovery Duration</a:t>
              </a:r>
            </a:p>
          </p:txBody>
        </p:sp>
      </p:grpSp>
      <p:sp>
        <p:nvSpPr>
          <p:cNvPr id="16" name="Conector: curvado 15">
            <a:extLst>
              <a:ext uri="{FF2B5EF4-FFF2-40B4-BE49-F238E27FC236}">
                <a16:creationId xmlns:a16="http://schemas.microsoft.com/office/drawing/2014/main" id="{A2DA0553-4A23-4DA9-B6D0-DC88C72698E5}"/>
              </a:ext>
            </a:extLst>
          </p:cNvPr>
          <p:cNvSpPr/>
          <p:nvPr/>
        </p:nvSpPr>
        <p:spPr>
          <a:xfrm flipV="1">
            <a:off x="2927467" y="1642346"/>
            <a:ext cx="7032325" cy="3426936"/>
          </a:xfrm>
          <a:custGeom>
            <a:avLst/>
            <a:gdLst>
              <a:gd name="connsiteX0" fmla="*/ 0 w 3108960"/>
              <a:gd name="connsiteY0" fmla="*/ 0 h 2011680"/>
              <a:gd name="connsiteX1" fmla="*/ 1010412 w 3108960"/>
              <a:gd name="connsiteY1" fmla="*/ -464235 h 2011680"/>
              <a:gd name="connsiteX2" fmla="*/ 1459501 w 3108960"/>
              <a:gd name="connsiteY2" fmla="*/ -928471 h 2011680"/>
              <a:gd name="connsiteX3" fmla="*/ 1908591 w 3108960"/>
              <a:gd name="connsiteY3" fmla="*/ 541605 h 2011680"/>
              <a:gd name="connsiteX4" fmla="*/ 3108960 w 3108960"/>
              <a:gd name="connsiteY4" fmla="*/ 2011680 h 2011680"/>
              <a:gd name="connsiteX0" fmla="*/ 0 w 3108960"/>
              <a:gd name="connsiteY0" fmla="*/ 944226 h 2955906"/>
              <a:gd name="connsiteX1" fmla="*/ 777147 w 3108960"/>
              <a:gd name="connsiteY1" fmla="*/ 750579 h 2955906"/>
              <a:gd name="connsiteX2" fmla="*/ 1459501 w 3108960"/>
              <a:gd name="connsiteY2" fmla="*/ 15755 h 2955906"/>
              <a:gd name="connsiteX3" fmla="*/ 1908591 w 3108960"/>
              <a:gd name="connsiteY3" fmla="*/ 1485831 h 2955906"/>
              <a:gd name="connsiteX4" fmla="*/ 3108960 w 3108960"/>
              <a:gd name="connsiteY4" fmla="*/ 2955906 h 2955906"/>
              <a:gd name="connsiteX0" fmla="*/ 0 w 3108960"/>
              <a:gd name="connsiteY0" fmla="*/ 915184 h 2926864"/>
              <a:gd name="connsiteX1" fmla="*/ 777147 w 3108960"/>
              <a:gd name="connsiteY1" fmla="*/ 721537 h 2926864"/>
              <a:gd name="connsiteX2" fmla="*/ 1338203 w 3108960"/>
              <a:gd name="connsiteY2" fmla="*/ 14705 h 2926864"/>
              <a:gd name="connsiteX3" fmla="*/ 1908591 w 3108960"/>
              <a:gd name="connsiteY3" fmla="*/ 1456789 h 2926864"/>
              <a:gd name="connsiteX4" fmla="*/ 3108960 w 3108960"/>
              <a:gd name="connsiteY4" fmla="*/ 2926864 h 2926864"/>
              <a:gd name="connsiteX0" fmla="*/ 0 w 3108960"/>
              <a:gd name="connsiteY0" fmla="*/ 900625 h 2912305"/>
              <a:gd name="connsiteX1" fmla="*/ 777147 w 3108960"/>
              <a:gd name="connsiteY1" fmla="*/ 706978 h 2912305"/>
              <a:gd name="connsiteX2" fmla="*/ 1338203 w 3108960"/>
              <a:gd name="connsiteY2" fmla="*/ 146 h 2912305"/>
              <a:gd name="connsiteX3" fmla="*/ 1908591 w 3108960"/>
              <a:gd name="connsiteY3" fmla="*/ 1442230 h 2912305"/>
              <a:gd name="connsiteX4" fmla="*/ 3108960 w 3108960"/>
              <a:gd name="connsiteY4" fmla="*/ 2912305 h 2912305"/>
              <a:gd name="connsiteX0" fmla="*/ 0 w 3108960"/>
              <a:gd name="connsiteY0" fmla="*/ 900786 h 2912466"/>
              <a:gd name="connsiteX1" fmla="*/ 777147 w 3108960"/>
              <a:gd name="connsiteY1" fmla="*/ 707139 h 2912466"/>
              <a:gd name="connsiteX2" fmla="*/ 1338203 w 3108960"/>
              <a:gd name="connsiteY2" fmla="*/ 307 h 2912466"/>
              <a:gd name="connsiteX3" fmla="*/ 1908591 w 3108960"/>
              <a:gd name="connsiteY3" fmla="*/ 1442391 h 2912466"/>
              <a:gd name="connsiteX4" fmla="*/ 3108960 w 3108960"/>
              <a:gd name="connsiteY4" fmla="*/ 2912466 h 2912466"/>
              <a:gd name="connsiteX0" fmla="*/ 0 w 3108960"/>
              <a:gd name="connsiteY0" fmla="*/ 915507 h 2927187"/>
              <a:gd name="connsiteX1" fmla="*/ 777147 w 3108960"/>
              <a:gd name="connsiteY1" fmla="*/ 721860 h 2927187"/>
              <a:gd name="connsiteX2" fmla="*/ 1338203 w 3108960"/>
              <a:gd name="connsiteY2" fmla="*/ 15028 h 2927187"/>
              <a:gd name="connsiteX3" fmla="*/ 2001897 w 3108960"/>
              <a:gd name="connsiteY3" fmla="*/ 1466443 h 2927187"/>
              <a:gd name="connsiteX4" fmla="*/ 3108960 w 3108960"/>
              <a:gd name="connsiteY4" fmla="*/ 2927187 h 2927187"/>
              <a:gd name="connsiteX0" fmla="*/ 0 w 3108960"/>
              <a:gd name="connsiteY0" fmla="*/ 915507 h 2927187"/>
              <a:gd name="connsiteX1" fmla="*/ 777147 w 3108960"/>
              <a:gd name="connsiteY1" fmla="*/ 721860 h 2927187"/>
              <a:gd name="connsiteX2" fmla="*/ 1338203 w 3108960"/>
              <a:gd name="connsiteY2" fmla="*/ 15028 h 2927187"/>
              <a:gd name="connsiteX3" fmla="*/ 2001897 w 3108960"/>
              <a:gd name="connsiteY3" fmla="*/ 1466443 h 2927187"/>
              <a:gd name="connsiteX4" fmla="*/ 3108960 w 3108960"/>
              <a:gd name="connsiteY4" fmla="*/ 2927187 h 2927187"/>
              <a:gd name="connsiteX0" fmla="*/ 0 w 3108960"/>
              <a:gd name="connsiteY0" fmla="*/ 915507 h 2927187"/>
              <a:gd name="connsiteX1" fmla="*/ 777147 w 3108960"/>
              <a:gd name="connsiteY1" fmla="*/ 721860 h 2927187"/>
              <a:gd name="connsiteX2" fmla="*/ 1338203 w 3108960"/>
              <a:gd name="connsiteY2" fmla="*/ 15028 h 2927187"/>
              <a:gd name="connsiteX3" fmla="*/ 2001897 w 3108960"/>
              <a:gd name="connsiteY3" fmla="*/ 1466443 h 2927187"/>
              <a:gd name="connsiteX4" fmla="*/ 3108960 w 3108960"/>
              <a:gd name="connsiteY4" fmla="*/ 2927187 h 2927187"/>
              <a:gd name="connsiteX0" fmla="*/ 0 w 3108960"/>
              <a:gd name="connsiteY0" fmla="*/ 943056 h 2954736"/>
              <a:gd name="connsiteX1" fmla="*/ 777147 w 3108960"/>
              <a:gd name="connsiteY1" fmla="*/ 749409 h 2954736"/>
              <a:gd name="connsiteX2" fmla="*/ 1347534 w 3108960"/>
              <a:gd name="connsiteY2" fmla="*/ 14585 h 2954736"/>
              <a:gd name="connsiteX3" fmla="*/ 2001897 w 3108960"/>
              <a:gd name="connsiteY3" fmla="*/ 1493992 h 2954736"/>
              <a:gd name="connsiteX4" fmla="*/ 3108960 w 3108960"/>
              <a:gd name="connsiteY4" fmla="*/ 2954736 h 2954736"/>
              <a:gd name="connsiteX0" fmla="*/ 0 w 3108960"/>
              <a:gd name="connsiteY0" fmla="*/ 937492 h 2949172"/>
              <a:gd name="connsiteX1" fmla="*/ 777147 w 3108960"/>
              <a:gd name="connsiteY1" fmla="*/ 743845 h 2949172"/>
              <a:gd name="connsiteX2" fmla="*/ 1347534 w 3108960"/>
              <a:gd name="connsiteY2" fmla="*/ 9021 h 2949172"/>
              <a:gd name="connsiteX3" fmla="*/ 2001897 w 3108960"/>
              <a:gd name="connsiteY3" fmla="*/ 1488428 h 2949172"/>
              <a:gd name="connsiteX4" fmla="*/ 3108960 w 3108960"/>
              <a:gd name="connsiteY4" fmla="*/ 2949172 h 2949172"/>
              <a:gd name="connsiteX0" fmla="*/ 0 w 3724780"/>
              <a:gd name="connsiteY0" fmla="*/ 937492 h 2893188"/>
              <a:gd name="connsiteX1" fmla="*/ 777147 w 3724780"/>
              <a:gd name="connsiteY1" fmla="*/ 743845 h 2893188"/>
              <a:gd name="connsiteX2" fmla="*/ 1347534 w 3724780"/>
              <a:gd name="connsiteY2" fmla="*/ 9021 h 2893188"/>
              <a:gd name="connsiteX3" fmla="*/ 2001897 w 3724780"/>
              <a:gd name="connsiteY3" fmla="*/ 1488428 h 2893188"/>
              <a:gd name="connsiteX4" fmla="*/ 3724780 w 3724780"/>
              <a:gd name="connsiteY4" fmla="*/ 2893188 h 2893188"/>
              <a:gd name="connsiteX0" fmla="*/ 0 w 3724780"/>
              <a:gd name="connsiteY0" fmla="*/ 943056 h 2898752"/>
              <a:gd name="connsiteX1" fmla="*/ 777147 w 3724780"/>
              <a:gd name="connsiteY1" fmla="*/ 749409 h 2898752"/>
              <a:gd name="connsiteX2" fmla="*/ 1347534 w 3724780"/>
              <a:gd name="connsiteY2" fmla="*/ 14585 h 2898752"/>
              <a:gd name="connsiteX3" fmla="*/ 2160517 w 3724780"/>
              <a:gd name="connsiteY3" fmla="*/ 1493992 h 2898752"/>
              <a:gd name="connsiteX4" fmla="*/ 3724780 w 3724780"/>
              <a:gd name="connsiteY4" fmla="*/ 2898752 h 2898752"/>
              <a:gd name="connsiteX0" fmla="*/ 0 w 4396584"/>
              <a:gd name="connsiteY0" fmla="*/ 943056 h 2889421"/>
              <a:gd name="connsiteX1" fmla="*/ 777147 w 4396584"/>
              <a:gd name="connsiteY1" fmla="*/ 749409 h 2889421"/>
              <a:gd name="connsiteX2" fmla="*/ 1347534 w 4396584"/>
              <a:gd name="connsiteY2" fmla="*/ 14585 h 2889421"/>
              <a:gd name="connsiteX3" fmla="*/ 2160517 w 4396584"/>
              <a:gd name="connsiteY3" fmla="*/ 1493992 h 2889421"/>
              <a:gd name="connsiteX4" fmla="*/ 4396584 w 4396584"/>
              <a:gd name="connsiteY4" fmla="*/ 2889421 h 2889421"/>
              <a:gd name="connsiteX0" fmla="*/ 0 w 4396584"/>
              <a:gd name="connsiteY0" fmla="*/ 941202 h 2887567"/>
              <a:gd name="connsiteX1" fmla="*/ 777147 w 4396584"/>
              <a:gd name="connsiteY1" fmla="*/ 747555 h 2887567"/>
              <a:gd name="connsiteX2" fmla="*/ 1347534 w 4396584"/>
              <a:gd name="connsiteY2" fmla="*/ 12731 h 2887567"/>
              <a:gd name="connsiteX3" fmla="*/ 2235162 w 4396584"/>
              <a:gd name="connsiteY3" fmla="*/ 1436154 h 2887567"/>
              <a:gd name="connsiteX4" fmla="*/ 4396584 w 4396584"/>
              <a:gd name="connsiteY4" fmla="*/ 2887567 h 2887567"/>
              <a:gd name="connsiteX0" fmla="*/ 0 w 4396584"/>
              <a:gd name="connsiteY0" fmla="*/ 941202 h 2887567"/>
              <a:gd name="connsiteX1" fmla="*/ 777147 w 4396584"/>
              <a:gd name="connsiteY1" fmla="*/ 747555 h 2887567"/>
              <a:gd name="connsiteX2" fmla="*/ 1347534 w 4396584"/>
              <a:gd name="connsiteY2" fmla="*/ 12731 h 2887567"/>
              <a:gd name="connsiteX3" fmla="*/ 2235162 w 4396584"/>
              <a:gd name="connsiteY3" fmla="*/ 1436154 h 2887567"/>
              <a:gd name="connsiteX4" fmla="*/ 4396584 w 4396584"/>
              <a:gd name="connsiteY4" fmla="*/ 2887567 h 2887567"/>
              <a:gd name="connsiteX0" fmla="*/ 0 w 4396584"/>
              <a:gd name="connsiteY0" fmla="*/ 941202 h 2887567"/>
              <a:gd name="connsiteX1" fmla="*/ 777147 w 4396584"/>
              <a:gd name="connsiteY1" fmla="*/ 747555 h 2887567"/>
              <a:gd name="connsiteX2" fmla="*/ 1347534 w 4396584"/>
              <a:gd name="connsiteY2" fmla="*/ 12731 h 2887567"/>
              <a:gd name="connsiteX3" fmla="*/ 2235162 w 4396584"/>
              <a:gd name="connsiteY3" fmla="*/ 1436154 h 2887567"/>
              <a:gd name="connsiteX4" fmla="*/ 4396584 w 4396584"/>
              <a:gd name="connsiteY4" fmla="*/ 2887567 h 2887567"/>
              <a:gd name="connsiteX0" fmla="*/ 0 w 4396584"/>
              <a:gd name="connsiteY0" fmla="*/ 941202 h 2887567"/>
              <a:gd name="connsiteX1" fmla="*/ 777147 w 4396584"/>
              <a:gd name="connsiteY1" fmla="*/ 747555 h 2887567"/>
              <a:gd name="connsiteX2" fmla="*/ 1347534 w 4396584"/>
              <a:gd name="connsiteY2" fmla="*/ 12731 h 2887567"/>
              <a:gd name="connsiteX3" fmla="*/ 2235162 w 4396584"/>
              <a:gd name="connsiteY3" fmla="*/ 1436154 h 2887567"/>
              <a:gd name="connsiteX4" fmla="*/ 4396584 w 4396584"/>
              <a:gd name="connsiteY4" fmla="*/ 2887567 h 2887567"/>
              <a:gd name="connsiteX0" fmla="*/ 0 w 4396584"/>
              <a:gd name="connsiteY0" fmla="*/ 940902 h 2887267"/>
              <a:gd name="connsiteX1" fmla="*/ 777147 w 4396584"/>
              <a:gd name="connsiteY1" fmla="*/ 747255 h 2887267"/>
              <a:gd name="connsiteX2" fmla="*/ 1347534 w 4396584"/>
              <a:gd name="connsiteY2" fmla="*/ 12431 h 2887267"/>
              <a:gd name="connsiteX3" fmla="*/ 2375121 w 4396584"/>
              <a:gd name="connsiteY3" fmla="*/ 1426523 h 2887267"/>
              <a:gd name="connsiteX4" fmla="*/ 4396584 w 4396584"/>
              <a:gd name="connsiteY4" fmla="*/ 2887267 h 2887267"/>
              <a:gd name="connsiteX0" fmla="*/ 0 w 4396584"/>
              <a:gd name="connsiteY0" fmla="*/ 961201 h 2907566"/>
              <a:gd name="connsiteX1" fmla="*/ 777147 w 4396584"/>
              <a:gd name="connsiteY1" fmla="*/ 767554 h 2907566"/>
              <a:gd name="connsiteX2" fmla="*/ 1347534 w 4396584"/>
              <a:gd name="connsiteY2" fmla="*/ 32730 h 2907566"/>
              <a:gd name="connsiteX3" fmla="*/ 2375121 w 4396584"/>
              <a:gd name="connsiteY3" fmla="*/ 1446822 h 2907566"/>
              <a:gd name="connsiteX4" fmla="*/ 4396584 w 4396584"/>
              <a:gd name="connsiteY4" fmla="*/ 2907566 h 2907566"/>
              <a:gd name="connsiteX0" fmla="*/ 0 w 4396584"/>
              <a:gd name="connsiteY0" fmla="*/ 940491 h 2886856"/>
              <a:gd name="connsiteX1" fmla="*/ 777147 w 4396584"/>
              <a:gd name="connsiteY1" fmla="*/ 746844 h 2886856"/>
              <a:gd name="connsiteX2" fmla="*/ 1347534 w 4396584"/>
              <a:gd name="connsiteY2" fmla="*/ 12020 h 2886856"/>
              <a:gd name="connsiteX3" fmla="*/ 2375121 w 4396584"/>
              <a:gd name="connsiteY3" fmla="*/ 1426112 h 2886856"/>
              <a:gd name="connsiteX4" fmla="*/ 4396584 w 4396584"/>
              <a:gd name="connsiteY4" fmla="*/ 2886856 h 2886856"/>
              <a:gd name="connsiteX0" fmla="*/ 0 w 4396584"/>
              <a:gd name="connsiteY0" fmla="*/ 978282 h 2924647"/>
              <a:gd name="connsiteX1" fmla="*/ 777147 w 4396584"/>
              <a:gd name="connsiteY1" fmla="*/ 784635 h 2924647"/>
              <a:gd name="connsiteX2" fmla="*/ 1347534 w 4396584"/>
              <a:gd name="connsiteY2" fmla="*/ 49811 h 2924647"/>
              <a:gd name="connsiteX3" fmla="*/ 1810352 w 4396584"/>
              <a:gd name="connsiteY3" fmla="*/ 220887 h 2924647"/>
              <a:gd name="connsiteX4" fmla="*/ 2375121 w 4396584"/>
              <a:gd name="connsiteY4" fmla="*/ 1463903 h 2924647"/>
              <a:gd name="connsiteX5" fmla="*/ 4396584 w 4396584"/>
              <a:gd name="connsiteY5" fmla="*/ 2924647 h 2924647"/>
              <a:gd name="connsiteX0" fmla="*/ 0 w 4848056"/>
              <a:gd name="connsiteY0" fmla="*/ 978282 h 2942145"/>
              <a:gd name="connsiteX1" fmla="*/ 777147 w 4848056"/>
              <a:gd name="connsiteY1" fmla="*/ 784635 h 2942145"/>
              <a:gd name="connsiteX2" fmla="*/ 1347534 w 4848056"/>
              <a:gd name="connsiteY2" fmla="*/ 49811 h 2942145"/>
              <a:gd name="connsiteX3" fmla="*/ 1810352 w 4848056"/>
              <a:gd name="connsiteY3" fmla="*/ 220887 h 2942145"/>
              <a:gd name="connsiteX4" fmla="*/ 2375121 w 4848056"/>
              <a:gd name="connsiteY4" fmla="*/ 1463903 h 2942145"/>
              <a:gd name="connsiteX5" fmla="*/ 4848056 w 4848056"/>
              <a:gd name="connsiteY5" fmla="*/ 2942145 h 2942145"/>
              <a:gd name="connsiteX0" fmla="*/ 0 w 4848056"/>
              <a:gd name="connsiteY0" fmla="*/ 978282 h 2942145"/>
              <a:gd name="connsiteX1" fmla="*/ 777147 w 4848056"/>
              <a:gd name="connsiteY1" fmla="*/ 784635 h 2942145"/>
              <a:gd name="connsiteX2" fmla="*/ 1347534 w 4848056"/>
              <a:gd name="connsiteY2" fmla="*/ 49811 h 2942145"/>
              <a:gd name="connsiteX3" fmla="*/ 1810352 w 4848056"/>
              <a:gd name="connsiteY3" fmla="*/ 220887 h 2942145"/>
              <a:gd name="connsiteX4" fmla="*/ 2375121 w 4848056"/>
              <a:gd name="connsiteY4" fmla="*/ 1463903 h 2942145"/>
              <a:gd name="connsiteX5" fmla="*/ 3161927 w 4848056"/>
              <a:gd name="connsiteY5" fmla="*/ 2439461 h 2942145"/>
              <a:gd name="connsiteX6" fmla="*/ 4848056 w 4848056"/>
              <a:gd name="connsiteY6" fmla="*/ 2942145 h 2942145"/>
              <a:gd name="connsiteX0" fmla="*/ 0 w 4848056"/>
              <a:gd name="connsiteY0" fmla="*/ 978282 h 2942145"/>
              <a:gd name="connsiteX1" fmla="*/ 777147 w 4848056"/>
              <a:gd name="connsiteY1" fmla="*/ 784635 h 2942145"/>
              <a:gd name="connsiteX2" fmla="*/ 1347534 w 4848056"/>
              <a:gd name="connsiteY2" fmla="*/ 49811 h 2942145"/>
              <a:gd name="connsiteX3" fmla="*/ 1810352 w 4848056"/>
              <a:gd name="connsiteY3" fmla="*/ 220887 h 2942145"/>
              <a:gd name="connsiteX4" fmla="*/ 2375121 w 4848056"/>
              <a:gd name="connsiteY4" fmla="*/ 1463903 h 2942145"/>
              <a:gd name="connsiteX5" fmla="*/ 3000687 w 4848056"/>
              <a:gd name="connsiteY5" fmla="*/ 2448210 h 2942145"/>
              <a:gd name="connsiteX6" fmla="*/ 4848056 w 4848056"/>
              <a:gd name="connsiteY6" fmla="*/ 2942145 h 2942145"/>
              <a:gd name="connsiteX0" fmla="*/ 0 w 4848056"/>
              <a:gd name="connsiteY0" fmla="*/ 978282 h 2942145"/>
              <a:gd name="connsiteX1" fmla="*/ 777147 w 4848056"/>
              <a:gd name="connsiteY1" fmla="*/ 784635 h 2942145"/>
              <a:gd name="connsiteX2" fmla="*/ 1347534 w 4848056"/>
              <a:gd name="connsiteY2" fmla="*/ 49811 h 2942145"/>
              <a:gd name="connsiteX3" fmla="*/ 1810352 w 4848056"/>
              <a:gd name="connsiteY3" fmla="*/ 220887 h 2942145"/>
              <a:gd name="connsiteX4" fmla="*/ 2375121 w 4848056"/>
              <a:gd name="connsiteY4" fmla="*/ 1463903 h 2942145"/>
              <a:gd name="connsiteX5" fmla="*/ 3000687 w 4848056"/>
              <a:gd name="connsiteY5" fmla="*/ 2448210 h 2942145"/>
              <a:gd name="connsiteX6" fmla="*/ 4848056 w 4848056"/>
              <a:gd name="connsiteY6" fmla="*/ 2942145 h 2942145"/>
              <a:gd name="connsiteX0" fmla="*/ 0 w 4848056"/>
              <a:gd name="connsiteY0" fmla="*/ 978282 h 2942145"/>
              <a:gd name="connsiteX1" fmla="*/ 777147 w 4848056"/>
              <a:gd name="connsiteY1" fmla="*/ 784635 h 2942145"/>
              <a:gd name="connsiteX2" fmla="*/ 1347534 w 4848056"/>
              <a:gd name="connsiteY2" fmla="*/ 49811 h 2942145"/>
              <a:gd name="connsiteX3" fmla="*/ 1810352 w 4848056"/>
              <a:gd name="connsiteY3" fmla="*/ 220887 h 2942145"/>
              <a:gd name="connsiteX4" fmla="*/ 2375121 w 4848056"/>
              <a:gd name="connsiteY4" fmla="*/ 1463903 h 2942145"/>
              <a:gd name="connsiteX5" fmla="*/ 3000687 w 4848056"/>
              <a:gd name="connsiteY5" fmla="*/ 2448210 h 2942145"/>
              <a:gd name="connsiteX6" fmla="*/ 4848056 w 4848056"/>
              <a:gd name="connsiteY6" fmla="*/ 2942145 h 2942145"/>
              <a:gd name="connsiteX0" fmla="*/ 0 w 4848056"/>
              <a:gd name="connsiteY0" fmla="*/ 978282 h 2942145"/>
              <a:gd name="connsiteX1" fmla="*/ 777147 w 4848056"/>
              <a:gd name="connsiteY1" fmla="*/ 784635 h 2942145"/>
              <a:gd name="connsiteX2" fmla="*/ 1347534 w 4848056"/>
              <a:gd name="connsiteY2" fmla="*/ 49811 h 2942145"/>
              <a:gd name="connsiteX3" fmla="*/ 1810352 w 4848056"/>
              <a:gd name="connsiteY3" fmla="*/ 220887 h 2942145"/>
              <a:gd name="connsiteX4" fmla="*/ 2375121 w 4848056"/>
              <a:gd name="connsiteY4" fmla="*/ 1463903 h 2942145"/>
              <a:gd name="connsiteX5" fmla="*/ 3000687 w 4848056"/>
              <a:gd name="connsiteY5" fmla="*/ 2448210 h 2942145"/>
              <a:gd name="connsiteX6" fmla="*/ 4848056 w 4848056"/>
              <a:gd name="connsiteY6" fmla="*/ 2942145 h 2942145"/>
              <a:gd name="connsiteX0" fmla="*/ 0 w 4848056"/>
              <a:gd name="connsiteY0" fmla="*/ 978282 h 2942145"/>
              <a:gd name="connsiteX1" fmla="*/ 777147 w 4848056"/>
              <a:gd name="connsiteY1" fmla="*/ 784635 h 2942145"/>
              <a:gd name="connsiteX2" fmla="*/ 1347534 w 4848056"/>
              <a:gd name="connsiteY2" fmla="*/ 49811 h 2942145"/>
              <a:gd name="connsiteX3" fmla="*/ 1810352 w 4848056"/>
              <a:gd name="connsiteY3" fmla="*/ 220887 h 2942145"/>
              <a:gd name="connsiteX4" fmla="*/ 2375121 w 4848056"/>
              <a:gd name="connsiteY4" fmla="*/ 1463903 h 2942145"/>
              <a:gd name="connsiteX5" fmla="*/ 3000687 w 4848056"/>
              <a:gd name="connsiteY5" fmla="*/ 2448210 h 2942145"/>
              <a:gd name="connsiteX6" fmla="*/ 3903632 w 4848056"/>
              <a:gd name="connsiteY6" fmla="*/ 2824422 h 2942145"/>
              <a:gd name="connsiteX7" fmla="*/ 4848056 w 4848056"/>
              <a:gd name="connsiteY7" fmla="*/ 2942145 h 2942145"/>
              <a:gd name="connsiteX0" fmla="*/ 0 w 4886754"/>
              <a:gd name="connsiteY0" fmla="*/ 978282 h 3073382"/>
              <a:gd name="connsiteX1" fmla="*/ 777147 w 4886754"/>
              <a:gd name="connsiteY1" fmla="*/ 784635 h 3073382"/>
              <a:gd name="connsiteX2" fmla="*/ 1347534 w 4886754"/>
              <a:gd name="connsiteY2" fmla="*/ 49811 h 3073382"/>
              <a:gd name="connsiteX3" fmla="*/ 1810352 w 4886754"/>
              <a:gd name="connsiteY3" fmla="*/ 220887 h 3073382"/>
              <a:gd name="connsiteX4" fmla="*/ 2375121 w 4886754"/>
              <a:gd name="connsiteY4" fmla="*/ 1463903 h 3073382"/>
              <a:gd name="connsiteX5" fmla="*/ 3000687 w 4886754"/>
              <a:gd name="connsiteY5" fmla="*/ 2448210 h 3073382"/>
              <a:gd name="connsiteX6" fmla="*/ 3903632 w 4886754"/>
              <a:gd name="connsiteY6" fmla="*/ 2824422 h 3073382"/>
              <a:gd name="connsiteX7" fmla="*/ 4886754 w 4886754"/>
              <a:gd name="connsiteY7" fmla="*/ 3073382 h 3073382"/>
              <a:gd name="connsiteX0" fmla="*/ 0 w 4886754"/>
              <a:gd name="connsiteY0" fmla="*/ 978282 h 3073382"/>
              <a:gd name="connsiteX1" fmla="*/ 777147 w 4886754"/>
              <a:gd name="connsiteY1" fmla="*/ 784635 h 3073382"/>
              <a:gd name="connsiteX2" fmla="*/ 1347534 w 4886754"/>
              <a:gd name="connsiteY2" fmla="*/ 49811 h 3073382"/>
              <a:gd name="connsiteX3" fmla="*/ 1810352 w 4886754"/>
              <a:gd name="connsiteY3" fmla="*/ 220887 h 3073382"/>
              <a:gd name="connsiteX4" fmla="*/ 2375121 w 4886754"/>
              <a:gd name="connsiteY4" fmla="*/ 1463903 h 3073382"/>
              <a:gd name="connsiteX5" fmla="*/ 2994237 w 4886754"/>
              <a:gd name="connsiteY5" fmla="*/ 2491957 h 3073382"/>
              <a:gd name="connsiteX6" fmla="*/ 3903632 w 4886754"/>
              <a:gd name="connsiteY6" fmla="*/ 2824422 h 3073382"/>
              <a:gd name="connsiteX7" fmla="*/ 4886754 w 4886754"/>
              <a:gd name="connsiteY7" fmla="*/ 3073382 h 3073382"/>
              <a:gd name="connsiteX0" fmla="*/ 0 w 4886754"/>
              <a:gd name="connsiteY0" fmla="*/ 978282 h 3073382"/>
              <a:gd name="connsiteX1" fmla="*/ 777147 w 4886754"/>
              <a:gd name="connsiteY1" fmla="*/ 784635 h 3073382"/>
              <a:gd name="connsiteX2" fmla="*/ 1347534 w 4886754"/>
              <a:gd name="connsiteY2" fmla="*/ 49811 h 3073382"/>
              <a:gd name="connsiteX3" fmla="*/ 1810352 w 4886754"/>
              <a:gd name="connsiteY3" fmla="*/ 220887 h 3073382"/>
              <a:gd name="connsiteX4" fmla="*/ 2375121 w 4886754"/>
              <a:gd name="connsiteY4" fmla="*/ 1463903 h 3073382"/>
              <a:gd name="connsiteX5" fmla="*/ 2994237 w 4886754"/>
              <a:gd name="connsiteY5" fmla="*/ 2526953 h 3073382"/>
              <a:gd name="connsiteX6" fmla="*/ 3903632 w 4886754"/>
              <a:gd name="connsiteY6" fmla="*/ 2824422 h 3073382"/>
              <a:gd name="connsiteX7" fmla="*/ 4886754 w 4886754"/>
              <a:gd name="connsiteY7" fmla="*/ 3073382 h 3073382"/>
              <a:gd name="connsiteX0" fmla="*/ 0 w 4886754"/>
              <a:gd name="connsiteY0" fmla="*/ 978282 h 3073382"/>
              <a:gd name="connsiteX1" fmla="*/ 777147 w 4886754"/>
              <a:gd name="connsiteY1" fmla="*/ 784635 h 3073382"/>
              <a:gd name="connsiteX2" fmla="*/ 1347534 w 4886754"/>
              <a:gd name="connsiteY2" fmla="*/ 49811 h 3073382"/>
              <a:gd name="connsiteX3" fmla="*/ 1810352 w 4886754"/>
              <a:gd name="connsiteY3" fmla="*/ 220887 h 3073382"/>
              <a:gd name="connsiteX4" fmla="*/ 2375121 w 4886754"/>
              <a:gd name="connsiteY4" fmla="*/ 1463903 h 3073382"/>
              <a:gd name="connsiteX5" fmla="*/ 2981338 w 4886754"/>
              <a:gd name="connsiteY5" fmla="*/ 2570698 h 3073382"/>
              <a:gd name="connsiteX6" fmla="*/ 3903632 w 4886754"/>
              <a:gd name="connsiteY6" fmla="*/ 2824422 h 3073382"/>
              <a:gd name="connsiteX7" fmla="*/ 4886754 w 4886754"/>
              <a:gd name="connsiteY7" fmla="*/ 3073382 h 3073382"/>
              <a:gd name="connsiteX0" fmla="*/ 0 w 4886754"/>
              <a:gd name="connsiteY0" fmla="*/ 978282 h 3073382"/>
              <a:gd name="connsiteX1" fmla="*/ 777147 w 4886754"/>
              <a:gd name="connsiteY1" fmla="*/ 784635 h 3073382"/>
              <a:gd name="connsiteX2" fmla="*/ 1347534 w 4886754"/>
              <a:gd name="connsiteY2" fmla="*/ 49811 h 3073382"/>
              <a:gd name="connsiteX3" fmla="*/ 1810352 w 4886754"/>
              <a:gd name="connsiteY3" fmla="*/ 220887 h 3073382"/>
              <a:gd name="connsiteX4" fmla="*/ 2375121 w 4886754"/>
              <a:gd name="connsiteY4" fmla="*/ 1463903 h 3073382"/>
              <a:gd name="connsiteX5" fmla="*/ 2981338 w 4886754"/>
              <a:gd name="connsiteY5" fmla="*/ 2570698 h 3073382"/>
              <a:gd name="connsiteX6" fmla="*/ 3903632 w 4886754"/>
              <a:gd name="connsiteY6" fmla="*/ 2824422 h 3073382"/>
              <a:gd name="connsiteX7" fmla="*/ 4886754 w 4886754"/>
              <a:gd name="connsiteY7" fmla="*/ 3073382 h 3073382"/>
              <a:gd name="connsiteX0" fmla="*/ 0 w 4886754"/>
              <a:gd name="connsiteY0" fmla="*/ 978282 h 3073382"/>
              <a:gd name="connsiteX1" fmla="*/ 777147 w 4886754"/>
              <a:gd name="connsiteY1" fmla="*/ 784635 h 3073382"/>
              <a:gd name="connsiteX2" fmla="*/ 1347534 w 4886754"/>
              <a:gd name="connsiteY2" fmla="*/ 49811 h 3073382"/>
              <a:gd name="connsiteX3" fmla="*/ 1810352 w 4886754"/>
              <a:gd name="connsiteY3" fmla="*/ 220887 h 3073382"/>
              <a:gd name="connsiteX4" fmla="*/ 2375121 w 4886754"/>
              <a:gd name="connsiteY4" fmla="*/ 1463903 h 3073382"/>
              <a:gd name="connsiteX5" fmla="*/ 2981338 w 4886754"/>
              <a:gd name="connsiteY5" fmla="*/ 2570698 h 3073382"/>
              <a:gd name="connsiteX6" fmla="*/ 3903632 w 4886754"/>
              <a:gd name="connsiteY6" fmla="*/ 2824422 h 3073382"/>
              <a:gd name="connsiteX7" fmla="*/ 4886754 w 4886754"/>
              <a:gd name="connsiteY7" fmla="*/ 3073382 h 3073382"/>
              <a:gd name="connsiteX0" fmla="*/ 0 w 4886754"/>
              <a:gd name="connsiteY0" fmla="*/ 978282 h 3073382"/>
              <a:gd name="connsiteX1" fmla="*/ 777147 w 4886754"/>
              <a:gd name="connsiteY1" fmla="*/ 784635 h 3073382"/>
              <a:gd name="connsiteX2" fmla="*/ 1347534 w 4886754"/>
              <a:gd name="connsiteY2" fmla="*/ 49811 h 3073382"/>
              <a:gd name="connsiteX3" fmla="*/ 1810352 w 4886754"/>
              <a:gd name="connsiteY3" fmla="*/ 220887 h 3073382"/>
              <a:gd name="connsiteX4" fmla="*/ 2375121 w 4886754"/>
              <a:gd name="connsiteY4" fmla="*/ 1463903 h 3073382"/>
              <a:gd name="connsiteX5" fmla="*/ 2981338 w 4886754"/>
              <a:gd name="connsiteY5" fmla="*/ 2570698 h 3073382"/>
              <a:gd name="connsiteX6" fmla="*/ 3903632 w 4886754"/>
              <a:gd name="connsiteY6" fmla="*/ 2824422 h 3073382"/>
              <a:gd name="connsiteX7" fmla="*/ 4886754 w 4886754"/>
              <a:gd name="connsiteY7" fmla="*/ 3073382 h 3073382"/>
              <a:gd name="connsiteX0" fmla="*/ 0 w 4886754"/>
              <a:gd name="connsiteY0" fmla="*/ 978282 h 3073382"/>
              <a:gd name="connsiteX1" fmla="*/ 777147 w 4886754"/>
              <a:gd name="connsiteY1" fmla="*/ 784635 h 3073382"/>
              <a:gd name="connsiteX2" fmla="*/ 1347534 w 4886754"/>
              <a:gd name="connsiteY2" fmla="*/ 49811 h 3073382"/>
              <a:gd name="connsiteX3" fmla="*/ 1810352 w 4886754"/>
              <a:gd name="connsiteY3" fmla="*/ 220887 h 3073382"/>
              <a:gd name="connsiteX4" fmla="*/ 2375121 w 4886754"/>
              <a:gd name="connsiteY4" fmla="*/ 1463903 h 3073382"/>
              <a:gd name="connsiteX5" fmla="*/ 2981338 w 4886754"/>
              <a:gd name="connsiteY5" fmla="*/ 2570698 h 3073382"/>
              <a:gd name="connsiteX6" fmla="*/ 3890733 w 4886754"/>
              <a:gd name="connsiteY6" fmla="*/ 2885667 h 3073382"/>
              <a:gd name="connsiteX7" fmla="*/ 4886754 w 4886754"/>
              <a:gd name="connsiteY7" fmla="*/ 3073382 h 3073382"/>
              <a:gd name="connsiteX0" fmla="*/ 0 w 4886754"/>
              <a:gd name="connsiteY0" fmla="*/ 978282 h 3073382"/>
              <a:gd name="connsiteX1" fmla="*/ 777147 w 4886754"/>
              <a:gd name="connsiteY1" fmla="*/ 784635 h 3073382"/>
              <a:gd name="connsiteX2" fmla="*/ 1347534 w 4886754"/>
              <a:gd name="connsiteY2" fmla="*/ 49811 h 3073382"/>
              <a:gd name="connsiteX3" fmla="*/ 1810352 w 4886754"/>
              <a:gd name="connsiteY3" fmla="*/ 220887 h 3073382"/>
              <a:gd name="connsiteX4" fmla="*/ 2375121 w 4886754"/>
              <a:gd name="connsiteY4" fmla="*/ 1463903 h 3073382"/>
              <a:gd name="connsiteX5" fmla="*/ 2981338 w 4886754"/>
              <a:gd name="connsiteY5" fmla="*/ 2570698 h 3073382"/>
              <a:gd name="connsiteX6" fmla="*/ 3890733 w 4886754"/>
              <a:gd name="connsiteY6" fmla="*/ 2955660 h 3073382"/>
              <a:gd name="connsiteX7" fmla="*/ 4886754 w 4886754"/>
              <a:gd name="connsiteY7" fmla="*/ 3073382 h 3073382"/>
              <a:gd name="connsiteX0" fmla="*/ 0 w 4860956"/>
              <a:gd name="connsiteY0" fmla="*/ 978282 h 3213368"/>
              <a:gd name="connsiteX1" fmla="*/ 777147 w 4860956"/>
              <a:gd name="connsiteY1" fmla="*/ 784635 h 3213368"/>
              <a:gd name="connsiteX2" fmla="*/ 1347534 w 4860956"/>
              <a:gd name="connsiteY2" fmla="*/ 49811 h 3213368"/>
              <a:gd name="connsiteX3" fmla="*/ 1810352 w 4860956"/>
              <a:gd name="connsiteY3" fmla="*/ 220887 h 3213368"/>
              <a:gd name="connsiteX4" fmla="*/ 2375121 w 4860956"/>
              <a:gd name="connsiteY4" fmla="*/ 1463903 h 3213368"/>
              <a:gd name="connsiteX5" fmla="*/ 2981338 w 4860956"/>
              <a:gd name="connsiteY5" fmla="*/ 2570698 h 3213368"/>
              <a:gd name="connsiteX6" fmla="*/ 3890733 w 4860956"/>
              <a:gd name="connsiteY6" fmla="*/ 2955660 h 3213368"/>
              <a:gd name="connsiteX7" fmla="*/ 4860956 w 4860956"/>
              <a:gd name="connsiteY7" fmla="*/ 3213368 h 3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0956" h="3213368" fill="none">
                <a:moveTo>
                  <a:pt x="0" y="978282"/>
                </a:moveTo>
                <a:cubicBezTo>
                  <a:pt x="505206" y="978282"/>
                  <a:pt x="552558" y="939380"/>
                  <a:pt x="777147" y="784635"/>
                </a:cubicBezTo>
                <a:cubicBezTo>
                  <a:pt x="1001736" y="629890"/>
                  <a:pt x="1175333" y="143769"/>
                  <a:pt x="1347534" y="49811"/>
                </a:cubicBezTo>
                <a:cubicBezTo>
                  <a:pt x="1519735" y="-44147"/>
                  <a:pt x="1639088" y="-14795"/>
                  <a:pt x="1810352" y="220887"/>
                </a:cubicBezTo>
                <a:cubicBezTo>
                  <a:pt x="1981616" y="456569"/>
                  <a:pt x="2175657" y="1027064"/>
                  <a:pt x="2375121" y="1463903"/>
                </a:cubicBezTo>
                <a:cubicBezTo>
                  <a:pt x="2555236" y="1856997"/>
                  <a:pt x="2614330" y="2228085"/>
                  <a:pt x="2981338" y="2570698"/>
                </a:cubicBezTo>
                <a:cubicBezTo>
                  <a:pt x="3248989" y="2756622"/>
                  <a:pt x="3582838" y="2873338"/>
                  <a:pt x="3890733" y="2955660"/>
                </a:cubicBezTo>
                <a:lnTo>
                  <a:pt x="4860956" y="3213368"/>
                </a:lnTo>
              </a:path>
            </a:pathLst>
          </a:custGeom>
          <a:solidFill>
            <a:srgbClr val="FFFFFF">
              <a:alpha val="5000"/>
            </a:srgbClr>
          </a:solidFill>
          <a:ln w="18000">
            <a:solidFill>
              <a:srgbClr val="FFFFFF"/>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40603050505030304"/>
              <a:ea typeface="+mn-ea"/>
              <a:cs typeface="+mn-cs"/>
            </a:endParaRPr>
          </a:p>
        </p:txBody>
      </p:sp>
      <p:sp>
        <p:nvSpPr>
          <p:cNvPr id="19" name="TextBox 18">
            <a:extLst>
              <a:ext uri="{FF2B5EF4-FFF2-40B4-BE49-F238E27FC236}">
                <a16:creationId xmlns:a16="http://schemas.microsoft.com/office/drawing/2014/main" id="{48A7A2BE-477C-41F1-9220-5C178CC1A7FB}"/>
              </a:ext>
            </a:extLst>
          </p:cNvPr>
          <p:cNvSpPr txBox="1"/>
          <p:nvPr/>
        </p:nvSpPr>
        <p:spPr>
          <a:xfrm>
            <a:off x="2904010" y="3476196"/>
            <a:ext cx="136749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Convalescence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(Fire is out; “calm”)</a:t>
            </a:r>
          </a:p>
        </p:txBody>
      </p:sp>
      <p:sp>
        <p:nvSpPr>
          <p:cNvPr id="21" name="TextBox 20">
            <a:extLst>
              <a:ext uri="{FF2B5EF4-FFF2-40B4-BE49-F238E27FC236}">
                <a16:creationId xmlns:a16="http://schemas.microsoft.com/office/drawing/2014/main" id="{396543F7-63EA-44DE-9F37-5123F1A288CD}"/>
              </a:ext>
            </a:extLst>
          </p:cNvPr>
          <p:cNvSpPr txBox="1"/>
          <p:nvPr/>
        </p:nvSpPr>
        <p:spPr>
          <a:xfrm>
            <a:off x="3470252" y="3029271"/>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Dawning of Reality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(Smoke clears; “alarm”)</a:t>
            </a:r>
          </a:p>
        </p:txBody>
      </p:sp>
      <p:sp>
        <p:nvSpPr>
          <p:cNvPr id="22" name="TextBox 21">
            <a:extLst>
              <a:ext uri="{FF2B5EF4-FFF2-40B4-BE49-F238E27FC236}">
                <a16:creationId xmlns:a16="http://schemas.microsoft.com/office/drawing/2014/main" id="{F0367B69-8C29-4564-9698-9838AB6B6E4F}"/>
              </a:ext>
            </a:extLst>
          </p:cNvPr>
          <p:cNvSpPr txBox="1"/>
          <p:nvPr/>
        </p:nvSpPr>
        <p:spPr>
          <a:xfrm>
            <a:off x="4031804" y="2512004"/>
            <a:ext cx="212692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Assessment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Appraisal (paradoxical distress)</a:t>
            </a:r>
          </a:p>
        </p:txBody>
      </p:sp>
      <p:sp>
        <p:nvSpPr>
          <p:cNvPr id="23" name="TextBox 22">
            <a:extLst>
              <a:ext uri="{FF2B5EF4-FFF2-40B4-BE49-F238E27FC236}">
                <a16:creationId xmlns:a16="http://schemas.microsoft.com/office/drawing/2014/main" id="{CD902E13-833E-45EC-A02C-97FC103C42FF}"/>
              </a:ext>
            </a:extLst>
          </p:cNvPr>
          <p:cNvSpPr txBox="1"/>
          <p:nvPr/>
        </p:nvSpPr>
        <p:spPr>
          <a:xfrm>
            <a:off x="4916549" y="2055528"/>
            <a:ext cx="928365" cy="48576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Industrial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Resolution</a:t>
            </a:r>
          </a:p>
        </p:txBody>
      </p:sp>
      <p:sp>
        <p:nvSpPr>
          <p:cNvPr id="24" name="TextBox 23">
            <a:extLst>
              <a:ext uri="{FF2B5EF4-FFF2-40B4-BE49-F238E27FC236}">
                <a16:creationId xmlns:a16="http://schemas.microsoft.com/office/drawing/2014/main" id="{E0C3AE6B-3798-4627-BAEA-4C65CADD5BED}"/>
              </a:ext>
            </a:extLst>
          </p:cNvPr>
          <p:cNvSpPr txBox="1"/>
          <p:nvPr/>
        </p:nvSpPr>
        <p:spPr>
          <a:xfrm>
            <a:off x="5469762" y="1511057"/>
            <a:ext cx="1377941" cy="646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Reconstruction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(building materials,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building permits)</a:t>
            </a:r>
          </a:p>
        </p:txBody>
      </p:sp>
      <p:sp>
        <p:nvSpPr>
          <p:cNvPr id="25" name="TextBox 24">
            <a:extLst>
              <a:ext uri="{FF2B5EF4-FFF2-40B4-BE49-F238E27FC236}">
                <a16:creationId xmlns:a16="http://schemas.microsoft.com/office/drawing/2014/main" id="{A21688AB-7F26-48BB-87FF-7505DEF25697}"/>
              </a:ext>
            </a:extLst>
          </p:cNvPr>
          <p:cNvSpPr txBox="1"/>
          <p:nvPr/>
        </p:nvSpPr>
        <p:spPr>
          <a:xfrm>
            <a:off x="6366173" y="902781"/>
            <a:ext cx="343310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Conservation &amp;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Growth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(corrective, preventative, risk-based, maintenance)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endParaRPr>
          </a:p>
        </p:txBody>
      </p:sp>
      <p:sp>
        <p:nvSpPr>
          <p:cNvPr id="26" name="TextBox 25">
            <a:extLst>
              <a:ext uri="{FF2B5EF4-FFF2-40B4-BE49-F238E27FC236}">
                <a16:creationId xmlns:a16="http://schemas.microsoft.com/office/drawing/2014/main" id="{FC1E252E-F31C-4690-B153-D07C331131A4}"/>
              </a:ext>
            </a:extLst>
          </p:cNvPr>
          <p:cNvSpPr txBox="1"/>
          <p:nvPr/>
        </p:nvSpPr>
        <p:spPr>
          <a:xfrm>
            <a:off x="7995085" y="5515016"/>
            <a:ext cx="1207868" cy="2914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Stable (5+yrs)</a:t>
            </a:r>
          </a:p>
        </p:txBody>
      </p:sp>
      <p:sp>
        <p:nvSpPr>
          <p:cNvPr id="27" name="TextBox 26">
            <a:extLst>
              <a:ext uri="{FF2B5EF4-FFF2-40B4-BE49-F238E27FC236}">
                <a16:creationId xmlns:a16="http://schemas.microsoft.com/office/drawing/2014/main" id="{2946E10D-00A3-4E29-8F74-D8B105BB0959}"/>
              </a:ext>
            </a:extLst>
          </p:cNvPr>
          <p:cNvSpPr txBox="1"/>
          <p:nvPr/>
        </p:nvSpPr>
        <p:spPr>
          <a:xfrm>
            <a:off x="5629144" y="5494202"/>
            <a:ext cx="1561331" cy="2914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Sustained (1yr-5yr)</a:t>
            </a:r>
          </a:p>
        </p:txBody>
      </p:sp>
      <p:sp>
        <p:nvSpPr>
          <p:cNvPr id="28" name="TextBox 27">
            <a:extLst>
              <a:ext uri="{FF2B5EF4-FFF2-40B4-BE49-F238E27FC236}">
                <a16:creationId xmlns:a16="http://schemas.microsoft.com/office/drawing/2014/main" id="{F5ACA415-F17B-46CC-928F-3F61F59625FA}"/>
              </a:ext>
            </a:extLst>
          </p:cNvPr>
          <p:cNvSpPr txBox="1"/>
          <p:nvPr/>
        </p:nvSpPr>
        <p:spPr>
          <a:xfrm>
            <a:off x="4071424" y="5476244"/>
            <a:ext cx="1180446" cy="2914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Early (4-12m)</a:t>
            </a:r>
          </a:p>
        </p:txBody>
      </p:sp>
      <p:sp>
        <p:nvSpPr>
          <p:cNvPr id="29" name="TextBox 28">
            <a:extLst>
              <a:ext uri="{FF2B5EF4-FFF2-40B4-BE49-F238E27FC236}">
                <a16:creationId xmlns:a16="http://schemas.microsoft.com/office/drawing/2014/main" id="{A11EB505-5927-4ED4-8C43-529857A64C4F}"/>
              </a:ext>
            </a:extLst>
          </p:cNvPr>
          <p:cNvSpPr txBox="1"/>
          <p:nvPr/>
        </p:nvSpPr>
        <p:spPr>
          <a:xfrm>
            <a:off x="2779643" y="5472704"/>
            <a:ext cx="1126999" cy="2914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Gill Sans MT" panose="02040603050505030304"/>
                <a:ea typeface="+mn-ea"/>
                <a:cs typeface="+mn-cs"/>
              </a:rPr>
              <a:t>Initial (0-3m)</a:t>
            </a:r>
          </a:p>
        </p:txBody>
      </p:sp>
      <p:cxnSp>
        <p:nvCxnSpPr>
          <p:cNvPr id="38" name="Straight Connector 37">
            <a:extLst>
              <a:ext uri="{FF2B5EF4-FFF2-40B4-BE49-F238E27FC236}">
                <a16:creationId xmlns:a16="http://schemas.microsoft.com/office/drawing/2014/main" id="{8CD91364-A0A8-4A76-901E-6095B28A6AD2}"/>
              </a:ext>
            </a:extLst>
          </p:cNvPr>
          <p:cNvCxnSpPr>
            <a:cxnSpLocks/>
          </p:cNvCxnSpPr>
          <p:nvPr/>
        </p:nvCxnSpPr>
        <p:spPr>
          <a:xfrm>
            <a:off x="10017132" y="2370082"/>
            <a:ext cx="0" cy="3119027"/>
          </a:xfrm>
          <a:prstGeom prst="line">
            <a:avLst/>
          </a:prstGeom>
          <a:ln w="2222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2D046F-2023-4D08-933A-1E0FDD95C579}"/>
              </a:ext>
            </a:extLst>
          </p:cNvPr>
          <p:cNvCxnSpPr>
            <a:cxnSpLocks/>
          </p:cNvCxnSpPr>
          <p:nvPr/>
        </p:nvCxnSpPr>
        <p:spPr>
          <a:xfrm>
            <a:off x="7098621" y="2579075"/>
            <a:ext cx="0" cy="2868355"/>
          </a:xfrm>
          <a:prstGeom prst="line">
            <a:avLst/>
          </a:prstGeom>
          <a:ln w="2222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3B7E284-2497-48BB-94D0-90364200E963}"/>
              </a:ext>
            </a:extLst>
          </p:cNvPr>
          <p:cNvCxnSpPr>
            <a:cxnSpLocks/>
          </p:cNvCxnSpPr>
          <p:nvPr/>
        </p:nvCxnSpPr>
        <p:spPr>
          <a:xfrm>
            <a:off x="5276739" y="3064845"/>
            <a:ext cx="0" cy="2424264"/>
          </a:xfrm>
          <a:prstGeom prst="line">
            <a:avLst/>
          </a:prstGeom>
          <a:ln w="2222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1279B1E-8B11-4017-87B9-C81321797D2F}"/>
              </a:ext>
            </a:extLst>
          </p:cNvPr>
          <p:cNvCxnSpPr>
            <a:cxnSpLocks/>
          </p:cNvCxnSpPr>
          <p:nvPr/>
        </p:nvCxnSpPr>
        <p:spPr>
          <a:xfrm>
            <a:off x="3906642" y="4179404"/>
            <a:ext cx="0" cy="1335612"/>
          </a:xfrm>
          <a:prstGeom prst="line">
            <a:avLst/>
          </a:prstGeom>
          <a:ln w="22225">
            <a:solidFill>
              <a:srgbClr val="7030A0"/>
            </a:solidFill>
            <a:prstDash val="dash"/>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7E5777FF-FE2B-4C12-B352-DAC3673F11D8}"/>
              </a:ext>
            </a:extLst>
          </p:cNvPr>
          <p:cNvPicPr>
            <a:picLocks noChangeAspect="1"/>
          </p:cNvPicPr>
          <p:nvPr/>
        </p:nvPicPr>
        <p:blipFill>
          <a:blip r:embed="rId2"/>
          <a:stretch>
            <a:fillRect/>
          </a:stretch>
        </p:blipFill>
        <p:spPr>
          <a:xfrm>
            <a:off x="0" y="-1"/>
            <a:ext cx="2107683" cy="1804509"/>
          </a:xfrm>
          <a:prstGeom prst="rect">
            <a:avLst/>
          </a:prstGeom>
        </p:spPr>
      </p:pic>
      <p:sp>
        <p:nvSpPr>
          <p:cNvPr id="30" name="TextBox 29">
            <a:extLst>
              <a:ext uri="{FF2B5EF4-FFF2-40B4-BE49-F238E27FC236}">
                <a16:creationId xmlns:a16="http://schemas.microsoft.com/office/drawing/2014/main" id="{9B95400B-B0BF-48B8-A3E4-D5A78DAE73F2}"/>
              </a:ext>
            </a:extLst>
          </p:cNvPr>
          <p:cNvSpPr txBox="1"/>
          <p:nvPr/>
        </p:nvSpPr>
        <p:spPr>
          <a:xfrm>
            <a:off x="0" y="6555465"/>
            <a:ext cx="460094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Gill Sans MT" panose="02040603050505030304"/>
                <a:ea typeface="+mn-ea"/>
                <a:cs typeface="+mn-cs"/>
              </a:rPr>
              <a:t>Based on Kelly et al, 2018; </a:t>
            </a:r>
            <a:r>
              <a:rPr kumimoji="0" lang="en-US" sz="1000" b="0" i="1" u="none" strike="noStrike" kern="1200" cap="none" spc="0" normalizeH="0" baseline="0" noProof="0" dirty="0">
                <a:ln>
                  <a:noFill/>
                </a:ln>
                <a:solidFill>
                  <a:srgbClr val="FFFFFF"/>
                </a:solidFill>
                <a:effectLst/>
                <a:uLnTx/>
                <a:uFillTx/>
                <a:latin typeface="Gill Sans MT" panose="02040603050505030304"/>
                <a:ea typeface="+mn-ea"/>
                <a:cs typeface="+mn-cs"/>
              </a:rPr>
              <a:t>Beyond Abstinence; Alcoholism: Clinical Experimental Research</a:t>
            </a:r>
          </a:p>
        </p:txBody>
      </p:sp>
    </p:spTree>
    <p:extLst>
      <p:ext uri="{BB962C8B-B14F-4D97-AF65-F5344CB8AC3E}">
        <p14:creationId xmlns:p14="http://schemas.microsoft.com/office/powerpoint/2010/main" val="14022211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8974C2-0714-B10B-9B65-B5052BD30D35}"/>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defTabSz="914400"/>
            <a:r>
              <a:rPr lang="en-US" sz="4100" kern="1200">
                <a:solidFill>
                  <a:schemeClr val="tx1"/>
                </a:solidFill>
                <a:latin typeface="+mj-lt"/>
                <a:ea typeface="+mj-ea"/>
                <a:cs typeface="+mj-cs"/>
              </a:rPr>
              <a:t>Some lingering challenges and final thoughts…</a:t>
            </a:r>
          </a:p>
        </p:txBody>
      </p:sp>
      <p:sp>
        <p:nvSpPr>
          <p:cNvPr id="1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Thought bubble">
            <a:extLst>
              <a:ext uri="{FF2B5EF4-FFF2-40B4-BE49-F238E27FC236}">
                <a16:creationId xmlns:a16="http://schemas.microsoft.com/office/drawing/2014/main" id="{4FBA9BD5-2207-E0D8-B89F-6B816F4386A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301299" y="2633472"/>
            <a:ext cx="3586353" cy="3586353"/>
          </a:xfrm>
          <a:prstGeom prst="rect">
            <a:avLst/>
          </a:prstGeom>
        </p:spPr>
      </p:pic>
    </p:spTree>
    <p:extLst>
      <p:ext uri="{BB962C8B-B14F-4D97-AF65-F5344CB8AC3E}">
        <p14:creationId xmlns:p14="http://schemas.microsoft.com/office/powerpoint/2010/main" val="33475510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8A273-78F0-2269-CBBB-4BF278A04A33}"/>
              </a:ext>
            </a:extLst>
          </p:cNvPr>
          <p:cNvSpPr>
            <a:spLocks noGrp="1"/>
          </p:cNvSpPr>
          <p:nvPr>
            <p:ph type="title"/>
          </p:nvPr>
        </p:nvSpPr>
        <p:spPr>
          <a:xfrm>
            <a:off x="572493" y="238539"/>
            <a:ext cx="11018520" cy="1434415"/>
          </a:xfrm>
        </p:spPr>
        <p:txBody>
          <a:bodyPr anchor="b">
            <a:normAutofit fontScale="90000"/>
          </a:bodyPr>
          <a:lstStyle/>
          <a:p>
            <a:r>
              <a:rPr lang="en-US" sz="5400" dirty="0"/>
              <a:t>Some lingering challenges and final thoughts…</a:t>
            </a:r>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0ADDBE-FCD4-77C9-AFF4-A9868D1CB6BE}"/>
              </a:ext>
            </a:extLst>
          </p:cNvPr>
          <p:cNvSpPr>
            <a:spLocks noGrp="1"/>
          </p:cNvSpPr>
          <p:nvPr>
            <p:ph idx="1"/>
          </p:nvPr>
        </p:nvSpPr>
        <p:spPr>
          <a:xfrm>
            <a:off x="572492" y="2071316"/>
            <a:ext cx="6950525" cy="4119172"/>
          </a:xfrm>
        </p:spPr>
        <p:txBody>
          <a:bodyPr anchor="t">
            <a:normAutofit lnSpcReduction="10000"/>
          </a:bodyPr>
          <a:lstStyle/>
          <a:p>
            <a:r>
              <a:rPr lang="en-US" sz="2000" dirty="0"/>
              <a:t>Reaching people who can benefit from services… </a:t>
            </a:r>
          </a:p>
          <a:p>
            <a:endParaRPr lang="en-US" sz="2000" dirty="0"/>
          </a:p>
          <a:p>
            <a:r>
              <a:rPr lang="en-US" sz="2000" dirty="0"/>
              <a:t>About 90% of individuals with SUD do not seek specialty care</a:t>
            </a:r>
          </a:p>
          <a:p>
            <a:pPr lvl="1"/>
            <a:r>
              <a:rPr lang="en-US" sz="2000" dirty="0"/>
              <a:t>How can we reach these individuals/reach them sooner? </a:t>
            </a:r>
          </a:p>
          <a:p>
            <a:endParaRPr lang="en-US" sz="2000" dirty="0"/>
          </a:p>
          <a:p>
            <a:r>
              <a:rPr lang="en-US" sz="2000" dirty="0"/>
              <a:t>The majority of people who do, take many years to achieve stable remission and resilient recovery</a:t>
            </a:r>
          </a:p>
          <a:p>
            <a:pPr lvl="1"/>
            <a:r>
              <a:rPr lang="en-US" sz="2000" dirty="0"/>
              <a:t>How can we help individuals to get access to the scaffolding, building materials, and building permits to shorten the time to recovery/stable recovery?</a:t>
            </a:r>
          </a:p>
          <a:p>
            <a:endParaRPr lang="en-US" sz="2000" dirty="0"/>
          </a:p>
          <a:p>
            <a:r>
              <a:rPr lang="en-US" sz="2000" dirty="0"/>
              <a:t>Technological innovation may, in part, facilitate greater access, utilization, and benefit, at least for some…</a:t>
            </a:r>
          </a:p>
        </p:txBody>
      </p:sp>
      <p:pic>
        <p:nvPicPr>
          <p:cNvPr id="3074" name="Picture 2" descr="Three Essentials In Leading Through Adversity — Especially In A New Role">
            <a:extLst>
              <a:ext uri="{FF2B5EF4-FFF2-40B4-BE49-F238E27FC236}">
                <a16:creationId xmlns:a16="http://schemas.microsoft.com/office/drawing/2014/main" id="{7BABD1F8-A8E7-94E6-870D-7D6B3AB11D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2" r="34787"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1781DFB4-5FE0-901C-1236-EFB310AE9D94}"/>
              </a:ext>
            </a:extLst>
          </p:cNvPr>
          <p:cNvGraphicFramePr/>
          <p:nvPr>
            <p:extLst>
              <p:ext uri="{D42A27DB-BD31-4B8C-83A1-F6EECF244321}">
                <p14:modId xmlns:p14="http://schemas.microsoft.com/office/powerpoint/2010/main" val="821624550"/>
              </p:ext>
            </p:extLst>
          </p:nvPr>
        </p:nvGraphicFramePr>
        <p:xfrm>
          <a:off x="7270149" y="2261773"/>
          <a:ext cx="4346573" cy="2964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47584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n you visit someone in rehab? Delamere Rehab">
            <a:extLst>
              <a:ext uri="{FF2B5EF4-FFF2-40B4-BE49-F238E27FC236}">
                <a16:creationId xmlns:a16="http://schemas.microsoft.com/office/drawing/2014/main" id="{A2B2B15F-F2D5-EEA1-35FA-2672D7B9EE0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039" b="617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94B472-40E2-6789-2A51-A345F2A50953}"/>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defTabSz="914400"/>
            <a:r>
              <a:rPr lang="en-US" sz="3600" dirty="0">
                <a:solidFill>
                  <a:schemeClr val="tx1">
                    <a:lumMod val="85000"/>
                    <a:lumOff val="15000"/>
                  </a:schemeClr>
                </a:solidFill>
              </a:rPr>
              <a:t>But, in </a:t>
            </a:r>
            <a:r>
              <a:rPr lang="en-US" sz="3600">
                <a:solidFill>
                  <a:schemeClr val="tx1">
                    <a:lumMod val="85000"/>
                    <a:lumOff val="15000"/>
                  </a:schemeClr>
                </a:solidFill>
              </a:rPr>
              <a:t>a high-tech </a:t>
            </a:r>
            <a:r>
              <a:rPr lang="en-US" sz="3600" dirty="0">
                <a:solidFill>
                  <a:schemeClr val="tx1">
                    <a:lumMod val="85000"/>
                    <a:lumOff val="15000"/>
                  </a:schemeClr>
                </a:solidFill>
              </a:rPr>
              <a:t>world, at its core, recovery </a:t>
            </a:r>
            <a:r>
              <a:rPr lang="en-US" sz="3600">
                <a:solidFill>
                  <a:schemeClr val="tx1">
                    <a:lumMod val="85000"/>
                    <a:lumOff val="15000"/>
                  </a:schemeClr>
                </a:solidFill>
              </a:rPr>
              <a:t>remains low-tech</a:t>
            </a:r>
            <a:endParaRPr lang="en-US" sz="3600" dirty="0">
              <a:solidFill>
                <a:schemeClr val="tx1">
                  <a:lumMod val="85000"/>
                  <a:lumOff val="15000"/>
                </a:schemeClr>
              </a:solidFill>
            </a:endParaRPr>
          </a:p>
        </p:txBody>
      </p:sp>
      <p:cxnSp>
        <p:nvCxnSpPr>
          <p:cNvPr id="1042" name="Straight Connector 10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1353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0A99-CC82-4647-9535-8E195BD2FEFE}"/>
              </a:ext>
            </a:extLst>
          </p:cNvPr>
          <p:cNvSpPr>
            <a:spLocks noGrp="1"/>
          </p:cNvSpPr>
          <p:nvPr>
            <p:ph type="title"/>
          </p:nvPr>
        </p:nvSpPr>
        <p:spPr>
          <a:xfrm>
            <a:off x="1884759" y="3752850"/>
            <a:ext cx="2468166" cy="2452687"/>
          </a:xfrm>
        </p:spPr>
        <p:txBody>
          <a:bodyPr anchor="ctr">
            <a:normAutofit/>
          </a:bodyPr>
          <a:lstStyle/>
          <a:p>
            <a:r>
              <a:rPr lang="en-US" sz="3600" b="1" i="1" dirty="0"/>
              <a:t>Fast Car </a:t>
            </a:r>
            <a:r>
              <a:rPr lang="en-US" sz="3100" dirty="0"/>
              <a:t>– Tracy Chapman</a:t>
            </a:r>
          </a:p>
        </p:txBody>
      </p:sp>
      <p:pic>
        <p:nvPicPr>
          <p:cNvPr id="4" name="Picture 3">
            <a:extLst>
              <a:ext uri="{FF2B5EF4-FFF2-40B4-BE49-F238E27FC236}">
                <a16:creationId xmlns:a16="http://schemas.microsoft.com/office/drawing/2014/main" id="{83D7C72A-ACEA-4A9B-A95B-9263F7ED0233}"/>
              </a:ext>
            </a:extLst>
          </p:cNvPr>
          <p:cNvPicPr>
            <a:picLocks noChangeAspect="1"/>
          </p:cNvPicPr>
          <p:nvPr/>
        </p:nvPicPr>
        <p:blipFill rotWithShape="1">
          <a:blip r:embed="rId3"/>
          <a:srcRect t="2865" b="35883"/>
          <a:stretch/>
        </p:blipFill>
        <p:spPr>
          <a:xfrm>
            <a:off x="1524020" y="1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975AADF-3E6E-4620-8415-8B893A3D0EAC}"/>
              </a:ext>
            </a:extLst>
          </p:cNvPr>
          <p:cNvSpPr>
            <a:spLocks noGrp="1"/>
          </p:cNvSpPr>
          <p:nvPr>
            <p:ph idx="1"/>
          </p:nvPr>
        </p:nvSpPr>
        <p:spPr>
          <a:xfrm>
            <a:off x="4691986" y="3752851"/>
            <a:ext cx="5614060" cy="2452687"/>
          </a:xfrm>
        </p:spPr>
        <p:txBody>
          <a:bodyPr anchor="ctr">
            <a:normAutofit/>
          </a:bodyPr>
          <a:lstStyle/>
          <a:p>
            <a:pPr marL="0" indent="0">
              <a:buNone/>
            </a:pPr>
            <a:r>
              <a:rPr lang="en-US" sz="3200" dirty="0"/>
              <a:t>“… and your arm felt nice wrapped around my shoulder, and I felt like I belonged, and I felt like I could </a:t>
            </a:r>
            <a:r>
              <a:rPr lang="en-US" sz="3200"/>
              <a:t>be someone…”</a:t>
            </a:r>
            <a:endParaRPr lang="en-US" sz="3200" dirty="0"/>
          </a:p>
        </p:txBody>
      </p:sp>
    </p:spTree>
    <p:extLst>
      <p:ext uri="{BB962C8B-B14F-4D97-AF65-F5344CB8AC3E}">
        <p14:creationId xmlns:p14="http://schemas.microsoft.com/office/powerpoint/2010/main" val="3739945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7EA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238C07-20A8-7D11-3C2F-644F50A29989}"/>
              </a:ext>
            </a:extLst>
          </p:cNvPr>
          <p:cNvSpPr/>
          <p:nvPr/>
        </p:nvSpPr>
        <p:spPr>
          <a:xfrm>
            <a:off x="377869" y="0"/>
            <a:ext cx="11436262"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DB34F55-893F-C7FD-4460-0DC4D932B717}"/>
              </a:ext>
            </a:extLst>
          </p:cNvPr>
          <p:cNvSpPr txBox="1">
            <a:spLocks/>
          </p:cNvSpPr>
          <p:nvPr/>
        </p:nvSpPr>
        <p:spPr>
          <a:xfrm>
            <a:off x="1043276" y="1723710"/>
            <a:ext cx="4200683" cy="9851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7EA3"/>
                </a:solidFill>
                <a:effectLst/>
                <a:uLnTx/>
                <a:uFillTx/>
                <a:latin typeface="Georgia" panose="02040502050405020303" pitchFamily="18" charset="0"/>
                <a:ea typeface="+mj-ea"/>
                <a:cs typeface="+mj-cs"/>
              </a:rPr>
              <a:t>Thank you!</a:t>
            </a:r>
          </a:p>
        </p:txBody>
      </p:sp>
      <p:sp>
        <p:nvSpPr>
          <p:cNvPr id="8" name="Subtitle 2">
            <a:extLst>
              <a:ext uri="{FF2B5EF4-FFF2-40B4-BE49-F238E27FC236}">
                <a16:creationId xmlns:a16="http://schemas.microsoft.com/office/drawing/2014/main" id="{64183776-AD66-2B7B-9806-3ABFCE744C9E}"/>
              </a:ext>
            </a:extLst>
          </p:cNvPr>
          <p:cNvSpPr txBox="1">
            <a:spLocks/>
          </p:cNvSpPr>
          <p:nvPr/>
        </p:nvSpPr>
        <p:spPr>
          <a:xfrm>
            <a:off x="1139518" y="3136831"/>
            <a:ext cx="4825912" cy="3437708"/>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Contact information: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John F. Kelly, Ph.D., ABPP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Jkelly11@mgh.harvard.edu</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Recovery Research Institute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National Center on Youth Prevention, Treatment, and Recovery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Massachusetts General Hospital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151 Merrimac St., Floor 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Boston, MA 02114</a:t>
            </a:r>
          </a:p>
        </p:txBody>
      </p:sp>
      <p:pic>
        <p:nvPicPr>
          <p:cNvPr id="11" name="Graphic 10">
            <a:extLst>
              <a:ext uri="{FF2B5EF4-FFF2-40B4-BE49-F238E27FC236}">
                <a16:creationId xmlns:a16="http://schemas.microsoft.com/office/drawing/2014/main" id="{4E945E91-994B-45E9-569D-4BF885808ED9}"/>
              </a:ext>
            </a:extLst>
          </p:cNvPr>
          <p:cNvPicPr>
            <a:picLocks noChangeAspect="1"/>
          </p:cNvPicPr>
          <p:nvPr/>
        </p:nvPicPr>
        <p:blipFill rotWithShape="1">
          <a:blip>
            <a:extLst>
              <a:ext uri="{96DAC541-7B7A-43D3-8B79-37D633B846F1}">
                <asvg:svgBlip xmlns:asvg="http://schemas.microsoft.com/office/drawing/2016/SVG/main" r:embed="rId3"/>
              </a:ext>
            </a:extLst>
          </a:blip>
          <a:srcRect t="37011" b="39921"/>
          <a:stretch/>
        </p:blipFill>
        <p:spPr>
          <a:xfrm>
            <a:off x="1043276" y="430890"/>
            <a:ext cx="4500785" cy="778657"/>
          </a:xfrm>
          <a:prstGeom prst="rect">
            <a:avLst/>
          </a:prstGeom>
        </p:spPr>
      </p:pic>
      <p:pic>
        <p:nvPicPr>
          <p:cNvPr id="16" name="Graphic 15">
            <a:extLst>
              <a:ext uri="{FF2B5EF4-FFF2-40B4-BE49-F238E27FC236}">
                <a16:creationId xmlns:a16="http://schemas.microsoft.com/office/drawing/2014/main" id="{96CC5DD2-8DD0-5F5C-0632-47D42E5D8628}"/>
              </a:ext>
            </a:extLst>
          </p:cNvPr>
          <p:cNvPicPr>
            <a:picLocks noChangeAspect="1"/>
          </p:cNvPicPr>
          <p:nvPr/>
        </p:nvPicPr>
        <p:blipFill rotWithShape="1">
          <a:blip>
            <a:extLst>
              <a:ext uri="{96DAC541-7B7A-43D3-8B79-37D633B846F1}">
                <asvg:svgBlip xmlns:asvg="http://schemas.microsoft.com/office/drawing/2016/SVG/main" r:embed="rId4"/>
              </a:ext>
            </a:extLst>
          </a:blip>
          <a:srcRect t="17256" b="35703"/>
          <a:stretch/>
        </p:blipFill>
        <p:spPr>
          <a:xfrm>
            <a:off x="8586302" y="5550076"/>
            <a:ext cx="3124734" cy="1102440"/>
          </a:xfrm>
          <a:prstGeom prst="rect">
            <a:avLst/>
          </a:prstGeom>
        </p:spPr>
      </p:pic>
      <p:sp>
        <p:nvSpPr>
          <p:cNvPr id="4" name="Subtitle 2">
            <a:extLst>
              <a:ext uri="{FF2B5EF4-FFF2-40B4-BE49-F238E27FC236}">
                <a16:creationId xmlns:a16="http://schemas.microsoft.com/office/drawing/2014/main" id="{8655A073-DF8E-3F08-1F66-1B2E726026E5}"/>
              </a:ext>
            </a:extLst>
          </p:cNvPr>
          <p:cNvSpPr txBox="1">
            <a:spLocks/>
          </p:cNvSpPr>
          <p:nvPr/>
        </p:nvSpPr>
        <p:spPr>
          <a:xfrm>
            <a:off x="7678079" y="922423"/>
            <a:ext cx="3443409" cy="461001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 F. Kelly, Ph.D., ABPP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@johnkellymgh</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Recovery Research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@RecoveryAnswers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Recoveryanswers.org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@YouthRecoveryAnswers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      @YouthCenterRRI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recoveryanswers.org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black bird in a blue square&#10;&#10;Description automatically generated">
            <a:extLst>
              <a:ext uri="{FF2B5EF4-FFF2-40B4-BE49-F238E27FC236}">
                <a16:creationId xmlns:a16="http://schemas.microsoft.com/office/drawing/2014/main" id="{84AF99D9-ABBE-F8FC-BDF9-102DD863CB3B}"/>
              </a:ext>
            </a:extLst>
          </p:cNvPr>
          <p:cNvPicPr>
            <a:picLocks noChangeAspect="1"/>
          </p:cNvPicPr>
          <p:nvPr/>
        </p:nvPicPr>
        <p:blipFill>
          <a:blip r:embed="rId5"/>
          <a:stretch>
            <a:fillRect/>
          </a:stretch>
        </p:blipFill>
        <p:spPr>
          <a:xfrm>
            <a:off x="7401528" y="1347601"/>
            <a:ext cx="276550" cy="276550"/>
          </a:xfrm>
          <a:prstGeom prst="rect">
            <a:avLst/>
          </a:prstGeom>
        </p:spPr>
      </p:pic>
      <p:pic>
        <p:nvPicPr>
          <p:cNvPr id="15" name="Picture 14" descr="A blue and black logo&#10;&#10;Description automatically generated">
            <a:extLst>
              <a:ext uri="{FF2B5EF4-FFF2-40B4-BE49-F238E27FC236}">
                <a16:creationId xmlns:a16="http://schemas.microsoft.com/office/drawing/2014/main" id="{FFC09D9D-1C66-9765-9F56-2B751DD5DDF6}"/>
              </a:ext>
            </a:extLst>
          </p:cNvPr>
          <p:cNvPicPr>
            <a:picLocks noChangeAspect="1"/>
          </p:cNvPicPr>
          <p:nvPr/>
        </p:nvPicPr>
        <p:blipFill>
          <a:blip r:embed="rId6"/>
          <a:stretch>
            <a:fillRect/>
          </a:stretch>
        </p:blipFill>
        <p:spPr>
          <a:xfrm>
            <a:off x="7380213" y="2420630"/>
            <a:ext cx="276550" cy="276550"/>
          </a:xfrm>
          <a:prstGeom prst="rect">
            <a:avLst/>
          </a:prstGeom>
        </p:spPr>
      </p:pic>
      <p:pic>
        <p:nvPicPr>
          <p:cNvPr id="18" name="Picture 17" descr="A blue square with black letters&#10;&#10;Description automatically generated">
            <a:extLst>
              <a:ext uri="{FF2B5EF4-FFF2-40B4-BE49-F238E27FC236}">
                <a16:creationId xmlns:a16="http://schemas.microsoft.com/office/drawing/2014/main" id="{43F1EA6C-5D25-BFDA-B67E-31E8E42EF088}"/>
              </a:ext>
            </a:extLst>
          </p:cNvPr>
          <p:cNvPicPr>
            <a:picLocks noChangeAspect="1"/>
          </p:cNvPicPr>
          <p:nvPr/>
        </p:nvPicPr>
        <p:blipFill>
          <a:blip r:embed="rId7"/>
          <a:stretch>
            <a:fillRect/>
          </a:stretch>
        </p:blipFill>
        <p:spPr>
          <a:xfrm>
            <a:off x="7401528" y="974264"/>
            <a:ext cx="276550" cy="276550"/>
          </a:xfrm>
          <a:prstGeom prst="rect">
            <a:avLst/>
          </a:prstGeom>
        </p:spPr>
      </p:pic>
      <p:pic>
        <p:nvPicPr>
          <p:cNvPr id="21" name="Picture 20" descr="A blue globe with a black background&#10;&#10;Description automatically generated">
            <a:extLst>
              <a:ext uri="{FF2B5EF4-FFF2-40B4-BE49-F238E27FC236}">
                <a16:creationId xmlns:a16="http://schemas.microsoft.com/office/drawing/2014/main" id="{DAA311BF-84A1-7AFF-6C3A-B5D096D561D5}"/>
              </a:ext>
            </a:extLst>
          </p:cNvPr>
          <p:cNvPicPr>
            <a:picLocks noChangeAspect="1"/>
          </p:cNvPicPr>
          <p:nvPr/>
        </p:nvPicPr>
        <p:blipFill>
          <a:blip r:embed="rId8"/>
          <a:stretch>
            <a:fillRect/>
          </a:stretch>
        </p:blipFill>
        <p:spPr>
          <a:xfrm>
            <a:off x="7380213" y="2786011"/>
            <a:ext cx="276550" cy="276550"/>
          </a:xfrm>
          <a:prstGeom prst="rect">
            <a:avLst/>
          </a:prstGeom>
        </p:spPr>
      </p:pic>
      <p:pic>
        <p:nvPicPr>
          <p:cNvPr id="22" name="Picture 21" descr="A blue square with black letters&#10;&#10;Description automatically generated">
            <a:extLst>
              <a:ext uri="{FF2B5EF4-FFF2-40B4-BE49-F238E27FC236}">
                <a16:creationId xmlns:a16="http://schemas.microsoft.com/office/drawing/2014/main" id="{37C284E6-C71D-E482-C340-B8D66E16988F}"/>
              </a:ext>
            </a:extLst>
          </p:cNvPr>
          <p:cNvPicPr>
            <a:picLocks noChangeAspect="1"/>
          </p:cNvPicPr>
          <p:nvPr/>
        </p:nvPicPr>
        <p:blipFill>
          <a:blip r:embed="rId7"/>
          <a:stretch>
            <a:fillRect/>
          </a:stretch>
        </p:blipFill>
        <p:spPr>
          <a:xfrm>
            <a:off x="7380213" y="2054769"/>
            <a:ext cx="276550" cy="276550"/>
          </a:xfrm>
          <a:prstGeom prst="rect">
            <a:avLst/>
          </a:prstGeom>
        </p:spPr>
      </p:pic>
      <p:pic>
        <p:nvPicPr>
          <p:cNvPr id="23" name="Picture 22" descr="A black bird in a blue square&#10;&#10;Description automatically generated">
            <a:extLst>
              <a:ext uri="{FF2B5EF4-FFF2-40B4-BE49-F238E27FC236}">
                <a16:creationId xmlns:a16="http://schemas.microsoft.com/office/drawing/2014/main" id="{F1EC050E-C9D7-B319-4173-68E68F318A83}"/>
              </a:ext>
            </a:extLst>
          </p:cNvPr>
          <p:cNvPicPr>
            <a:picLocks noChangeAspect="1"/>
          </p:cNvPicPr>
          <p:nvPr/>
        </p:nvPicPr>
        <p:blipFill>
          <a:blip r:embed="rId5"/>
          <a:stretch>
            <a:fillRect/>
          </a:stretch>
        </p:blipFill>
        <p:spPr>
          <a:xfrm>
            <a:off x="7723974" y="2424314"/>
            <a:ext cx="276550" cy="276550"/>
          </a:xfrm>
          <a:prstGeom prst="rect">
            <a:avLst/>
          </a:prstGeom>
        </p:spPr>
      </p:pic>
      <p:pic>
        <p:nvPicPr>
          <p:cNvPr id="24" name="Picture 23" descr="A blue and black logo&#10;&#10;Description automatically generated">
            <a:extLst>
              <a:ext uri="{FF2B5EF4-FFF2-40B4-BE49-F238E27FC236}">
                <a16:creationId xmlns:a16="http://schemas.microsoft.com/office/drawing/2014/main" id="{B052DD80-0675-9F2C-2473-3FD5BD32C288}"/>
              </a:ext>
            </a:extLst>
          </p:cNvPr>
          <p:cNvPicPr>
            <a:picLocks noChangeAspect="1"/>
          </p:cNvPicPr>
          <p:nvPr/>
        </p:nvPicPr>
        <p:blipFill>
          <a:blip r:embed="rId9"/>
          <a:stretch>
            <a:fillRect/>
          </a:stretch>
        </p:blipFill>
        <p:spPr>
          <a:xfrm>
            <a:off x="8067734" y="2420630"/>
            <a:ext cx="276550" cy="276550"/>
          </a:xfrm>
          <a:prstGeom prst="rect">
            <a:avLst/>
          </a:prstGeom>
        </p:spPr>
      </p:pic>
      <p:pic>
        <p:nvPicPr>
          <p:cNvPr id="2" name="Picture 1" descr="A blue and black logo&#10;&#10;Description automatically generated">
            <a:extLst>
              <a:ext uri="{FF2B5EF4-FFF2-40B4-BE49-F238E27FC236}">
                <a16:creationId xmlns:a16="http://schemas.microsoft.com/office/drawing/2014/main" id="{21D9F3FD-3CE4-8D5C-6002-CCAA0DCA3890}"/>
              </a:ext>
            </a:extLst>
          </p:cNvPr>
          <p:cNvPicPr>
            <a:picLocks noChangeAspect="1"/>
          </p:cNvPicPr>
          <p:nvPr/>
        </p:nvPicPr>
        <p:blipFill>
          <a:blip r:embed="rId10"/>
          <a:stretch>
            <a:fillRect/>
          </a:stretch>
        </p:blipFill>
        <p:spPr>
          <a:xfrm>
            <a:off x="7392973" y="3492821"/>
            <a:ext cx="285750" cy="285750"/>
          </a:xfrm>
          <a:prstGeom prst="rect">
            <a:avLst/>
          </a:prstGeom>
        </p:spPr>
      </p:pic>
      <p:pic>
        <p:nvPicPr>
          <p:cNvPr id="3" name="Picture 2" descr="A blue and black logo&#10;&#10;Description automatically generated">
            <a:extLst>
              <a:ext uri="{FF2B5EF4-FFF2-40B4-BE49-F238E27FC236}">
                <a16:creationId xmlns:a16="http://schemas.microsoft.com/office/drawing/2014/main" id="{172A65FF-89F8-D74F-BE1F-3AF52C78A622}"/>
              </a:ext>
            </a:extLst>
          </p:cNvPr>
          <p:cNvPicPr>
            <a:picLocks noChangeAspect="1"/>
          </p:cNvPicPr>
          <p:nvPr/>
        </p:nvPicPr>
        <p:blipFill>
          <a:blip r:embed="rId11"/>
          <a:stretch>
            <a:fillRect/>
          </a:stretch>
        </p:blipFill>
        <p:spPr>
          <a:xfrm>
            <a:off x="7716178" y="3883591"/>
            <a:ext cx="276225" cy="285750"/>
          </a:xfrm>
          <a:prstGeom prst="rect">
            <a:avLst/>
          </a:prstGeom>
        </p:spPr>
      </p:pic>
      <p:pic>
        <p:nvPicPr>
          <p:cNvPr id="5" name="Picture 4" descr="A black bird in a blue square&#10;&#10;Description automatically generated">
            <a:extLst>
              <a:ext uri="{FF2B5EF4-FFF2-40B4-BE49-F238E27FC236}">
                <a16:creationId xmlns:a16="http://schemas.microsoft.com/office/drawing/2014/main" id="{66B70011-F0A2-AEF5-E9FD-25D018C0EEB3}"/>
              </a:ext>
            </a:extLst>
          </p:cNvPr>
          <p:cNvPicPr>
            <a:picLocks noChangeAspect="1"/>
          </p:cNvPicPr>
          <p:nvPr/>
        </p:nvPicPr>
        <p:blipFill>
          <a:blip r:embed="rId12"/>
          <a:stretch>
            <a:fillRect/>
          </a:stretch>
        </p:blipFill>
        <p:spPr>
          <a:xfrm>
            <a:off x="7392973" y="3881840"/>
            <a:ext cx="285750" cy="276225"/>
          </a:xfrm>
          <a:prstGeom prst="rect">
            <a:avLst/>
          </a:prstGeom>
        </p:spPr>
      </p:pic>
      <p:pic>
        <p:nvPicPr>
          <p:cNvPr id="9" name="Picture 8" descr="A blue globe with a black background&#10;&#10;Description automatically generated">
            <a:extLst>
              <a:ext uri="{FF2B5EF4-FFF2-40B4-BE49-F238E27FC236}">
                <a16:creationId xmlns:a16="http://schemas.microsoft.com/office/drawing/2014/main" id="{D273FB97-07F8-6E9C-E5AA-EA3D535C912C}"/>
              </a:ext>
            </a:extLst>
          </p:cNvPr>
          <p:cNvPicPr>
            <a:picLocks noChangeAspect="1"/>
          </p:cNvPicPr>
          <p:nvPr/>
        </p:nvPicPr>
        <p:blipFill>
          <a:blip r:embed="rId13"/>
          <a:stretch>
            <a:fillRect/>
          </a:stretch>
        </p:blipFill>
        <p:spPr>
          <a:xfrm>
            <a:off x="7399657" y="4247281"/>
            <a:ext cx="285750" cy="285750"/>
          </a:xfrm>
          <a:prstGeom prst="rect">
            <a:avLst/>
          </a:prstGeom>
        </p:spPr>
      </p:pic>
    </p:spTree>
    <p:extLst>
      <p:ext uri="{BB962C8B-B14F-4D97-AF65-F5344CB8AC3E}">
        <p14:creationId xmlns:p14="http://schemas.microsoft.com/office/powerpoint/2010/main" val="1082121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1B8916A-C412-4168-8EE0-E44DB92D6217}"/>
              </a:ext>
            </a:extLst>
          </p:cNvPr>
          <p:cNvSpPr txBox="1"/>
          <p:nvPr/>
        </p:nvSpPr>
        <p:spPr>
          <a:xfrm>
            <a:off x="1919654" y="4756639"/>
            <a:ext cx="8354891"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300" b="0" i="0" u="none" strike="noStrike" kern="1200" cap="none" spc="0" normalizeH="0" baseline="0" noProof="0">
                <a:ln>
                  <a:noFill/>
                </a:ln>
                <a:solidFill>
                  <a:srgbClr val="FFFFFF"/>
                </a:solidFill>
                <a:effectLst/>
                <a:uLnTx/>
                <a:uFillTx/>
                <a:latin typeface="Calibri Light" panose="020F0302020204030204"/>
                <a:ea typeface="+mn-ea"/>
                <a:cs typeface="+mn-cs"/>
              </a:rPr>
              <a:t>What people really need is a good listening to…</a:t>
            </a:r>
          </a:p>
        </p:txBody>
      </p:sp>
      <p:pic>
        <p:nvPicPr>
          <p:cNvPr id="12" name="Picture 11"/>
          <p:cNvPicPr>
            <a:picLocks noChangeAspect="1"/>
          </p:cNvPicPr>
          <p:nvPr/>
        </p:nvPicPr>
        <p:blipFill>
          <a:blip r:embed="rId2"/>
          <a:stretch>
            <a:fillRect/>
          </a:stretch>
        </p:blipFill>
        <p:spPr>
          <a:xfrm>
            <a:off x="1764030" y="367527"/>
            <a:ext cx="2569206" cy="3878047"/>
          </a:xfrm>
          <a:prstGeom prst="rect">
            <a:avLst/>
          </a:prstGeom>
        </p:spPr>
      </p:pic>
      <p:pic>
        <p:nvPicPr>
          <p:cNvPr id="9" name="Picture 8"/>
          <p:cNvPicPr>
            <a:picLocks noChangeAspect="1"/>
          </p:cNvPicPr>
          <p:nvPr/>
        </p:nvPicPr>
        <p:blipFill>
          <a:blip r:embed="rId3"/>
          <a:stretch>
            <a:fillRect/>
          </a:stretch>
        </p:blipFill>
        <p:spPr>
          <a:xfrm>
            <a:off x="4813297" y="363160"/>
            <a:ext cx="2574993" cy="3886781"/>
          </a:xfrm>
          <a:prstGeom prst="rect">
            <a:avLst/>
          </a:prstGeom>
        </p:spPr>
      </p:pic>
      <p:cxnSp>
        <p:nvCxnSpPr>
          <p:cNvPr id="22" name="Straight Connector 21">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9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7861294" y="383458"/>
            <a:ext cx="2567937" cy="3890813"/>
          </a:xfrm>
          <a:prstGeom prst="rect">
            <a:avLst/>
          </a:prstGeom>
        </p:spPr>
      </p:pic>
      <p:cxnSp>
        <p:nvCxnSpPr>
          <p:cNvPr id="24" name="Straight Connector 23">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AutoShape 2" descr="Image result for motivational interviewing"/>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84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39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76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D2C4E3-7F4B-4377-8A09-DC27964F5382}"/>
              </a:ext>
            </a:extLst>
          </p:cNvPr>
          <p:cNvSpPr>
            <a:spLocks noGrp="1"/>
          </p:cNvSpPr>
          <p:nvPr>
            <p:ph type="title"/>
          </p:nvPr>
        </p:nvSpPr>
        <p:spPr>
          <a:xfrm>
            <a:off x="2029677" y="914401"/>
            <a:ext cx="2743200" cy="2887579"/>
          </a:xfrm>
        </p:spPr>
        <p:txBody>
          <a:bodyPr vert="horz" lIns="91440" tIns="45720" rIns="91440" bIns="45720" rtlCol="0" anchor="b">
            <a:normAutofit/>
          </a:bodyPr>
          <a:lstStyle/>
          <a:p>
            <a:pPr algn="ctr"/>
            <a:r>
              <a:rPr lang="en-US" sz="3300" dirty="0">
                <a:solidFill>
                  <a:srgbClr val="FFFFFF"/>
                </a:solidFill>
              </a:rPr>
              <a:t>“Quitting is easy, I’ve done it dozens of times” –Mark Twain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345"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7BD437A3-5443-4CF3-A947-6172C3D0E88A}"/>
              </a:ext>
            </a:extLst>
          </p:cNvPr>
          <p:cNvPicPr>
            <a:picLocks noGrp="1" noChangeAspect="1"/>
          </p:cNvPicPr>
          <p:nvPr>
            <p:ph idx="1"/>
          </p:nvPr>
        </p:nvPicPr>
        <p:blipFill>
          <a:blip r:embed="rId2"/>
          <a:stretch>
            <a:fillRect/>
          </a:stretch>
        </p:blipFill>
        <p:spPr>
          <a:xfrm>
            <a:off x="5898933" y="492573"/>
            <a:ext cx="3896027" cy="5880796"/>
          </a:xfrm>
          <a:prstGeom prst="rect">
            <a:avLst/>
          </a:prstGeom>
        </p:spPr>
      </p:pic>
    </p:spTree>
    <p:extLst>
      <p:ext uri="{BB962C8B-B14F-4D97-AF65-F5344CB8AC3E}">
        <p14:creationId xmlns:p14="http://schemas.microsoft.com/office/powerpoint/2010/main" val="2140993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76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029677" y="914401"/>
            <a:ext cx="2743200" cy="2887579"/>
          </a:xfrm>
        </p:spPr>
        <p:txBody>
          <a:bodyPr vert="horz" lIns="91440" tIns="45720" rIns="91440" bIns="45720" rtlCol="0" anchor="b">
            <a:normAutofit/>
          </a:bodyPr>
          <a:lstStyle/>
          <a:p>
            <a:pPr algn="ctr"/>
            <a:r>
              <a:rPr lang="en-US" sz="3300">
                <a:solidFill>
                  <a:srgbClr val="FFFFFF"/>
                </a:solidFill>
              </a:rPr>
              <a:t>Swift, certain, modest, </a:t>
            </a:r>
            <a:br>
              <a:rPr lang="en-US" sz="3300">
                <a:solidFill>
                  <a:srgbClr val="FFFFFF"/>
                </a:solidFill>
              </a:rPr>
            </a:br>
            <a:r>
              <a:rPr lang="en-US" sz="3300">
                <a:solidFill>
                  <a:srgbClr val="FFFFFF"/>
                </a:solidFill>
              </a:rPr>
              <a:t>consequences shape behavioral choices…</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345"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0FBC6ABB-074B-4009-B065-7E12A3C6814B}"/>
              </a:ext>
            </a:extLst>
          </p:cNvPr>
          <p:cNvPicPr>
            <a:picLocks noGrp="1" noChangeAspect="1"/>
          </p:cNvPicPr>
          <p:nvPr>
            <p:ph idx="1"/>
          </p:nvPr>
        </p:nvPicPr>
        <p:blipFill>
          <a:blip r:embed="rId2"/>
          <a:stretch>
            <a:fillRect/>
          </a:stretch>
        </p:blipFill>
        <p:spPr>
          <a:xfrm>
            <a:off x="5575488" y="492573"/>
            <a:ext cx="4542914" cy="5880796"/>
          </a:xfrm>
          <a:prstGeom prst="rect">
            <a:avLst/>
          </a:prstGeom>
        </p:spPr>
      </p:pic>
    </p:spTree>
    <p:extLst>
      <p:ext uri="{BB962C8B-B14F-4D97-AF65-F5344CB8AC3E}">
        <p14:creationId xmlns:p14="http://schemas.microsoft.com/office/powerpoint/2010/main" val="2379665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84" name="Rectangle 418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over with white text&#10;&#10;Description automatically generated">
            <a:extLst>
              <a:ext uri="{FF2B5EF4-FFF2-40B4-BE49-F238E27FC236}">
                <a16:creationId xmlns:a16="http://schemas.microsoft.com/office/drawing/2014/main" id="{5076190E-3F68-AC99-7567-5B950880E19C}"/>
              </a:ext>
            </a:extLst>
          </p:cNvPr>
          <p:cNvPicPr>
            <a:picLocks noChangeAspect="1"/>
          </p:cNvPicPr>
          <p:nvPr/>
        </p:nvPicPr>
        <p:blipFill rotWithShape="1">
          <a:blip r:embed="rId2"/>
          <a:srcRect l="464" r="464"/>
          <a:stretch/>
        </p:blipFill>
        <p:spPr>
          <a:xfrm>
            <a:off x="1222375" y="1844675"/>
            <a:ext cx="3343275" cy="4449763"/>
          </a:xfrm>
          <a:prstGeom prst="rect">
            <a:avLst/>
          </a:prstGeom>
        </p:spPr>
      </p:pic>
      <p:pic>
        <p:nvPicPr>
          <p:cNvPr id="5" name="Picture 4" descr="A book cover of a drug abuse&#10;&#10;Description automatically generated">
            <a:extLst>
              <a:ext uri="{FF2B5EF4-FFF2-40B4-BE49-F238E27FC236}">
                <a16:creationId xmlns:a16="http://schemas.microsoft.com/office/drawing/2014/main" id="{D34B3D8E-D2B7-1F28-6723-2624C46C5D6E}"/>
              </a:ext>
            </a:extLst>
          </p:cNvPr>
          <p:cNvPicPr>
            <a:picLocks noChangeAspect="1"/>
          </p:cNvPicPr>
          <p:nvPr/>
        </p:nvPicPr>
        <p:blipFill>
          <a:blip r:embed="rId3"/>
          <a:stretch>
            <a:fillRect/>
          </a:stretch>
        </p:blipFill>
        <p:spPr>
          <a:xfrm>
            <a:off x="4632325" y="1844675"/>
            <a:ext cx="2941638" cy="4449763"/>
          </a:xfrm>
          <a:prstGeom prst="rect">
            <a:avLst/>
          </a:prstGeom>
        </p:spPr>
      </p:pic>
      <p:pic>
        <p:nvPicPr>
          <p:cNvPr id="4100" name="Picture 4" descr="Acceptance and Commitment Therapy: The Process and Practice of Mindful Change">
            <a:extLst>
              <a:ext uri="{FF2B5EF4-FFF2-40B4-BE49-F238E27FC236}">
                <a16:creationId xmlns:a16="http://schemas.microsoft.com/office/drawing/2014/main" id="{E67E22DE-A698-C879-2553-26B495ABDF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1349"/>
          <a:stretch/>
        </p:blipFill>
        <p:spPr bwMode="auto">
          <a:xfrm>
            <a:off x="7640638" y="1844675"/>
            <a:ext cx="3327400" cy="444976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AA5BC1-FF80-178A-94FB-ED975DF84BC2}"/>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800" kern="1200">
                <a:solidFill>
                  <a:schemeClr val="tx1"/>
                </a:solidFill>
                <a:latin typeface="+mj-lt"/>
                <a:ea typeface="+mj-ea"/>
                <a:cs typeface="+mj-cs"/>
              </a:rPr>
              <a:t>“Third wave” Psychotherapy approaches… </a:t>
            </a:r>
          </a:p>
        </p:txBody>
      </p:sp>
    </p:spTree>
    <p:extLst>
      <p:ext uri="{BB962C8B-B14F-4D97-AF65-F5344CB8AC3E}">
        <p14:creationId xmlns:p14="http://schemas.microsoft.com/office/powerpoint/2010/main" val="3308653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EE1953-FB34-4444-B664-778B7801E3EC}"/>
              </a:ext>
            </a:extLst>
          </p:cNvPr>
          <p:cNvPicPr>
            <a:picLocks noChangeAspect="1"/>
          </p:cNvPicPr>
          <p:nvPr/>
        </p:nvPicPr>
        <p:blipFill>
          <a:blip r:embed="rId2"/>
          <a:stretch>
            <a:fillRect/>
          </a:stretch>
        </p:blipFill>
        <p:spPr>
          <a:xfrm>
            <a:off x="1895476" y="228601"/>
            <a:ext cx="2643727" cy="3997637"/>
          </a:xfrm>
          <a:prstGeom prst="rect">
            <a:avLst/>
          </a:prstGeom>
        </p:spPr>
      </p:pic>
      <p:pic>
        <p:nvPicPr>
          <p:cNvPr id="5" name="Content Placeholder 4">
            <a:extLst>
              <a:ext uri="{FF2B5EF4-FFF2-40B4-BE49-F238E27FC236}">
                <a16:creationId xmlns:a16="http://schemas.microsoft.com/office/drawing/2014/main" id="{33A2509C-4B11-4C82-BA2F-83270BC0E7DF}"/>
              </a:ext>
            </a:extLst>
          </p:cNvPr>
          <p:cNvPicPr>
            <a:picLocks noGrp="1" noChangeAspect="1"/>
          </p:cNvPicPr>
          <p:nvPr>
            <p:ph idx="1"/>
          </p:nvPr>
        </p:nvPicPr>
        <p:blipFill>
          <a:blip r:embed="rId3"/>
          <a:stretch>
            <a:fillRect/>
          </a:stretch>
        </p:blipFill>
        <p:spPr>
          <a:xfrm>
            <a:off x="7796212" y="555729"/>
            <a:ext cx="2818334" cy="3997637"/>
          </a:xfrm>
          <a:prstGeom prst="rect">
            <a:avLst/>
          </a:prstGeom>
        </p:spPr>
      </p:pic>
      <p:pic>
        <p:nvPicPr>
          <p:cNvPr id="6" name="Picture 5">
            <a:extLst>
              <a:ext uri="{FF2B5EF4-FFF2-40B4-BE49-F238E27FC236}">
                <a16:creationId xmlns:a16="http://schemas.microsoft.com/office/drawing/2014/main" id="{57D64DBF-0426-4E99-9054-FD3EB236FFCF}"/>
              </a:ext>
            </a:extLst>
          </p:cNvPr>
          <p:cNvPicPr>
            <a:picLocks noChangeAspect="1"/>
          </p:cNvPicPr>
          <p:nvPr/>
        </p:nvPicPr>
        <p:blipFill>
          <a:blip r:embed="rId4"/>
          <a:stretch>
            <a:fillRect/>
          </a:stretch>
        </p:blipFill>
        <p:spPr>
          <a:xfrm>
            <a:off x="6262688" y="4652371"/>
            <a:ext cx="2962275" cy="1543050"/>
          </a:xfrm>
          <a:prstGeom prst="rect">
            <a:avLst/>
          </a:prstGeom>
        </p:spPr>
      </p:pic>
      <p:pic>
        <p:nvPicPr>
          <p:cNvPr id="7" name="Picture 6">
            <a:extLst>
              <a:ext uri="{FF2B5EF4-FFF2-40B4-BE49-F238E27FC236}">
                <a16:creationId xmlns:a16="http://schemas.microsoft.com/office/drawing/2014/main" id="{BDE1BBCC-84F3-412A-A7B3-0D93AC5DCD26}"/>
              </a:ext>
            </a:extLst>
          </p:cNvPr>
          <p:cNvPicPr>
            <a:picLocks noChangeAspect="1"/>
          </p:cNvPicPr>
          <p:nvPr/>
        </p:nvPicPr>
        <p:blipFill>
          <a:blip r:embed="rId5"/>
          <a:stretch>
            <a:fillRect/>
          </a:stretch>
        </p:blipFill>
        <p:spPr>
          <a:xfrm>
            <a:off x="5910500" y="2357438"/>
            <a:ext cx="2143125" cy="2143125"/>
          </a:xfrm>
          <a:prstGeom prst="rect">
            <a:avLst/>
          </a:prstGeom>
        </p:spPr>
      </p:pic>
      <p:pic>
        <p:nvPicPr>
          <p:cNvPr id="8" name="Picture 7">
            <a:extLst>
              <a:ext uri="{FF2B5EF4-FFF2-40B4-BE49-F238E27FC236}">
                <a16:creationId xmlns:a16="http://schemas.microsoft.com/office/drawing/2014/main" id="{32E4B301-CB32-4229-99B0-76A2D59D41B4}"/>
              </a:ext>
            </a:extLst>
          </p:cNvPr>
          <p:cNvPicPr>
            <a:picLocks noChangeAspect="1"/>
          </p:cNvPicPr>
          <p:nvPr/>
        </p:nvPicPr>
        <p:blipFill>
          <a:blip r:embed="rId6"/>
          <a:stretch>
            <a:fillRect/>
          </a:stretch>
        </p:blipFill>
        <p:spPr>
          <a:xfrm>
            <a:off x="4948237" y="894669"/>
            <a:ext cx="2628900" cy="1743075"/>
          </a:xfrm>
          <a:prstGeom prst="rect">
            <a:avLst/>
          </a:prstGeom>
        </p:spPr>
      </p:pic>
      <p:pic>
        <p:nvPicPr>
          <p:cNvPr id="3" name="Picture 2">
            <a:extLst>
              <a:ext uri="{FF2B5EF4-FFF2-40B4-BE49-F238E27FC236}">
                <a16:creationId xmlns:a16="http://schemas.microsoft.com/office/drawing/2014/main" id="{9BAB1CD9-10F0-48F7-9F82-A15D9558B44C}"/>
              </a:ext>
            </a:extLst>
          </p:cNvPr>
          <p:cNvPicPr>
            <a:picLocks noChangeAspect="1"/>
          </p:cNvPicPr>
          <p:nvPr/>
        </p:nvPicPr>
        <p:blipFill>
          <a:blip r:embed="rId7"/>
          <a:stretch>
            <a:fillRect/>
          </a:stretch>
        </p:blipFill>
        <p:spPr>
          <a:xfrm>
            <a:off x="1711981" y="3232203"/>
            <a:ext cx="4260509" cy="2840339"/>
          </a:xfrm>
          <a:prstGeom prst="rect">
            <a:avLst/>
          </a:prstGeom>
        </p:spPr>
      </p:pic>
    </p:spTree>
    <p:extLst>
      <p:ext uri="{BB962C8B-B14F-4D97-AF65-F5344CB8AC3E}">
        <p14:creationId xmlns:p14="http://schemas.microsoft.com/office/powerpoint/2010/main" val="2827608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38670C-05AB-EDE5-EA1B-D8E3EF5D7741}"/>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Digital Health</a:t>
            </a:r>
          </a:p>
        </p:txBody>
      </p:sp>
      <p:sp>
        <p:nvSpPr>
          <p:cNvPr id="512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a cell phone being held by a stethoscope and a figure looking at the cell phone and thinking about reinventing the wheel">
            <a:extLst>
              <a:ext uri="{FF2B5EF4-FFF2-40B4-BE49-F238E27FC236}">
                <a16:creationId xmlns:a16="http://schemas.microsoft.com/office/drawing/2014/main" id="{B4398357-0D06-7380-80B6-BEFEBF702E1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077" r="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88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ED4F920-99B4-8760-C28D-2F7CE4CD4846}"/>
              </a:ext>
            </a:extLst>
          </p:cNvPr>
          <p:cNvGraphicFramePr/>
          <p:nvPr>
            <p:extLst>
              <p:ext uri="{D42A27DB-BD31-4B8C-83A1-F6EECF244321}">
                <p14:modId xmlns:p14="http://schemas.microsoft.com/office/powerpoint/2010/main" val="4226611246"/>
              </p:ext>
            </p:extLst>
          </p:nvPr>
        </p:nvGraphicFramePr>
        <p:xfrm>
          <a:off x="1825553" y="9753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296A7F6E-003C-5551-FB74-550370D13E3C}"/>
              </a:ext>
            </a:extLst>
          </p:cNvPr>
          <p:cNvSpPr txBox="1">
            <a:spLocks/>
          </p:cNvSpPr>
          <p:nvPr/>
        </p:nvSpPr>
        <p:spPr>
          <a:xfrm>
            <a:off x="609600" y="0"/>
            <a:ext cx="10972800" cy="70658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Overall SUD Severity (~48M in U.S. Population)</a:t>
            </a:r>
          </a:p>
        </p:txBody>
      </p:sp>
      <p:sp>
        <p:nvSpPr>
          <p:cNvPr id="4" name="TextBox 3">
            <a:extLst>
              <a:ext uri="{FF2B5EF4-FFF2-40B4-BE49-F238E27FC236}">
                <a16:creationId xmlns:a16="http://schemas.microsoft.com/office/drawing/2014/main" id="{A9C56151-0DF0-385D-9833-B21784CBD4D5}"/>
              </a:ext>
            </a:extLst>
          </p:cNvPr>
          <p:cNvSpPr txBox="1">
            <a:spLocks noChangeArrowheads="1"/>
          </p:cNvSpPr>
          <p:nvPr/>
        </p:nvSpPr>
        <p:spPr bwMode="auto">
          <a:xfrm>
            <a:off x="0" y="6547321"/>
            <a:ext cx="8472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fontAlgn="base">
              <a:spcBef>
                <a:spcPct val="0"/>
              </a:spcBef>
              <a:spcAft>
                <a:spcPct val="0"/>
              </a:spcAft>
              <a:defRPr/>
            </a:pPr>
            <a:r>
              <a:rPr lang="en-US" sz="1200" b="1" dirty="0">
                <a:solidFill>
                  <a:prstClr val="black"/>
                </a:solidFill>
              </a:rPr>
              <a:t>Source: NSDUH, 2023</a:t>
            </a:r>
          </a:p>
        </p:txBody>
      </p:sp>
    </p:spTree>
    <p:extLst>
      <p:ext uri="{BB962C8B-B14F-4D97-AF65-F5344CB8AC3E}">
        <p14:creationId xmlns:p14="http://schemas.microsoft.com/office/powerpoint/2010/main" val="416331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2252" y="-2"/>
            <a:ext cx="4081393"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F9BEBE-6609-4FE9-BAAB-5792B6330492}"/>
              </a:ext>
            </a:extLst>
          </p:cNvPr>
          <p:cNvSpPr>
            <a:spLocks noGrp="1"/>
          </p:cNvSpPr>
          <p:nvPr>
            <p:ph type="title"/>
          </p:nvPr>
        </p:nvSpPr>
        <p:spPr>
          <a:xfrm>
            <a:off x="2086681" y="632991"/>
            <a:ext cx="3046982" cy="1043409"/>
          </a:xfrm>
        </p:spPr>
        <p:txBody>
          <a:bodyPr>
            <a:normAutofit/>
          </a:bodyPr>
          <a:lstStyle/>
          <a:p>
            <a:endParaRPr lang="en-US" sz="3100"/>
          </a:p>
        </p:txBody>
      </p:sp>
      <p:sp>
        <p:nvSpPr>
          <p:cNvPr id="3" name="Content Placeholder 2">
            <a:extLst>
              <a:ext uri="{FF2B5EF4-FFF2-40B4-BE49-F238E27FC236}">
                <a16:creationId xmlns:a16="http://schemas.microsoft.com/office/drawing/2014/main" id="{90F4C1BE-C763-4961-AECC-9D9FF158229C}"/>
              </a:ext>
            </a:extLst>
          </p:cNvPr>
          <p:cNvSpPr>
            <a:spLocks noGrp="1"/>
          </p:cNvSpPr>
          <p:nvPr>
            <p:ph idx="1"/>
          </p:nvPr>
        </p:nvSpPr>
        <p:spPr>
          <a:xfrm>
            <a:off x="1912856" y="1774372"/>
            <a:ext cx="3048307" cy="2754086"/>
          </a:xfrm>
        </p:spPr>
        <p:txBody>
          <a:bodyPr anchor="t">
            <a:normAutofit/>
          </a:bodyPr>
          <a:lstStyle/>
          <a:p>
            <a:endParaRPr lang="en-US" sz="1600"/>
          </a:p>
        </p:txBody>
      </p:sp>
      <p:pic>
        <p:nvPicPr>
          <p:cNvPr id="5" name="Picture 4">
            <a:extLst>
              <a:ext uri="{FF2B5EF4-FFF2-40B4-BE49-F238E27FC236}">
                <a16:creationId xmlns:a16="http://schemas.microsoft.com/office/drawing/2014/main" id="{64A93EA1-B882-46C3-A0AD-94DA648F295B}"/>
              </a:ext>
            </a:extLst>
          </p:cNvPr>
          <p:cNvPicPr>
            <a:picLocks noChangeAspect="1"/>
          </p:cNvPicPr>
          <p:nvPr/>
        </p:nvPicPr>
        <p:blipFill>
          <a:blip r:embed="rId2"/>
          <a:stretch>
            <a:fillRect/>
          </a:stretch>
        </p:blipFill>
        <p:spPr>
          <a:xfrm>
            <a:off x="1785583" y="407355"/>
            <a:ext cx="3046982" cy="4448594"/>
          </a:xfrm>
          <a:prstGeom prst="rect">
            <a:avLst/>
          </a:prstGeom>
        </p:spPr>
      </p:pic>
      <p:pic>
        <p:nvPicPr>
          <p:cNvPr id="39" name="Picture 38">
            <a:extLst>
              <a:ext uri="{FF2B5EF4-FFF2-40B4-BE49-F238E27FC236}">
                <a16:creationId xmlns:a16="http://schemas.microsoft.com/office/drawing/2014/main" id="{084D7327-253D-4015-940D-13DFC5D425B7}"/>
              </a:ext>
            </a:extLst>
          </p:cNvPr>
          <p:cNvPicPr>
            <a:picLocks noChangeAspect="1"/>
          </p:cNvPicPr>
          <p:nvPr/>
        </p:nvPicPr>
        <p:blipFill>
          <a:blip r:embed="rId3"/>
          <a:stretch>
            <a:fillRect/>
          </a:stretch>
        </p:blipFill>
        <p:spPr>
          <a:xfrm>
            <a:off x="6096000" y="407355"/>
            <a:ext cx="3009501" cy="4606568"/>
          </a:xfrm>
          <a:prstGeom prst="rect">
            <a:avLst/>
          </a:prstGeom>
        </p:spPr>
      </p:pic>
      <p:sp>
        <p:nvSpPr>
          <p:cNvPr id="4" name="Content Placeholder 2">
            <a:extLst>
              <a:ext uri="{FF2B5EF4-FFF2-40B4-BE49-F238E27FC236}">
                <a16:creationId xmlns:a16="http://schemas.microsoft.com/office/drawing/2014/main" id="{1A5B9B4E-BA00-3494-6D5E-20D5A97FD102}"/>
              </a:ext>
            </a:extLst>
          </p:cNvPr>
          <p:cNvSpPr txBox="1">
            <a:spLocks/>
          </p:cNvSpPr>
          <p:nvPr/>
        </p:nvSpPr>
        <p:spPr>
          <a:xfrm>
            <a:off x="0" y="5190120"/>
            <a:ext cx="12192000" cy="1655098"/>
          </a:xfrm>
          <a:prstGeom prst="rect">
            <a:avLst/>
          </a:prstGeom>
          <a:solidFill>
            <a:srgbClr val="FF0000"/>
          </a:solidFill>
        </p:spPr>
        <p:txBody>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defTabSz="914400">
              <a:buNone/>
            </a:pPr>
            <a:r>
              <a:rPr lang="en-US" dirty="0"/>
              <a:t>Also, there has been greater recognition that addiction (severe SUD) confers long-term vulnerability to disorder recurrence and reinstatement but also that there are millions of people living in long-term recovery from whom a great deal could be learned about their various successful pathways …</a:t>
            </a:r>
          </a:p>
        </p:txBody>
      </p:sp>
    </p:spTree>
    <p:extLst>
      <p:ext uri="{BB962C8B-B14F-4D97-AF65-F5344CB8AC3E}">
        <p14:creationId xmlns:p14="http://schemas.microsoft.com/office/powerpoint/2010/main" val="28473387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Image result for drug and alcohol dependence">
            <a:extLst>
              <a:ext uri="{FF2B5EF4-FFF2-40B4-BE49-F238E27FC236}">
                <a16:creationId xmlns:a16="http://schemas.microsoft.com/office/drawing/2014/main" id="{F30F4F01-8C15-4C03-9E22-F4B1B3825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3467"/>
            <a:ext cx="41782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51D65890-523E-495B-A9BF-5FFB80219F1A}"/>
              </a:ext>
            </a:extLst>
          </p:cNvPr>
          <p:cNvPicPr>
            <a:picLocks noGrp="1" noChangeAspect="1"/>
          </p:cNvPicPr>
          <p:nvPr>
            <p:ph idx="1"/>
          </p:nvPr>
        </p:nvPicPr>
        <p:blipFill>
          <a:blip r:embed="rId3"/>
          <a:stretch>
            <a:fillRect/>
          </a:stretch>
        </p:blipFill>
        <p:spPr>
          <a:xfrm>
            <a:off x="5733827" y="643467"/>
            <a:ext cx="6207162" cy="5571065"/>
          </a:xfrm>
          <a:prstGeom prst="rect">
            <a:avLst/>
          </a:prstGeom>
        </p:spPr>
      </p:pic>
    </p:spTree>
    <p:extLst>
      <p:ext uri="{BB962C8B-B14F-4D97-AF65-F5344CB8AC3E}">
        <p14:creationId xmlns:p14="http://schemas.microsoft.com/office/powerpoint/2010/main" val="2447044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D0B169-F53E-536E-2EA1-1EF3525AFFC5}"/>
              </a:ext>
            </a:extLst>
          </p:cNvPr>
          <p:cNvSpPr>
            <a:spLocks noGrp="1"/>
          </p:cNvSpPr>
          <p:nvPr>
            <p:ph type="title"/>
          </p:nvPr>
        </p:nvSpPr>
        <p:spPr>
          <a:xfrm>
            <a:off x="838200" y="365125"/>
            <a:ext cx="10515600" cy="1325563"/>
          </a:xfrm>
        </p:spPr>
        <p:txBody>
          <a:bodyPr>
            <a:normAutofit/>
          </a:bodyPr>
          <a:lstStyle/>
          <a:p>
            <a:pPr algn="ctr"/>
            <a:r>
              <a:rPr lang="en-US" sz="5400" dirty="0"/>
              <a:t>Disclosures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1A6D56-A1C9-644B-60F2-756D70C78B7B}"/>
              </a:ext>
            </a:extLst>
          </p:cNvPr>
          <p:cNvSpPr>
            <a:spLocks noGrp="1"/>
          </p:cNvSpPr>
          <p:nvPr>
            <p:ph idx="1"/>
          </p:nvPr>
        </p:nvSpPr>
        <p:spPr>
          <a:xfrm>
            <a:off x="838200" y="1929384"/>
            <a:ext cx="10515600" cy="4251960"/>
          </a:xfrm>
        </p:spPr>
        <p:txBody>
          <a:bodyPr>
            <a:normAutofit/>
          </a:bodyPr>
          <a:lstStyle/>
          <a:p>
            <a:pPr marL="0" indent="0" algn="ctr">
              <a:buNone/>
            </a:pPr>
            <a:r>
              <a:rPr lang="en-US" sz="2200" dirty="0"/>
              <a:t>None</a:t>
            </a:r>
          </a:p>
        </p:txBody>
      </p:sp>
    </p:spTree>
    <p:extLst>
      <p:ext uri="{BB962C8B-B14F-4D97-AF65-F5344CB8AC3E}">
        <p14:creationId xmlns:p14="http://schemas.microsoft.com/office/powerpoint/2010/main" val="64216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3" name="Rectangle 2">
            <a:extLst>
              <a:ext uri="{FF2B5EF4-FFF2-40B4-BE49-F238E27FC236}">
                <a16:creationId xmlns:a16="http://schemas.microsoft.com/office/drawing/2014/main" id="{6B2E9A87-CBAC-41E7-9E18-C3F371E55DC8}"/>
              </a:ext>
            </a:extLst>
          </p:cNvPr>
          <p:cNvSpPr/>
          <p:nvPr/>
        </p:nvSpPr>
        <p:spPr>
          <a:xfrm>
            <a:off x="9231923" y="2189285"/>
            <a:ext cx="2960077" cy="29805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1286A8D-1991-46B6-839F-13C6933A98EC}"/>
              </a:ext>
            </a:extLst>
          </p:cNvPr>
          <p:cNvSpPr/>
          <p:nvPr/>
        </p:nvSpPr>
        <p:spPr>
          <a:xfrm>
            <a:off x="5238331" y="5240215"/>
            <a:ext cx="6886261" cy="14489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125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6C774E75-9044-4822-B651-5FC73806FDC8}"/>
              </a:ext>
            </a:extLst>
          </p:cNvPr>
          <p:cNvGraphicFramePr>
            <a:graphicFrameLocks/>
          </p:cNvGraphicFramePr>
          <p:nvPr/>
        </p:nvGraphicFramePr>
        <p:xfrm>
          <a:off x="1371600" y="245726"/>
          <a:ext cx="9223129" cy="60495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8073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p:cNvSpPr txBox="1"/>
          <p:nvPr/>
        </p:nvSpPr>
        <p:spPr>
          <a:xfrm>
            <a:off x="671332" y="140544"/>
            <a:ext cx="5660020"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Multiple Pathways to Recovery</a:t>
            </a:r>
          </a:p>
        </p:txBody>
      </p:sp>
      <p:sp>
        <p:nvSpPr>
          <p:cNvPr id="4" name="TextBox 3"/>
          <p:cNvSpPr txBox="1"/>
          <p:nvPr/>
        </p:nvSpPr>
        <p:spPr>
          <a:xfrm>
            <a:off x="671333" y="1608881"/>
            <a:ext cx="5789753" cy="4560426"/>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Acknowledges myriad ways in which individuals can recover: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Clinical</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pathways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(provided by a clinician or other medical professional – both medication and psychosocial interventions)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Nonclinical pathways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(services not involving clinicians such as Alcoholics Anonymous)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Self-management pathways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(recovery change processes that involve no formal services, sometimes referred to as “natural recovery”)</a:t>
            </a:r>
          </a:p>
        </p:txBody>
      </p:sp>
      <p:sp>
        <p:nvSpPr>
          <p:cNvPr id="18"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61086"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srcRect l="21615" r="24255" b="1"/>
          <a:stretch/>
        </p:blipFill>
        <p:spPr>
          <a:xfrm>
            <a:off x="6586606" y="-2"/>
            <a:ext cx="4081395"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pSp>
        <p:nvGrpSpPr>
          <p:cNvPr id="6" name="Group 5">
            <a:extLst>
              <a:ext uri="{FF2B5EF4-FFF2-40B4-BE49-F238E27FC236}">
                <a16:creationId xmlns:a16="http://schemas.microsoft.com/office/drawing/2014/main" id="{B038194B-967B-49C1-9A1E-69AC07A9807D}"/>
              </a:ext>
            </a:extLst>
          </p:cNvPr>
          <p:cNvGrpSpPr/>
          <p:nvPr/>
        </p:nvGrpSpPr>
        <p:grpSpPr>
          <a:xfrm>
            <a:off x="8896574" y="-2008"/>
            <a:ext cx="1771427" cy="432314"/>
            <a:chOff x="1198575" y="4186237"/>
            <a:chExt cx="7537267" cy="1438276"/>
          </a:xfrm>
        </p:grpSpPr>
        <p:pic>
          <p:nvPicPr>
            <p:cNvPr id="7" name="Picture 2" descr="https://www.recoveryanswers.org/ui/images/logo-hmsth.png">
              <a:extLst>
                <a:ext uri="{FF2B5EF4-FFF2-40B4-BE49-F238E27FC236}">
                  <a16:creationId xmlns:a16="http://schemas.microsoft.com/office/drawing/2014/main" id="{D8B2B19B-E5E8-461B-A64C-ABECEB000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842" y="4957763"/>
              <a:ext cx="38100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recoveryanswers.org/ui/images/logo-mgh.png">
              <a:extLst>
                <a:ext uri="{FF2B5EF4-FFF2-40B4-BE49-F238E27FC236}">
                  <a16:creationId xmlns:a16="http://schemas.microsoft.com/office/drawing/2014/main" id="{1F667EB9-0594-4C66-8D21-6A2891980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842" y="4186238"/>
              <a:ext cx="37719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covery Research Institute">
              <a:extLst>
                <a:ext uri="{FF2B5EF4-FFF2-40B4-BE49-F238E27FC236}">
                  <a16:creationId xmlns:a16="http://schemas.microsoft.com/office/drawing/2014/main" id="{D76CA6F9-2EC3-46F1-AB40-E439DD9F6F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575" y="4186237"/>
              <a:ext cx="3657621" cy="13984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670781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BA774A2-E0CA-4E96-9514-E10B55DC30C4}"/>
              </a:ext>
            </a:extLst>
          </p:cNvPr>
          <p:cNvGraphicFramePr>
            <a:graphicFrameLocks/>
          </p:cNvGraphicFramePr>
          <p:nvPr/>
        </p:nvGraphicFramePr>
        <p:xfrm>
          <a:off x="1474839" y="365127"/>
          <a:ext cx="10019071" cy="55243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4144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9ACC-D939-423F-A73E-ACF2D14E85C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8939C2E-7D90-4915-A412-115D223EA7D4}"/>
              </a:ext>
            </a:extLst>
          </p:cNvPr>
          <p:cNvSpPr>
            <a:spLocks noGrp="1"/>
          </p:cNvSpPr>
          <p:nvPr>
            <p:ph idx="1"/>
          </p:nvPr>
        </p:nvSpPr>
        <p:spPr/>
        <p:txBody>
          <a:bodyPr/>
          <a:lstStyle/>
          <a:p>
            <a:endParaRPr lang="en-US" dirty="0"/>
          </a:p>
        </p:txBody>
      </p:sp>
      <p:graphicFrame>
        <p:nvGraphicFramePr>
          <p:cNvPr id="4" name="Chart 3">
            <a:extLst>
              <a:ext uri="{FF2B5EF4-FFF2-40B4-BE49-F238E27FC236}">
                <a16:creationId xmlns:a16="http://schemas.microsoft.com/office/drawing/2014/main" id="{11652517-AA8D-498D-8AC8-16B604D759B0}"/>
              </a:ext>
            </a:extLst>
          </p:cNvPr>
          <p:cNvGraphicFramePr>
            <a:graphicFrameLocks/>
          </p:cNvGraphicFramePr>
          <p:nvPr/>
        </p:nvGraphicFramePr>
        <p:xfrm>
          <a:off x="403123" y="167148"/>
          <a:ext cx="10950677" cy="64696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5152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405E020-CA66-72CE-14AF-F1E9FA5014CC}"/>
              </a:ext>
            </a:extLst>
          </p:cNvPr>
          <p:cNvPicPr>
            <a:picLocks noChangeAspect="1"/>
          </p:cNvPicPr>
          <p:nvPr/>
        </p:nvPicPr>
        <p:blipFill>
          <a:blip r:embed="rId2"/>
          <a:stretch>
            <a:fillRect/>
          </a:stretch>
        </p:blipFill>
        <p:spPr>
          <a:xfrm>
            <a:off x="6716870" y="643467"/>
            <a:ext cx="4291226" cy="5571066"/>
          </a:xfrm>
          <a:prstGeom prst="rect">
            <a:avLst/>
          </a:prstGeom>
        </p:spPr>
      </p:pic>
      <p:sp>
        <p:nvSpPr>
          <p:cNvPr id="13" name="Rectangle 12">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F239346-F06A-7D03-9C69-49E35DDB3DEE}"/>
              </a:ext>
            </a:extLst>
          </p:cNvPr>
          <p:cNvPicPr>
            <a:picLocks noChangeAspect="1"/>
          </p:cNvPicPr>
          <p:nvPr/>
        </p:nvPicPr>
        <p:blipFill>
          <a:blip r:embed="rId3"/>
          <a:stretch>
            <a:fillRect/>
          </a:stretch>
        </p:blipFill>
        <p:spPr>
          <a:xfrm>
            <a:off x="1219474" y="643467"/>
            <a:ext cx="4220082" cy="5571066"/>
          </a:xfrm>
          <a:prstGeom prst="rect">
            <a:avLst/>
          </a:prstGeom>
        </p:spPr>
      </p:pic>
      <p:sp>
        <p:nvSpPr>
          <p:cNvPr id="4" name="AutoShape 4" descr="Alcohol, Clinical and Experimental Research: Vol 48, No 1">
            <a:extLst>
              <a:ext uri="{FF2B5EF4-FFF2-40B4-BE49-F238E27FC236}">
                <a16:creationId xmlns:a16="http://schemas.microsoft.com/office/drawing/2014/main" id="{4C67F8E7-9B23-6C1F-8DCC-73BAB14DC043}"/>
              </a:ext>
            </a:extLst>
          </p:cNvPr>
          <p:cNvSpPr>
            <a:spLocks noChangeAspect="1" noChangeArrowheads="1"/>
          </p:cNvSpPr>
          <p:nvPr/>
        </p:nvSpPr>
        <p:spPr bwMode="auto">
          <a:xfrm>
            <a:off x="8737256" y="1549400"/>
            <a:ext cx="2875280" cy="2875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Alcohol, Clinical and Experimental Research: Vol 48, No 1">
            <a:extLst>
              <a:ext uri="{FF2B5EF4-FFF2-40B4-BE49-F238E27FC236}">
                <a16:creationId xmlns:a16="http://schemas.microsoft.com/office/drawing/2014/main" id="{4917983D-7F50-C17A-3549-39D93F973B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19183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18A715F-09C7-4425-82C6-8AB4BFA6240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426" y="820447"/>
            <a:ext cx="10569677" cy="5571067"/>
          </a:xfrm>
          <a:prstGeom prst="rect">
            <a:avLst/>
          </a:prstGeom>
          <a:noFill/>
        </p:spPr>
      </p:pic>
      <p:sp>
        <p:nvSpPr>
          <p:cNvPr id="5" name="TextBox 4">
            <a:extLst>
              <a:ext uri="{FF2B5EF4-FFF2-40B4-BE49-F238E27FC236}">
                <a16:creationId xmlns:a16="http://schemas.microsoft.com/office/drawing/2014/main" id="{62B0D8D7-909A-4EF4-BDDC-6815BE67DF32}"/>
              </a:ext>
            </a:extLst>
          </p:cNvPr>
          <p:cNvSpPr txBox="1"/>
          <p:nvPr/>
        </p:nvSpPr>
        <p:spPr>
          <a:xfrm flipH="1">
            <a:off x="478187" y="143320"/>
            <a:ext cx="1148407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Frequency distribution of serious recovery attempts prior to successful resolution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(left: full sample; right: outliers removed)</a:t>
            </a:r>
          </a:p>
        </p:txBody>
      </p:sp>
    </p:spTree>
    <p:extLst>
      <p:ext uri="{BB962C8B-B14F-4D97-AF65-F5344CB8AC3E}">
        <p14:creationId xmlns:p14="http://schemas.microsoft.com/office/powerpoint/2010/main" val="4133655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18A715F-09C7-4425-82C6-8AB4BFA6240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426" y="820447"/>
            <a:ext cx="10569677" cy="5571067"/>
          </a:xfrm>
          <a:prstGeom prst="rect">
            <a:avLst/>
          </a:prstGeom>
          <a:noFill/>
        </p:spPr>
      </p:pic>
      <p:sp>
        <p:nvSpPr>
          <p:cNvPr id="5" name="TextBox 4">
            <a:extLst>
              <a:ext uri="{FF2B5EF4-FFF2-40B4-BE49-F238E27FC236}">
                <a16:creationId xmlns:a16="http://schemas.microsoft.com/office/drawing/2014/main" id="{62B0D8D7-909A-4EF4-BDDC-6815BE67DF32}"/>
              </a:ext>
            </a:extLst>
          </p:cNvPr>
          <p:cNvSpPr txBox="1"/>
          <p:nvPr/>
        </p:nvSpPr>
        <p:spPr>
          <a:xfrm flipH="1">
            <a:off x="478187" y="143320"/>
            <a:ext cx="1148407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Frequency distribution of serious recovery attempts prior to successful resolution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(left, full sample; right: outliers removed)</a:t>
            </a:r>
          </a:p>
        </p:txBody>
      </p:sp>
      <p:sp>
        <p:nvSpPr>
          <p:cNvPr id="4" name="Rectangle 3">
            <a:extLst>
              <a:ext uri="{FF2B5EF4-FFF2-40B4-BE49-F238E27FC236}">
                <a16:creationId xmlns:a16="http://schemas.microsoft.com/office/drawing/2014/main" id="{77471348-78C3-43C7-A3F1-C027814FC59E}"/>
              </a:ext>
            </a:extLst>
          </p:cNvPr>
          <p:cNvSpPr/>
          <p:nvPr/>
        </p:nvSpPr>
        <p:spPr>
          <a:xfrm>
            <a:off x="678425" y="1266064"/>
            <a:ext cx="1056967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Skewness = 5.89, SE = 0.57; Kurtosis = 50.27, SE  =9.66</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F6A154C-2C4A-43A6-9F05-79646F723AA4}"/>
              </a:ext>
            </a:extLst>
          </p:cNvPr>
          <p:cNvSpPr txBox="1"/>
          <p:nvPr/>
        </p:nvSpPr>
        <p:spPr>
          <a:xfrm>
            <a:off x="71453" y="6422310"/>
            <a:ext cx="20095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 Standard Error</a:t>
            </a:r>
          </a:p>
        </p:txBody>
      </p:sp>
    </p:spTree>
    <p:extLst>
      <p:ext uri="{BB962C8B-B14F-4D97-AF65-F5344CB8AC3E}">
        <p14:creationId xmlns:p14="http://schemas.microsoft.com/office/powerpoint/2010/main" val="1571493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18A715F-09C7-4425-82C6-8AB4BFA6240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426" y="820447"/>
            <a:ext cx="10569677" cy="5571067"/>
          </a:xfrm>
          <a:prstGeom prst="rect">
            <a:avLst/>
          </a:prstGeom>
          <a:noFill/>
        </p:spPr>
      </p:pic>
      <p:sp>
        <p:nvSpPr>
          <p:cNvPr id="5" name="TextBox 4">
            <a:extLst>
              <a:ext uri="{FF2B5EF4-FFF2-40B4-BE49-F238E27FC236}">
                <a16:creationId xmlns:a16="http://schemas.microsoft.com/office/drawing/2014/main" id="{62B0D8D7-909A-4EF4-BDDC-6815BE67DF32}"/>
              </a:ext>
            </a:extLst>
          </p:cNvPr>
          <p:cNvSpPr txBox="1"/>
          <p:nvPr/>
        </p:nvSpPr>
        <p:spPr>
          <a:xfrm flipH="1">
            <a:off x="478187" y="143320"/>
            <a:ext cx="1148407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Frequency distribution of serious recovery attempts prior to successful resolution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(left, full sample; right: outliers removed)</a:t>
            </a:r>
          </a:p>
        </p:txBody>
      </p:sp>
      <p:graphicFrame>
        <p:nvGraphicFramePr>
          <p:cNvPr id="4" name="Table 3">
            <a:extLst>
              <a:ext uri="{FF2B5EF4-FFF2-40B4-BE49-F238E27FC236}">
                <a16:creationId xmlns:a16="http://schemas.microsoft.com/office/drawing/2014/main" id="{2C69AAF8-249A-4116-B0AC-6131881D7A01}"/>
              </a:ext>
            </a:extLst>
          </p:cNvPr>
          <p:cNvGraphicFramePr>
            <a:graphicFrameLocks noGrp="1"/>
          </p:cNvGraphicFramePr>
          <p:nvPr/>
        </p:nvGraphicFramePr>
        <p:xfrm>
          <a:off x="2877582" y="1055077"/>
          <a:ext cx="5642163" cy="1491826"/>
        </p:xfrm>
        <a:graphic>
          <a:graphicData uri="http://schemas.openxmlformats.org/drawingml/2006/table">
            <a:tbl>
              <a:tblPr firstRow="1" firstCol="1" bandRow="1">
                <a:tableStyleId>{5C22544A-7EE6-4342-B048-85BDC9FD1C3A}</a:tableStyleId>
              </a:tblPr>
              <a:tblGrid>
                <a:gridCol w="2105576">
                  <a:extLst>
                    <a:ext uri="{9D8B030D-6E8A-4147-A177-3AD203B41FA5}">
                      <a16:colId xmlns:a16="http://schemas.microsoft.com/office/drawing/2014/main" val="327839337"/>
                    </a:ext>
                  </a:extLst>
                </a:gridCol>
                <a:gridCol w="1823252">
                  <a:extLst>
                    <a:ext uri="{9D8B030D-6E8A-4147-A177-3AD203B41FA5}">
                      <a16:colId xmlns:a16="http://schemas.microsoft.com/office/drawing/2014/main" val="2645162640"/>
                    </a:ext>
                  </a:extLst>
                </a:gridCol>
                <a:gridCol w="1713335">
                  <a:extLst>
                    <a:ext uri="{9D8B030D-6E8A-4147-A177-3AD203B41FA5}">
                      <a16:colId xmlns:a16="http://schemas.microsoft.com/office/drawing/2014/main" val="3784925922"/>
                    </a:ext>
                  </a:extLst>
                </a:gridCol>
              </a:tblGrid>
              <a:tr h="711075">
                <a:tc>
                  <a:txBody>
                    <a:bodyPr/>
                    <a:lstStyle/>
                    <a:p>
                      <a:pPr marL="0" marR="0">
                        <a:spcBef>
                          <a:spcPts val="0"/>
                        </a:spcBef>
                        <a:spcAft>
                          <a:spcPts val="0"/>
                        </a:spcAft>
                      </a:pPr>
                      <a:endParaRPr lang="en-US" sz="2300" dirty="0">
                        <a:effectLst/>
                        <a:latin typeface="Arial" panose="020B0604020202020204" pitchFamily="34" charset="0"/>
                        <a:ea typeface="Calibri" panose="020F0502020204030204" pitchFamily="34" charset="0"/>
                      </a:endParaRPr>
                    </a:p>
                  </a:txBody>
                  <a:tcPr marL="143991" marR="143991" marT="0" marB="0"/>
                </a:tc>
                <a:tc>
                  <a:txBody>
                    <a:bodyPr/>
                    <a:lstStyle/>
                    <a:p>
                      <a:pPr marL="0" marR="0" algn="ctr">
                        <a:spcBef>
                          <a:spcPts val="0"/>
                        </a:spcBef>
                        <a:spcAft>
                          <a:spcPts val="0"/>
                        </a:spcAft>
                      </a:pPr>
                      <a:r>
                        <a:rPr lang="en-US" sz="2300" dirty="0">
                          <a:effectLst/>
                          <a:latin typeface="Arial" panose="020B0604020202020204" pitchFamily="34" charset="0"/>
                          <a:ea typeface="Calibri" panose="020F0502020204030204" pitchFamily="34" charset="0"/>
                        </a:rPr>
                        <a:t>Mean</a:t>
                      </a:r>
                    </a:p>
                  </a:txBody>
                  <a:tcPr marL="143991" marR="143991" marT="0" marB="0"/>
                </a:tc>
                <a:tc>
                  <a:txBody>
                    <a:bodyPr/>
                    <a:lstStyle/>
                    <a:p>
                      <a:pPr marL="0" marR="0" algn="ctr">
                        <a:spcBef>
                          <a:spcPts val="0"/>
                        </a:spcBef>
                        <a:spcAft>
                          <a:spcPts val="0"/>
                        </a:spcAft>
                      </a:pPr>
                      <a:r>
                        <a:rPr lang="en-US" sz="2300" dirty="0">
                          <a:effectLst/>
                          <a:latin typeface="Arial" panose="020B0604020202020204" pitchFamily="34" charset="0"/>
                          <a:ea typeface="Calibri" panose="020F0502020204030204" pitchFamily="34" charset="0"/>
                        </a:rPr>
                        <a:t>Median</a:t>
                      </a:r>
                    </a:p>
                  </a:txBody>
                  <a:tcPr marL="143991" marR="143991" marT="0" marB="0"/>
                </a:tc>
                <a:extLst>
                  <a:ext uri="{0D108BD9-81ED-4DB2-BD59-A6C34878D82A}">
                    <a16:rowId xmlns:a16="http://schemas.microsoft.com/office/drawing/2014/main" val="3621880996"/>
                  </a:ext>
                </a:extLst>
              </a:tr>
              <a:tr h="780751">
                <a:tc>
                  <a:txBody>
                    <a:bodyPr/>
                    <a:lstStyle/>
                    <a:p>
                      <a:pPr marL="0" marR="0">
                        <a:spcBef>
                          <a:spcPts val="0"/>
                        </a:spcBef>
                        <a:spcAft>
                          <a:spcPts val="0"/>
                        </a:spcAft>
                      </a:pPr>
                      <a:r>
                        <a:rPr lang="en-US" sz="2300" dirty="0">
                          <a:effectLst/>
                        </a:rPr>
                        <a:t>Full sample</a:t>
                      </a:r>
                      <a:endParaRPr lang="en-US" sz="2300" dirty="0">
                        <a:effectLst/>
                        <a:latin typeface="Arial" panose="020B0604020202020204" pitchFamily="34" charset="0"/>
                        <a:ea typeface="Calibri" panose="020F0502020204030204" pitchFamily="34" charset="0"/>
                      </a:endParaRPr>
                    </a:p>
                  </a:txBody>
                  <a:tcPr marL="143991" marR="143991" marT="0" marB="0"/>
                </a:tc>
                <a:tc>
                  <a:txBody>
                    <a:bodyPr/>
                    <a:lstStyle/>
                    <a:p>
                      <a:pPr marL="0" marR="0" algn="ctr">
                        <a:spcBef>
                          <a:spcPts val="0"/>
                        </a:spcBef>
                        <a:spcAft>
                          <a:spcPts val="0"/>
                        </a:spcAft>
                      </a:pPr>
                      <a:r>
                        <a:rPr lang="en-US" sz="2300" dirty="0">
                          <a:effectLst/>
                        </a:rPr>
                        <a:t>5.35 (13.41)</a:t>
                      </a:r>
                      <a:endParaRPr lang="en-US" sz="2300" dirty="0">
                        <a:effectLst/>
                        <a:latin typeface="Arial" panose="020B0604020202020204" pitchFamily="34" charset="0"/>
                        <a:ea typeface="Calibri" panose="020F0502020204030204" pitchFamily="34" charset="0"/>
                      </a:endParaRPr>
                    </a:p>
                  </a:txBody>
                  <a:tcPr marL="143991" marR="143991" marT="0" marB="0"/>
                </a:tc>
                <a:tc>
                  <a:txBody>
                    <a:bodyPr/>
                    <a:lstStyle/>
                    <a:p>
                      <a:pPr marL="0" marR="0" algn="ctr">
                        <a:spcBef>
                          <a:spcPts val="0"/>
                        </a:spcBef>
                        <a:spcAft>
                          <a:spcPts val="0"/>
                        </a:spcAft>
                      </a:pPr>
                      <a:r>
                        <a:rPr lang="en-US" sz="2300" dirty="0">
                          <a:effectLst/>
                        </a:rPr>
                        <a:t>2 (1, 4)</a:t>
                      </a:r>
                      <a:endParaRPr lang="en-US" sz="2300" dirty="0">
                        <a:effectLst/>
                        <a:latin typeface="Arial" panose="020B0604020202020204" pitchFamily="34" charset="0"/>
                        <a:ea typeface="Calibri" panose="020F0502020204030204" pitchFamily="34" charset="0"/>
                      </a:endParaRPr>
                    </a:p>
                  </a:txBody>
                  <a:tcPr marL="143991" marR="143991" marT="0" marB="0"/>
                </a:tc>
                <a:extLst>
                  <a:ext uri="{0D108BD9-81ED-4DB2-BD59-A6C34878D82A}">
                    <a16:rowId xmlns:a16="http://schemas.microsoft.com/office/drawing/2014/main" val="3242918353"/>
                  </a:ext>
                </a:extLst>
              </a:tr>
            </a:tbl>
          </a:graphicData>
        </a:graphic>
      </p:graphicFrame>
    </p:spTree>
    <p:extLst>
      <p:ext uri="{BB962C8B-B14F-4D97-AF65-F5344CB8AC3E}">
        <p14:creationId xmlns:p14="http://schemas.microsoft.com/office/powerpoint/2010/main" val="1721709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9776-B2E6-4502-9928-388B978C19F5}"/>
              </a:ext>
            </a:extLst>
          </p:cNvPr>
          <p:cNvSpPr>
            <a:spLocks noGrp="1"/>
          </p:cNvSpPr>
          <p:nvPr>
            <p:ph type="title"/>
          </p:nvPr>
        </p:nvSpPr>
        <p:spPr>
          <a:xfrm>
            <a:off x="838200" y="93662"/>
            <a:ext cx="10515600" cy="1325563"/>
          </a:xfrm>
        </p:spPr>
        <p:txBody>
          <a:bodyPr>
            <a:normAutofit/>
          </a:bodyPr>
          <a:lstStyle/>
          <a:p>
            <a:r>
              <a:rPr lang="en-US" sz="4000" dirty="0">
                <a:latin typeface="Arial" panose="020B0604020202020204" pitchFamily="34" charset="0"/>
                <a:cs typeface="Arial" panose="020B0604020202020204" pitchFamily="34" charset="0"/>
              </a:rPr>
              <a:t>Median Recovery Attempts by Primary Drug</a:t>
            </a:r>
          </a:p>
        </p:txBody>
      </p:sp>
      <p:pic>
        <p:nvPicPr>
          <p:cNvPr id="4" name="Picture 3">
            <a:extLst>
              <a:ext uri="{FF2B5EF4-FFF2-40B4-BE49-F238E27FC236}">
                <a16:creationId xmlns:a16="http://schemas.microsoft.com/office/drawing/2014/main" id="{9D682057-41E4-4FDB-B419-C779273BBB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07691" y="1170040"/>
            <a:ext cx="9311148" cy="5413324"/>
          </a:xfrm>
          <a:prstGeom prst="rect">
            <a:avLst/>
          </a:prstGeom>
          <a:solidFill>
            <a:schemeClr val="tx2">
              <a:lumMod val="40000"/>
              <a:lumOff val="60000"/>
            </a:schemeClr>
          </a:solidFill>
          <a:ln>
            <a:noFill/>
          </a:ln>
        </p:spPr>
      </p:pic>
    </p:spTree>
    <p:extLst>
      <p:ext uri="{BB962C8B-B14F-4D97-AF65-F5344CB8AC3E}">
        <p14:creationId xmlns:p14="http://schemas.microsoft.com/office/powerpoint/2010/main" val="375876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8" name="Straight Connector 5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10E998F4-32D0-0834-3C75-0A918E415256}"/>
              </a:ext>
            </a:extLst>
          </p:cNvPr>
          <p:cNvSpPr txBox="1"/>
          <p:nvPr/>
        </p:nvSpPr>
        <p:spPr>
          <a:xfrm>
            <a:off x="484814" y="640080"/>
            <a:ext cx="3659246" cy="2850319"/>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50" normalizeH="0" baseline="0" noProof="0" dirty="0">
                <a:ln>
                  <a:noFill/>
                </a:ln>
                <a:solidFill>
                  <a:srgbClr val="FFFFFF"/>
                </a:solidFill>
                <a:effectLst/>
                <a:uLnTx/>
                <a:uFillTx/>
                <a:latin typeface="Georgia Pro Cond Light" panose="020F0302020204030204"/>
                <a:ea typeface="+mn-ea"/>
                <a:cs typeface="+mn-cs"/>
              </a:rPr>
              <a:t>50 years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50" normalizeH="0" baseline="0" noProof="0" dirty="0">
                <a:ln>
                  <a:noFill/>
                </a:ln>
                <a:solidFill>
                  <a:srgbClr val="FFFFFF"/>
                </a:solidFill>
                <a:effectLst/>
                <a:uLnTx/>
                <a:uFillTx/>
                <a:latin typeface="Georgia Pro Cond Light" panose="020F0302020204030204"/>
                <a:ea typeface="+mn-ea"/>
                <a:cs typeface="+mn-cs"/>
              </a:rPr>
              <a:t>of criminal justice, treatment, and public health, approaches </a:t>
            </a:r>
          </a:p>
        </p:txBody>
      </p:sp>
      <p:cxnSp>
        <p:nvCxnSpPr>
          <p:cNvPr id="62" name="Straight Connector 61">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Top view of emergency medical kit on a dark wood">
            <a:extLst>
              <a:ext uri="{FF2B5EF4-FFF2-40B4-BE49-F238E27FC236}">
                <a16:creationId xmlns:a16="http://schemas.microsoft.com/office/drawing/2014/main" id="{5F26E5E9-83E7-DC75-7839-5D1CAC9BAB7F}"/>
              </a:ext>
            </a:extLst>
          </p:cNvPr>
          <p:cNvPicPr>
            <a:picLocks noChangeAspect="1"/>
          </p:cNvPicPr>
          <p:nvPr/>
        </p:nvPicPr>
        <p:blipFill rotWithShape="1">
          <a:blip r:embed="rId2"/>
          <a:srcRect l="13224" r="13222" b="-1"/>
          <a:stretch/>
        </p:blipFill>
        <p:spPr>
          <a:xfrm>
            <a:off x="4635095" y="10"/>
            <a:ext cx="7556889" cy="6857990"/>
          </a:xfrm>
          <a:prstGeom prst="rect">
            <a:avLst/>
          </a:prstGeom>
        </p:spPr>
      </p:pic>
    </p:spTree>
    <p:extLst>
      <p:ext uri="{BB962C8B-B14F-4D97-AF65-F5344CB8AC3E}">
        <p14:creationId xmlns:p14="http://schemas.microsoft.com/office/powerpoint/2010/main" val="369499449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4C1837F-D647-420E-ADCF-AA0584CFDB5E}"/>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0206" y="698091"/>
            <a:ext cx="9537291" cy="6159910"/>
          </a:xfrm>
          <a:prstGeom prst="rect">
            <a:avLst/>
          </a:prstGeom>
          <a:noFill/>
        </p:spPr>
      </p:pic>
      <p:sp>
        <p:nvSpPr>
          <p:cNvPr id="5" name="TextBox 4">
            <a:extLst>
              <a:ext uri="{FF2B5EF4-FFF2-40B4-BE49-F238E27FC236}">
                <a16:creationId xmlns:a16="http://schemas.microsoft.com/office/drawing/2014/main" id="{CCD74F4B-6884-49F8-B217-F83043CBC99E}"/>
              </a:ext>
            </a:extLst>
          </p:cNvPr>
          <p:cNvSpPr txBox="1"/>
          <p:nvPr/>
        </p:nvSpPr>
        <p:spPr>
          <a:xfrm flipH="1">
            <a:off x="2208814" y="147484"/>
            <a:ext cx="8321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Number of recovery attempts by clinical and recovery support services use</a:t>
            </a:r>
          </a:p>
        </p:txBody>
      </p:sp>
    </p:spTree>
    <p:extLst>
      <p:ext uri="{BB962C8B-B14F-4D97-AF65-F5344CB8AC3E}">
        <p14:creationId xmlns:p14="http://schemas.microsoft.com/office/powerpoint/2010/main" val="1138054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p:cNvGrpSpPr/>
          <p:nvPr/>
        </p:nvGrpSpPr>
        <p:grpSpPr>
          <a:xfrm>
            <a:off x="1981200" y="1524000"/>
            <a:ext cx="8305800" cy="3732810"/>
            <a:chOff x="76200" y="1600200"/>
            <a:chExt cx="8305800" cy="4037610"/>
          </a:xfrm>
        </p:grpSpPr>
        <p:cxnSp>
          <p:nvCxnSpPr>
            <p:cNvPr id="27" name="Straight Connector 26"/>
            <p:cNvCxnSpPr/>
            <p:nvPr/>
          </p:nvCxnSpPr>
          <p:spPr>
            <a:xfrm>
              <a:off x="6096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28" name="Straight Connector 27"/>
            <p:cNvCxnSpPr/>
            <p:nvPr/>
          </p:nvCxnSpPr>
          <p:spPr>
            <a:xfrm>
              <a:off x="20574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29" name="Straight Connector 28"/>
            <p:cNvCxnSpPr/>
            <p:nvPr/>
          </p:nvCxnSpPr>
          <p:spPr>
            <a:xfrm>
              <a:off x="53340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30" name="Straight Connector 29"/>
            <p:cNvCxnSpPr/>
            <p:nvPr/>
          </p:nvCxnSpPr>
          <p:spPr>
            <a:xfrm>
              <a:off x="7391400" y="3048000"/>
              <a:ext cx="0" cy="457200"/>
            </a:xfrm>
            <a:prstGeom prst="line">
              <a:avLst/>
            </a:prstGeom>
            <a:noFill/>
            <a:ln w="10000" cap="flat" cmpd="sng" algn="ctr">
              <a:solidFill>
                <a:sysClr val="windowText" lastClr="000000">
                  <a:lumMod val="95000"/>
                  <a:lumOff val="5000"/>
                </a:sysClr>
              </a:solidFill>
              <a:prstDash val="solid"/>
            </a:ln>
            <a:effectLst/>
          </p:spPr>
        </p:cxnSp>
        <p:sp>
          <p:nvSpPr>
            <p:cNvPr id="31" name="Flowchart: Alternate Process 30"/>
            <p:cNvSpPr/>
            <p:nvPr/>
          </p:nvSpPr>
          <p:spPr>
            <a:xfrm>
              <a:off x="762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kern="0">
                  <a:solidFill>
                    <a:prstClr val="white"/>
                  </a:solidFill>
                  <a:latin typeface="Franklin Gothic Book"/>
                </a:rPr>
                <a:t>Addiction Onset</a:t>
              </a:r>
            </a:p>
          </p:txBody>
        </p:sp>
        <p:sp>
          <p:nvSpPr>
            <p:cNvPr id="32" name="Down Arrow 31"/>
            <p:cNvSpPr/>
            <p:nvPr/>
          </p:nvSpPr>
          <p:spPr>
            <a:xfrm>
              <a:off x="533400"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33" name="Flowchart: Alternate Process 32"/>
            <p:cNvSpPr/>
            <p:nvPr/>
          </p:nvSpPr>
          <p:spPr>
            <a:xfrm>
              <a:off x="14478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sz="2000" kern="0">
                  <a:solidFill>
                    <a:prstClr val="white"/>
                  </a:solidFill>
                  <a:latin typeface="Franklin Gothic Book"/>
                </a:rPr>
                <a:t>Help Seeking</a:t>
              </a:r>
            </a:p>
          </p:txBody>
        </p:sp>
        <p:sp>
          <p:nvSpPr>
            <p:cNvPr id="34" name="Down Arrow 33"/>
            <p:cNvSpPr/>
            <p:nvPr/>
          </p:nvSpPr>
          <p:spPr>
            <a:xfrm>
              <a:off x="1973581"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35" name="Flowchart: Alternate Process 34"/>
            <p:cNvSpPr/>
            <p:nvPr/>
          </p:nvSpPr>
          <p:spPr>
            <a:xfrm>
              <a:off x="47244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sz="1200" kern="0">
                  <a:solidFill>
                    <a:prstClr val="white"/>
                  </a:solidFill>
                  <a:latin typeface="Franklin Gothic Book"/>
                </a:rPr>
                <a:t>Full Sustained Remission</a:t>
              </a:r>
            </a:p>
          </p:txBody>
        </p:sp>
        <p:sp>
          <p:nvSpPr>
            <p:cNvPr id="36" name="Down Arrow 35"/>
            <p:cNvSpPr/>
            <p:nvPr/>
          </p:nvSpPr>
          <p:spPr>
            <a:xfrm>
              <a:off x="5257800"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37" name="Flowchart: Alternate Process 36"/>
            <p:cNvSpPr/>
            <p:nvPr/>
          </p:nvSpPr>
          <p:spPr>
            <a:xfrm>
              <a:off x="67437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sz="1200" kern="0" dirty="0">
                  <a:solidFill>
                    <a:prstClr val="white"/>
                  </a:solidFill>
                  <a:latin typeface="Franklin Gothic Book"/>
                </a:rPr>
                <a:t>Risk drops below 15%</a:t>
              </a:r>
            </a:p>
          </p:txBody>
        </p:sp>
        <p:sp>
          <p:nvSpPr>
            <p:cNvPr id="38" name="Down Arrow 37"/>
            <p:cNvSpPr/>
            <p:nvPr/>
          </p:nvSpPr>
          <p:spPr>
            <a:xfrm>
              <a:off x="7311390" y="2490849"/>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39" name="TextBox 38"/>
            <p:cNvSpPr txBox="1"/>
            <p:nvPr/>
          </p:nvSpPr>
          <p:spPr>
            <a:xfrm>
              <a:off x="838200" y="3276600"/>
              <a:ext cx="1143000" cy="399490"/>
            </a:xfrm>
            <a:prstGeom prst="rect">
              <a:avLst/>
            </a:prstGeom>
            <a:noFill/>
            <a:ln>
              <a:noFill/>
            </a:ln>
          </p:spPr>
          <p:txBody>
            <a:bodyPr wrap="square" rtlCol="0">
              <a:spAutoFit/>
            </a:bodyPr>
            <a:lstStyle/>
            <a:p>
              <a:pPr algn="ctr" defTabSz="914400">
                <a:defRPr/>
              </a:pPr>
              <a:r>
                <a:rPr lang="en-US" kern="0">
                  <a:solidFill>
                    <a:prstClr val="black"/>
                  </a:solidFill>
                  <a:latin typeface="Arial" pitchFamily="34" charset="0"/>
                  <a:cs typeface="Arial" pitchFamily="34" charset="0"/>
                </a:rPr>
                <a:t>4-5 years</a:t>
              </a:r>
            </a:p>
          </p:txBody>
        </p:sp>
        <p:sp>
          <p:nvSpPr>
            <p:cNvPr id="40" name="TextBox 39"/>
            <p:cNvSpPr txBox="1"/>
            <p:nvPr/>
          </p:nvSpPr>
          <p:spPr>
            <a:xfrm>
              <a:off x="3276600" y="3288268"/>
              <a:ext cx="1143000" cy="399490"/>
            </a:xfrm>
            <a:prstGeom prst="rect">
              <a:avLst/>
            </a:prstGeom>
            <a:noFill/>
            <a:ln>
              <a:noFill/>
            </a:ln>
          </p:spPr>
          <p:txBody>
            <a:bodyPr wrap="square" rtlCol="0">
              <a:spAutoFit/>
            </a:bodyPr>
            <a:lstStyle/>
            <a:p>
              <a:pPr algn="ctr" defTabSz="914400">
                <a:defRPr/>
              </a:pPr>
              <a:r>
                <a:rPr lang="en-US" kern="0">
                  <a:solidFill>
                    <a:prstClr val="black"/>
                  </a:solidFill>
                  <a:latin typeface="Arial" pitchFamily="34" charset="0"/>
                  <a:cs typeface="Arial" pitchFamily="34" charset="0"/>
                </a:rPr>
                <a:t>8 years</a:t>
              </a:r>
            </a:p>
          </p:txBody>
        </p:sp>
        <p:sp>
          <p:nvSpPr>
            <p:cNvPr id="41" name="TextBox 40"/>
            <p:cNvSpPr txBox="1"/>
            <p:nvPr/>
          </p:nvSpPr>
          <p:spPr>
            <a:xfrm>
              <a:off x="6013862" y="3276600"/>
              <a:ext cx="1143000" cy="399490"/>
            </a:xfrm>
            <a:prstGeom prst="rect">
              <a:avLst/>
            </a:prstGeom>
            <a:noFill/>
            <a:ln>
              <a:noFill/>
            </a:ln>
          </p:spPr>
          <p:txBody>
            <a:bodyPr wrap="square" rtlCol="0">
              <a:spAutoFit/>
            </a:bodyPr>
            <a:lstStyle/>
            <a:p>
              <a:pPr algn="ctr" defTabSz="914400">
                <a:defRPr/>
              </a:pPr>
              <a:r>
                <a:rPr lang="en-US" kern="0">
                  <a:solidFill>
                    <a:prstClr val="black"/>
                  </a:solidFill>
                  <a:latin typeface="Arial" pitchFamily="34" charset="0"/>
                  <a:cs typeface="Arial" pitchFamily="34" charset="0"/>
                </a:rPr>
                <a:t>5 years</a:t>
              </a:r>
            </a:p>
          </p:txBody>
        </p:sp>
        <p:sp>
          <p:nvSpPr>
            <p:cNvPr id="42" name="Flowchart: Alternate Process 41"/>
            <p:cNvSpPr/>
            <p:nvPr/>
          </p:nvSpPr>
          <p:spPr>
            <a:xfrm>
              <a:off x="633053" y="4402777"/>
              <a:ext cx="1295400" cy="1143000"/>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kern="0">
                  <a:solidFill>
                    <a:prstClr val="white"/>
                  </a:solidFill>
                  <a:latin typeface="Franklin Gothic Book"/>
                </a:rPr>
                <a:t>Self-initiated cessation attempts</a:t>
              </a:r>
            </a:p>
          </p:txBody>
        </p:sp>
        <p:sp>
          <p:nvSpPr>
            <p:cNvPr id="43" name="Down Arrow 42"/>
            <p:cNvSpPr/>
            <p:nvPr/>
          </p:nvSpPr>
          <p:spPr>
            <a:xfrm flipH="1" flipV="1">
              <a:off x="1226819" y="3866983"/>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44" name="Flowchart: Alternate Process 43"/>
            <p:cNvSpPr/>
            <p:nvPr/>
          </p:nvSpPr>
          <p:spPr>
            <a:xfrm>
              <a:off x="3124200" y="4342409"/>
              <a:ext cx="1295400" cy="1238993"/>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sz="1600" kern="0">
                  <a:solidFill>
                    <a:prstClr val="white"/>
                  </a:solidFill>
                  <a:latin typeface="Franklin Gothic Book"/>
                </a:rPr>
                <a:t>4-5 Treatment episodes/</a:t>
              </a:r>
            </a:p>
            <a:p>
              <a:pPr algn="ctr" defTabSz="914400">
                <a:defRPr/>
              </a:pPr>
              <a:r>
                <a:rPr lang="en-US" sz="1600" kern="0">
                  <a:solidFill>
                    <a:prstClr val="white"/>
                  </a:solidFill>
                  <a:latin typeface="Franklin Gothic Book"/>
                </a:rPr>
                <a:t>mutual-help</a:t>
              </a:r>
            </a:p>
          </p:txBody>
        </p:sp>
        <p:sp>
          <p:nvSpPr>
            <p:cNvPr id="45" name="Down Arrow 44"/>
            <p:cNvSpPr/>
            <p:nvPr/>
          </p:nvSpPr>
          <p:spPr>
            <a:xfrm flipH="1" flipV="1">
              <a:off x="3703319" y="3810495"/>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46" name="Flowchart: Alternate Process 45"/>
            <p:cNvSpPr/>
            <p:nvPr/>
          </p:nvSpPr>
          <p:spPr>
            <a:xfrm>
              <a:off x="5791200" y="4438403"/>
              <a:ext cx="1295400" cy="1199407"/>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t"/>
            <a:lstStyle/>
            <a:p>
              <a:pPr algn="ctr" defTabSz="914400">
                <a:defRPr/>
              </a:pPr>
              <a:r>
                <a:rPr lang="en-US" sz="1600" kern="0">
                  <a:solidFill>
                    <a:prstClr val="white"/>
                  </a:solidFill>
                  <a:latin typeface="Franklin Gothic Book"/>
                </a:rPr>
                <a:t>Continuing care/</a:t>
              </a:r>
            </a:p>
            <a:p>
              <a:pPr algn="ctr" defTabSz="914400">
                <a:defRPr/>
              </a:pPr>
              <a:r>
                <a:rPr lang="en-US" sz="1600" kern="0">
                  <a:solidFill>
                    <a:prstClr val="white"/>
                  </a:solidFill>
                  <a:latin typeface="Franklin Gothic Book"/>
                </a:rPr>
                <a:t>mutual-help</a:t>
              </a:r>
            </a:p>
          </p:txBody>
        </p:sp>
        <p:sp>
          <p:nvSpPr>
            <p:cNvPr id="47" name="Down Arrow 46"/>
            <p:cNvSpPr/>
            <p:nvPr/>
          </p:nvSpPr>
          <p:spPr>
            <a:xfrm flipH="1" flipV="1">
              <a:off x="6362056" y="3865993"/>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cxnSp>
          <p:nvCxnSpPr>
            <p:cNvPr id="48" name="Straight Arrow Connector 47"/>
            <p:cNvCxnSpPr/>
            <p:nvPr/>
          </p:nvCxnSpPr>
          <p:spPr>
            <a:xfrm>
              <a:off x="613409" y="3256312"/>
              <a:ext cx="7768591" cy="0"/>
            </a:xfrm>
            <a:prstGeom prst="straightConnector1">
              <a:avLst/>
            </a:prstGeom>
            <a:noFill/>
            <a:ln w="10000" cap="flat" cmpd="sng" algn="ctr">
              <a:solidFill>
                <a:sysClr val="windowText" lastClr="000000">
                  <a:lumMod val="95000"/>
                  <a:lumOff val="5000"/>
                </a:sysClr>
              </a:solidFill>
              <a:prstDash val="solid"/>
              <a:tailEnd type="arrow"/>
            </a:ln>
            <a:effectLst/>
          </p:spPr>
        </p:cxnSp>
      </p:grpSp>
      <p:sp>
        <p:nvSpPr>
          <p:cNvPr id="50" name="TextBox 49"/>
          <p:cNvSpPr txBox="1"/>
          <p:nvPr/>
        </p:nvSpPr>
        <p:spPr>
          <a:xfrm>
            <a:off x="1534212" y="-25063"/>
            <a:ext cx="9133788" cy="954107"/>
          </a:xfrm>
          <a:prstGeom prst="rect">
            <a:avLst/>
          </a:prstGeom>
          <a:noFill/>
        </p:spPr>
        <p:txBody>
          <a:bodyPr wrap="square" rtlCol="0">
            <a:spAutoFit/>
          </a:bodyPr>
          <a:lstStyle/>
          <a:p>
            <a:pPr algn="ctr" defTabSz="914400"/>
            <a:r>
              <a:rPr lang="en-US" sz="2800">
                <a:solidFill>
                  <a:prstClr val="black"/>
                </a:solidFill>
                <a:latin typeface="Calibri" panose="020F0502020204030204"/>
              </a:rPr>
              <a:t> </a:t>
            </a:r>
            <a:r>
              <a:rPr lang="en-US" sz="2800" u="sng">
                <a:solidFill>
                  <a:prstClr val="black"/>
                </a:solidFill>
                <a:latin typeface="Calibri" panose="020F0502020204030204"/>
              </a:rPr>
              <a:t>The clinical course </a:t>
            </a:r>
            <a:r>
              <a:rPr lang="en-US" sz="2800">
                <a:solidFill>
                  <a:prstClr val="black"/>
                </a:solidFill>
                <a:latin typeface="Calibri" panose="020F0502020204030204"/>
              </a:rPr>
              <a:t>of addiction and achievement of stable recovery can take a long time …</a:t>
            </a:r>
          </a:p>
        </p:txBody>
      </p:sp>
      <p:sp>
        <p:nvSpPr>
          <p:cNvPr id="51" name="Line Callout 2 50"/>
          <p:cNvSpPr/>
          <p:nvPr/>
        </p:nvSpPr>
        <p:spPr>
          <a:xfrm>
            <a:off x="9601200" y="4057403"/>
            <a:ext cx="884822" cy="2366068"/>
          </a:xfrm>
          <a:prstGeom prst="borderCallout2">
            <a:avLst>
              <a:gd name="adj1" fmla="val -1199"/>
              <a:gd name="adj2" fmla="val 45392"/>
              <a:gd name="adj3" fmla="val -24618"/>
              <a:gd name="adj4" fmla="val 48629"/>
              <a:gd name="adj5" fmla="val -36875"/>
              <a:gd name="adj6" fmla="val 45531"/>
            </a:avLst>
          </a:prstGeom>
        </p:spPr>
        <p:style>
          <a:lnRef idx="1">
            <a:schemeClr val="accent2"/>
          </a:lnRef>
          <a:fillRef idx="3">
            <a:schemeClr val="accent2"/>
          </a:fillRef>
          <a:effectRef idx="2">
            <a:schemeClr val="accent2"/>
          </a:effectRef>
          <a:fontRef idx="minor">
            <a:schemeClr val="lt1"/>
          </a:fontRef>
        </p:style>
        <p:txBody>
          <a:bodyPr anchor="ctr"/>
          <a:lstStyle/>
          <a:p>
            <a:pPr algn="ctr" defTabSz="914400">
              <a:defRPr/>
            </a:pPr>
            <a:r>
              <a:rPr lang="en-US" sz="1200" dirty="0">
                <a:solidFill>
                  <a:prstClr val="white"/>
                </a:solidFill>
                <a:latin typeface="Calibri" panose="020F0502020204030204"/>
              </a:rPr>
              <a:t>60-75% of individuals with SUD will achieve full sustained remission</a:t>
            </a:r>
          </a:p>
        </p:txBody>
      </p:sp>
      <p:sp>
        <p:nvSpPr>
          <p:cNvPr id="49" name="Oval 48"/>
          <p:cNvSpPr/>
          <p:nvPr/>
        </p:nvSpPr>
        <p:spPr>
          <a:xfrm>
            <a:off x="2270758" y="5899666"/>
            <a:ext cx="1846461"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914400"/>
            <a:r>
              <a:rPr lang="en-US">
                <a:solidFill>
                  <a:prstClr val="white"/>
                </a:solidFill>
                <a:latin typeface="Calibri" panose="020F0502020204030204"/>
              </a:rPr>
              <a:t>Recovery Priming</a:t>
            </a:r>
          </a:p>
        </p:txBody>
      </p:sp>
      <p:sp>
        <p:nvSpPr>
          <p:cNvPr id="53" name="Oval 52"/>
          <p:cNvSpPr/>
          <p:nvPr/>
        </p:nvSpPr>
        <p:spPr>
          <a:xfrm>
            <a:off x="7477765" y="5947304"/>
            <a:ext cx="2004902"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914400"/>
            <a:r>
              <a:rPr lang="en-US">
                <a:solidFill>
                  <a:prstClr val="white"/>
                </a:solidFill>
                <a:latin typeface="Calibri" panose="020F0502020204030204"/>
              </a:rPr>
              <a:t>Recovery Monitoring</a:t>
            </a:r>
          </a:p>
        </p:txBody>
      </p:sp>
      <p:sp>
        <p:nvSpPr>
          <p:cNvPr id="54" name="Oval 53"/>
          <p:cNvSpPr/>
          <p:nvPr/>
        </p:nvSpPr>
        <p:spPr>
          <a:xfrm>
            <a:off x="4883236" y="5947304"/>
            <a:ext cx="1875583"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914400"/>
            <a:r>
              <a:rPr lang="en-US">
                <a:solidFill>
                  <a:prstClr val="white"/>
                </a:solidFill>
                <a:latin typeface="Calibri" panose="020F0502020204030204"/>
              </a:rPr>
              <a:t>Recovery Mentoring</a:t>
            </a:r>
          </a:p>
        </p:txBody>
      </p:sp>
      <p:sp>
        <p:nvSpPr>
          <p:cNvPr id="52" name="Line Callout 2 51"/>
          <p:cNvSpPr/>
          <p:nvPr/>
        </p:nvSpPr>
        <p:spPr>
          <a:xfrm>
            <a:off x="1524001" y="3766066"/>
            <a:ext cx="974715" cy="1720334"/>
          </a:xfrm>
          <a:prstGeom prst="borderCallout2">
            <a:avLst>
              <a:gd name="adj1" fmla="val -1199"/>
              <a:gd name="adj2" fmla="val 45392"/>
              <a:gd name="adj3" fmla="val -24618"/>
              <a:gd name="adj4" fmla="val 48629"/>
              <a:gd name="adj5" fmla="val -35397"/>
              <a:gd name="adj6" fmla="val 114813"/>
            </a:avLst>
          </a:prstGeom>
        </p:spPr>
        <p:style>
          <a:lnRef idx="1">
            <a:schemeClr val="accent2"/>
          </a:lnRef>
          <a:fillRef idx="3">
            <a:schemeClr val="accent2"/>
          </a:fillRef>
          <a:effectRef idx="2">
            <a:schemeClr val="accent2"/>
          </a:effectRef>
          <a:fontRef idx="minor">
            <a:schemeClr val="lt1"/>
          </a:fontRef>
        </p:style>
        <p:txBody>
          <a:bodyPr anchor="ctr"/>
          <a:lstStyle/>
          <a:p>
            <a:pPr algn="ctr" defTabSz="914400">
              <a:defRPr/>
            </a:pPr>
            <a:r>
              <a:rPr lang="en-US" sz="1000">
                <a:solidFill>
                  <a:prstClr val="white"/>
                </a:solidFill>
                <a:latin typeface="Calibri" panose="020F0502020204030204"/>
              </a:rPr>
              <a:t>Opportunity for earlier detection through screening in non-specialty settings like primary care/ED</a:t>
            </a:r>
          </a:p>
        </p:txBody>
      </p:sp>
      <p:sp>
        <p:nvSpPr>
          <p:cNvPr id="2" name="TextBox 1">
            <a:extLst>
              <a:ext uri="{FF2B5EF4-FFF2-40B4-BE49-F238E27FC236}">
                <a16:creationId xmlns:a16="http://schemas.microsoft.com/office/drawing/2014/main" id="{C1FD82A7-CE91-470F-B79B-C19DA074E845}"/>
              </a:ext>
            </a:extLst>
          </p:cNvPr>
          <p:cNvSpPr txBox="1"/>
          <p:nvPr/>
        </p:nvSpPr>
        <p:spPr>
          <a:xfrm>
            <a:off x="7847922" y="938907"/>
            <a:ext cx="2287357" cy="369332"/>
          </a:xfrm>
          <a:prstGeom prst="rect">
            <a:avLst/>
          </a:prstGeom>
          <a:solidFill>
            <a:srgbClr val="FF0000"/>
          </a:solidFill>
        </p:spPr>
        <p:txBody>
          <a:bodyPr wrap="none" rtlCol="0">
            <a:spAutoFit/>
          </a:bodyPr>
          <a:lstStyle/>
          <a:p>
            <a:pPr defTabSz="914400"/>
            <a:r>
              <a:rPr lang="en-US" dirty="0">
                <a:solidFill>
                  <a:prstClr val="white"/>
                </a:solidFill>
                <a:latin typeface="Calibri" panose="020F0502020204030204"/>
              </a:rPr>
              <a:t>Can we speed this up?</a:t>
            </a:r>
          </a:p>
        </p:txBody>
      </p:sp>
      <p:sp>
        <p:nvSpPr>
          <p:cNvPr id="3" name="TextBox 2">
            <a:extLst>
              <a:ext uri="{FF2B5EF4-FFF2-40B4-BE49-F238E27FC236}">
                <a16:creationId xmlns:a16="http://schemas.microsoft.com/office/drawing/2014/main" id="{52690EC5-4C1C-C5BB-C489-5149A6BEDB17}"/>
              </a:ext>
            </a:extLst>
          </p:cNvPr>
          <p:cNvSpPr txBox="1"/>
          <p:nvPr/>
        </p:nvSpPr>
        <p:spPr>
          <a:xfrm>
            <a:off x="-42607" y="6657945"/>
            <a:ext cx="258910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Kelly JF (2022)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Psychiatr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Clin North 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0494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4F0E1F5-B588-44D5-AC44-7B98BED28A33}"/>
              </a:ext>
            </a:extLst>
          </p:cNvPr>
          <p:cNvSpPr>
            <a:spLocks noGrp="1"/>
          </p:cNvSpPr>
          <p:nvPr>
            <p:ph type="title"/>
          </p:nvPr>
        </p:nvSpPr>
        <p:spPr>
          <a:xfrm>
            <a:off x="2006600" y="226701"/>
            <a:ext cx="2522980" cy="1597315"/>
          </a:xfrm>
          <a:noFill/>
          <a:ln w="19050">
            <a:solidFill>
              <a:schemeClr val="bg1"/>
            </a:solidFill>
          </a:ln>
        </p:spPr>
        <p:txBody>
          <a:bodyPr wrap="square">
            <a:normAutofit/>
          </a:bodyPr>
          <a:lstStyle/>
          <a:p>
            <a:pPr algn="ctr"/>
            <a:r>
              <a:rPr lang="en-US" sz="2200" dirty="0">
                <a:solidFill>
                  <a:schemeClr val="bg1"/>
                </a:solidFill>
              </a:rPr>
              <a:t>50 years of Progress: Burning building analogy…</a:t>
            </a:r>
          </a:p>
        </p:txBody>
      </p:sp>
      <p:sp>
        <p:nvSpPr>
          <p:cNvPr id="2" name="Content Placeholder 1">
            <a:extLst>
              <a:ext uri="{FF2B5EF4-FFF2-40B4-BE49-F238E27FC236}">
                <a16:creationId xmlns:a16="http://schemas.microsoft.com/office/drawing/2014/main" id="{387E56FB-FC0C-4C44-84FD-45E63FB5644B}"/>
              </a:ext>
            </a:extLst>
          </p:cNvPr>
          <p:cNvSpPr>
            <a:spLocks noGrp="1"/>
          </p:cNvSpPr>
          <p:nvPr>
            <p:ph idx="1"/>
          </p:nvPr>
        </p:nvSpPr>
        <p:spPr>
          <a:xfrm>
            <a:off x="1524000" y="1940767"/>
            <a:ext cx="3490723" cy="4579674"/>
          </a:xfrm>
        </p:spPr>
        <p:txBody>
          <a:bodyPr>
            <a:noAutofit/>
          </a:bodyPr>
          <a:lstStyle/>
          <a:p>
            <a:r>
              <a:rPr lang="en-US" sz="1600" b="1" u="sng" dirty="0">
                <a:solidFill>
                  <a:schemeClr val="bg1"/>
                </a:solidFill>
              </a:rPr>
              <a:t>Putting out the fire </a:t>
            </a:r>
            <a:r>
              <a:rPr lang="en-US" sz="1600" dirty="0">
                <a:solidFill>
                  <a:schemeClr val="bg1"/>
                </a:solidFill>
              </a:rPr>
              <a:t>–addressing acute clinical pathology - good job</a:t>
            </a:r>
          </a:p>
          <a:p>
            <a:endParaRPr lang="en-US" sz="1600" dirty="0">
              <a:solidFill>
                <a:schemeClr val="bg1"/>
              </a:solidFill>
            </a:endParaRPr>
          </a:p>
          <a:p>
            <a:r>
              <a:rPr lang="en-US" sz="1600" b="1" u="sng" dirty="0">
                <a:solidFill>
                  <a:schemeClr val="bg1"/>
                </a:solidFill>
              </a:rPr>
              <a:t>Preventing it from re-igniting </a:t>
            </a:r>
            <a:r>
              <a:rPr lang="en-US" sz="1600" dirty="0">
                <a:solidFill>
                  <a:schemeClr val="bg1"/>
                </a:solidFill>
              </a:rPr>
              <a:t>(RP) - emphasized - pragmatic disconnect…</a:t>
            </a:r>
          </a:p>
          <a:p>
            <a:pPr marL="0" indent="0">
              <a:buNone/>
            </a:pPr>
            <a:endParaRPr lang="en-US" sz="1600" b="1" u="sng" dirty="0">
              <a:solidFill>
                <a:schemeClr val="bg1"/>
              </a:solidFill>
            </a:endParaRPr>
          </a:p>
          <a:p>
            <a:r>
              <a:rPr lang="en-US" sz="1600" b="1" u="sng" dirty="0">
                <a:solidFill>
                  <a:schemeClr val="bg1"/>
                </a:solidFill>
              </a:rPr>
              <a:t>Building materials</a:t>
            </a:r>
            <a:r>
              <a:rPr lang="en-US" sz="1600" b="1" dirty="0">
                <a:solidFill>
                  <a:schemeClr val="bg1"/>
                </a:solidFill>
              </a:rPr>
              <a:t> (recovery capital) – mostly </a:t>
            </a:r>
            <a:r>
              <a:rPr lang="en-US" sz="1600" dirty="0">
                <a:solidFill>
                  <a:schemeClr val="bg1"/>
                </a:solidFill>
              </a:rPr>
              <a:t>neglected</a:t>
            </a:r>
          </a:p>
          <a:p>
            <a:endParaRPr lang="en-US" sz="1600" b="1" u="sng" dirty="0">
              <a:solidFill>
                <a:schemeClr val="bg1"/>
              </a:solidFill>
            </a:endParaRPr>
          </a:p>
          <a:p>
            <a:r>
              <a:rPr lang="en-US" sz="1600" b="1" u="sng" dirty="0">
                <a:solidFill>
                  <a:schemeClr val="bg1"/>
                </a:solidFill>
              </a:rPr>
              <a:t>Scaffolding</a:t>
            </a:r>
            <a:r>
              <a:rPr lang="en-US" sz="1600" b="1" dirty="0">
                <a:solidFill>
                  <a:schemeClr val="bg1"/>
                </a:solidFill>
              </a:rPr>
              <a:t> (building skills and support beyond acute stabilization) </a:t>
            </a:r>
          </a:p>
          <a:p>
            <a:endParaRPr lang="en-US" sz="1600" dirty="0">
              <a:solidFill>
                <a:schemeClr val="bg1"/>
              </a:solidFill>
            </a:endParaRPr>
          </a:p>
          <a:p>
            <a:r>
              <a:rPr lang="en-US" sz="1600" b="1" u="sng" dirty="0">
                <a:solidFill>
                  <a:schemeClr val="bg1"/>
                </a:solidFill>
              </a:rPr>
              <a:t>Granting “rebuilding permits” </a:t>
            </a:r>
            <a:r>
              <a:rPr lang="en-US" sz="1600" dirty="0">
                <a:solidFill>
                  <a:schemeClr val="bg1"/>
                </a:solidFill>
              </a:rPr>
              <a:t>- (removing barriers  - neglected)</a:t>
            </a:r>
          </a:p>
        </p:txBody>
      </p:sp>
      <p:pic>
        <p:nvPicPr>
          <p:cNvPr id="4" name="Picture 3">
            <a:extLst>
              <a:ext uri="{FF2B5EF4-FFF2-40B4-BE49-F238E27FC236}">
                <a16:creationId xmlns:a16="http://schemas.microsoft.com/office/drawing/2014/main" id="{F751FF49-FACE-4BE8-83AC-0EC84C5720DC}"/>
              </a:ext>
            </a:extLst>
          </p:cNvPr>
          <p:cNvPicPr>
            <a:picLocks noChangeAspect="1"/>
          </p:cNvPicPr>
          <p:nvPr/>
        </p:nvPicPr>
        <p:blipFill rotWithShape="1">
          <a:blip r:embed="rId3"/>
          <a:srcRect r="14256" b="12798"/>
          <a:stretch/>
        </p:blipFill>
        <p:spPr>
          <a:xfrm>
            <a:off x="5497323" y="1636527"/>
            <a:ext cx="4688077" cy="3424081"/>
          </a:xfrm>
          <a:prstGeom prst="rect">
            <a:avLst/>
          </a:prstGeom>
        </p:spPr>
      </p:pic>
      <p:sp>
        <p:nvSpPr>
          <p:cNvPr id="6" name="Oval 5">
            <a:extLst>
              <a:ext uri="{FF2B5EF4-FFF2-40B4-BE49-F238E27FC236}">
                <a16:creationId xmlns:a16="http://schemas.microsoft.com/office/drawing/2014/main" id="{CF199190-0E00-446E-906D-AA5D9298A6E7}"/>
              </a:ext>
            </a:extLst>
          </p:cNvPr>
          <p:cNvSpPr/>
          <p:nvPr/>
        </p:nvSpPr>
        <p:spPr>
          <a:xfrm>
            <a:off x="1392964" y="3429000"/>
            <a:ext cx="3738785" cy="350591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00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1D9D71-C721-4F5D-8206-E3C437087B07}"/>
              </a:ext>
            </a:extLst>
          </p:cNvPr>
          <p:cNvSpPr>
            <a:spLocks noGrp="1"/>
          </p:cNvSpPr>
          <p:nvPr>
            <p:ph type="title"/>
          </p:nvPr>
        </p:nvSpPr>
        <p:spPr>
          <a:xfrm>
            <a:off x="838200" y="448721"/>
            <a:ext cx="4707671" cy="1225650"/>
          </a:xfrm>
        </p:spPr>
        <p:txBody>
          <a:bodyPr anchor="b">
            <a:normAutofit/>
          </a:bodyPr>
          <a:lstStyle/>
          <a:p>
            <a:r>
              <a:rPr lang="en-US" sz="3800" dirty="0">
                <a:solidFill>
                  <a:schemeClr val="bg1"/>
                </a:solidFill>
              </a:rPr>
              <a:t>Recovery Capital</a:t>
            </a:r>
          </a:p>
        </p:txBody>
      </p:sp>
      <p:cxnSp>
        <p:nvCxnSpPr>
          <p:cNvPr id="49" name="Straight Connector 4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descr="Close-up of a pen writing on a chart">
            <a:extLst>
              <a:ext uri="{FF2B5EF4-FFF2-40B4-BE49-F238E27FC236}">
                <a16:creationId xmlns:a16="http://schemas.microsoft.com/office/drawing/2014/main" id="{F80C1B0E-8213-4A23-831F-8B49D33D89F3}"/>
              </a:ext>
            </a:extLst>
          </p:cNvPr>
          <p:cNvPicPr>
            <a:picLocks noChangeAspect="1"/>
          </p:cNvPicPr>
          <p:nvPr/>
        </p:nvPicPr>
        <p:blipFill rotWithShape="1">
          <a:blip r:embed="rId3">
            <a:extLst>
              <a:ext uri="{28A0092B-C50C-407E-A947-70E740481C1C}">
                <a14:useLocalDpi xmlns:a14="http://schemas.microsoft.com/office/drawing/2010/main" val="0"/>
              </a:ext>
            </a:extLst>
          </a:blip>
          <a:srcRect l="1993" r="37689" b="-1"/>
          <a:stretch/>
        </p:blipFill>
        <p:spPr>
          <a:xfrm>
            <a:off x="6525453" y="10"/>
            <a:ext cx="5666547" cy="6857990"/>
          </a:xfrm>
          <a:prstGeom prst="rect">
            <a:avLst/>
          </a:prstGeom>
        </p:spPr>
      </p:pic>
      <p:graphicFrame>
        <p:nvGraphicFramePr>
          <p:cNvPr id="13" name="Content Placeholder 2">
            <a:extLst>
              <a:ext uri="{FF2B5EF4-FFF2-40B4-BE49-F238E27FC236}">
                <a16:creationId xmlns:a16="http://schemas.microsoft.com/office/drawing/2014/main" id="{46645D02-ED43-4895-B097-05C3C3321E33}"/>
              </a:ext>
            </a:extLst>
          </p:cNvPr>
          <p:cNvGraphicFramePr>
            <a:graphicFrameLocks noGrp="1"/>
          </p:cNvGraphicFramePr>
          <p:nvPr>
            <p:ph idx="1"/>
          </p:nvPr>
        </p:nvGraphicFramePr>
        <p:xfrm>
          <a:off x="897769" y="1909192"/>
          <a:ext cx="4586513" cy="36477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69279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5410-8C75-E7BB-8AFF-15DB8CB9F75E}"/>
              </a:ext>
            </a:extLst>
          </p:cNvPr>
          <p:cNvSpPr>
            <a:spLocks noGrp="1"/>
          </p:cNvSpPr>
          <p:nvPr>
            <p:ph type="title"/>
          </p:nvPr>
        </p:nvSpPr>
        <p:spPr>
          <a:xfrm>
            <a:off x="4477073" y="37997"/>
            <a:ext cx="7226000" cy="1052573"/>
          </a:xfrm>
        </p:spPr>
        <p:txBody>
          <a:bodyPr>
            <a:normAutofit/>
          </a:bodyPr>
          <a:lstStyle/>
          <a:p>
            <a:r>
              <a:rPr lang="en-US" dirty="0"/>
              <a:t>How Organisms Recover</a:t>
            </a:r>
          </a:p>
        </p:txBody>
      </p:sp>
      <p:sp>
        <p:nvSpPr>
          <p:cNvPr id="29" name="Rectangle 28">
            <a:extLst>
              <a:ext uri="{FF2B5EF4-FFF2-40B4-BE49-F238E27FC236}">
                <a16:creationId xmlns:a16="http://schemas.microsoft.com/office/drawing/2014/main" id="{417F62F5-39C0-4E25-A65C-AA8A83A6D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147" y="776759"/>
            <a:ext cx="2452658" cy="1616485"/>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40603050505030304"/>
              <a:ea typeface="+mn-ea"/>
              <a:cs typeface="+mn-cs"/>
            </a:endParaRPr>
          </a:p>
        </p:txBody>
      </p:sp>
      <p:pic>
        <p:nvPicPr>
          <p:cNvPr id="8" name="Picture 7" descr="Hand planting seedling">
            <a:extLst>
              <a:ext uri="{FF2B5EF4-FFF2-40B4-BE49-F238E27FC236}">
                <a16:creationId xmlns:a16="http://schemas.microsoft.com/office/drawing/2014/main" id="{A093FA23-31D9-BECE-1F87-452F76C25FFD}"/>
              </a:ext>
            </a:extLst>
          </p:cNvPr>
          <p:cNvPicPr>
            <a:picLocks noChangeAspect="1"/>
          </p:cNvPicPr>
          <p:nvPr/>
        </p:nvPicPr>
        <p:blipFill>
          <a:blip r:embed="rId2"/>
          <a:stretch>
            <a:fillRect/>
          </a:stretch>
        </p:blipFill>
        <p:spPr>
          <a:xfrm>
            <a:off x="967705" y="940349"/>
            <a:ext cx="1931541" cy="1289304"/>
          </a:xfrm>
          <a:prstGeom prst="rect">
            <a:avLst/>
          </a:prstGeom>
        </p:spPr>
      </p:pic>
      <p:sp>
        <p:nvSpPr>
          <p:cNvPr id="31" name="Rectangle 30">
            <a:extLst>
              <a:ext uri="{FF2B5EF4-FFF2-40B4-BE49-F238E27FC236}">
                <a16:creationId xmlns:a16="http://schemas.microsoft.com/office/drawing/2014/main" id="{254A5F27-5BCC-4877-84E6-68FA8726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147" y="2664373"/>
            <a:ext cx="2452658" cy="1616485"/>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40603050505030304"/>
              <a:ea typeface="+mn-ea"/>
              <a:cs typeface="+mn-cs"/>
            </a:endParaRPr>
          </a:p>
        </p:txBody>
      </p:sp>
      <p:pic>
        <p:nvPicPr>
          <p:cNvPr id="6" name="Picture 5" descr="Green leaves">
            <a:extLst>
              <a:ext uri="{FF2B5EF4-FFF2-40B4-BE49-F238E27FC236}">
                <a16:creationId xmlns:a16="http://schemas.microsoft.com/office/drawing/2014/main" id="{C8437803-6CDB-3043-909D-6A907BFFD177}"/>
              </a:ext>
            </a:extLst>
          </p:cNvPr>
          <p:cNvPicPr>
            <a:picLocks noChangeAspect="1"/>
          </p:cNvPicPr>
          <p:nvPr/>
        </p:nvPicPr>
        <p:blipFill>
          <a:blip r:embed="rId3"/>
          <a:stretch>
            <a:fillRect/>
          </a:stretch>
        </p:blipFill>
        <p:spPr>
          <a:xfrm>
            <a:off x="941704" y="2827963"/>
            <a:ext cx="1983544" cy="1289304"/>
          </a:xfrm>
          <a:prstGeom prst="rect">
            <a:avLst/>
          </a:prstGeom>
        </p:spPr>
      </p:pic>
      <p:sp>
        <p:nvSpPr>
          <p:cNvPr id="33" name="Rectangle 32">
            <a:extLst>
              <a:ext uri="{FF2B5EF4-FFF2-40B4-BE49-F238E27FC236}">
                <a16:creationId xmlns:a16="http://schemas.microsoft.com/office/drawing/2014/main" id="{5DCA8B5A-4E56-4996-92AD-275D26725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147" y="4551986"/>
            <a:ext cx="2452658" cy="1616485"/>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40603050505030304"/>
              <a:ea typeface="+mn-ea"/>
              <a:cs typeface="+mn-cs"/>
            </a:endParaRPr>
          </a:p>
        </p:txBody>
      </p:sp>
      <p:pic>
        <p:nvPicPr>
          <p:cNvPr id="10" name="Picture 9" descr="Mental health awareness mural">
            <a:extLst>
              <a:ext uri="{FF2B5EF4-FFF2-40B4-BE49-F238E27FC236}">
                <a16:creationId xmlns:a16="http://schemas.microsoft.com/office/drawing/2014/main" id="{FED791F6-1CC5-C903-5FD7-5D159061BFEB}"/>
              </a:ext>
            </a:extLst>
          </p:cNvPr>
          <p:cNvPicPr>
            <a:picLocks noChangeAspect="1"/>
          </p:cNvPicPr>
          <p:nvPr/>
        </p:nvPicPr>
        <p:blipFill>
          <a:blip r:embed="rId4"/>
          <a:stretch>
            <a:fillRect/>
          </a:stretch>
        </p:blipFill>
        <p:spPr>
          <a:xfrm>
            <a:off x="893715" y="4715576"/>
            <a:ext cx="2079522" cy="1289304"/>
          </a:xfrm>
          <a:prstGeom prst="rect">
            <a:avLst/>
          </a:prstGeom>
        </p:spPr>
      </p:pic>
      <p:graphicFrame>
        <p:nvGraphicFramePr>
          <p:cNvPr id="5" name="Content Placeholder 2">
            <a:extLst>
              <a:ext uri="{FF2B5EF4-FFF2-40B4-BE49-F238E27FC236}">
                <a16:creationId xmlns:a16="http://schemas.microsoft.com/office/drawing/2014/main" id="{7DF5C4E5-D156-6F4F-BD04-A6BB50C1FED5}"/>
              </a:ext>
            </a:extLst>
          </p:cNvPr>
          <p:cNvGraphicFramePr>
            <a:graphicFrameLocks noGrp="1"/>
          </p:cNvGraphicFramePr>
          <p:nvPr>
            <p:ph idx="1"/>
          </p:nvPr>
        </p:nvGraphicFramePr>
        <p:xfrm>
          <a:off x="5083430" y="982385"/>
          <a:ext cx="3380291" cy="36911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5" name="Group 24">
            <a:extLst>
              <a:ext uri="{FF2B5EF4-FFF2-40B4-BE49-F238E27FC236}">
                <a16:creationId xmlns:a16="http://schemas.microsoft.com/office/drawing/2014/main" id="{87A5A31E-829C-F912-B91C-AA022E497010}"/>
              </a:ext>
            </a:extLst>
          </p:cNvPr>
          <p:cNvGrpSpPr/>
          <p:nvPr/>
        </p:nvGrpSpPr>
        <p:grpSpPr>
          <a:xfrm>
            <a:off x="5041783" y="4230283"/>
            <a:ext cx="3421938" cy="1774597"/>
            <a:chOff x="0" y="3248974"/>
            <a:chExt cx="2747112" cy="1373556"/>
          </a:xfrm>
        </p:grpSpPr>
        <p:sp>
          <p:nvSpPr>
            <p:cNvPr id="26" name="Rectangle: Rounded Corners 25">
              <a:extLst>
                <a:ext uri="{FF2B5EF4-FFF2-40B4-BE49-F238E27FC236}">
                  <a16:creationId xmlns:a16="http://schemas.microsoft.com/office/drawing/2014/main" id="{F11DDB32-5E3E-7340-913F-9FB8AB441687}"/>
                </a:ext>
              </a:extLst>
            </p:cNvPr>
            <p:cNvSpPr/>
            <p:nvPr/>
          </p:nvSpPr>
          <p:spPr>
            <a:xfrm>
              <a:off x="0" y="3248974"/>
              <a:ext cx="2747112" cy="1373556"/>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27" name="Rectangle: Rounded Corners 4">
              <a:extLst>
                <a:ext uri="{FF2B5EF4-FFF2-40B4-BE49-F238E27FC236}">
                  <a16:creationId xmlns:a16="http://schemas.microsoft.com/office/drawing/2014/main" id="{8CF69085-4376-EF14-0002-D36012428FD1}"/>
                </a:ext>
              </a:extLst>
            </p:cNvPr>
            <p:cNvSpPr txBox="1"/>
            <p:nvPr/>
          </p:nvSpPr>
          <p:spPr>
            <a:xfrm>
              <a:off x="40230" y="3289204"/>
              <a:ext cx="2666652" cy="12930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055" tIns="39370" rIns="59055" bIns="3937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srgbClr val="FFFFFF"/>
                  </a:solidFill>
                  <a:effectLst/>
                  <a:uLnTx/>
                  <a:uFillTx/>
                  <a:latin typeface="Gill Sans MT" panose="02040603050505030304"/>
                  <a:ea typeface="+mn-ea"/>
                  <a:cs typeface="+mn-cs"/>
                </a:rPr>
                <a:t>Psychosynthesis</a:t>
              </a:r>
            </a:p>
          </p:txBody>
        </p:sp>
      </p:grpSp>
    </p:spTree>
    <p:extLst>
      <p:ext uri="{BB962C8B-B14F-4D97-AF65-F5344CB8AC3E}">
        <p14:creationId xmlns:p14="http://schemas.microsoft.com/office/powerpoint/2010/main" val="186946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25859E2-E333-4F55-A15E-8BE30C03D3E0}"/>
              </a:ext>
            </a:extLst>
          </p:cNvPr>
          <p:cNvGrpSpPr/>
          <p:nvPr/>
        </p:nvGrpSpPr>
        <p:grpSpPr>
          <a:xfrm>
            <a:off x="2656500" y="1134792"/>
            <a:ext cx="6458668" cy="5532541"/>
            <a:chOff x="2425273" y="429931"/>
            <a:chExt cx="6897306" cy="6319014"/>
          </a:xfrm>
        </p:grpSpPr>
        <p:sp>
          <p:nvSpPr>
            <p:cNvPr id="2" name="Oval 1">
              <a:extLst>
                <a:ext uri="{FF2B5EF4-FFF2-40B4-BE49-F238E27FC236}">
                  <a16:creationId xmlns:a16="http://schemas.microsoft.com/office/drawing/2014/main" id="{F2A2C9E2-A59D-487E-B45F-11D2015ECB2A}"/>
                </a:ext>
              </a:extLst>
            </p:cNvPr>
            <p:cNvSpPr/>
            <p:nvPr/>
          </p:nvSpPr>
          <p:spPr>
            <a:xfrm>
              <a:off x="4598878" y="2279707"/>
              <a:ext cx="2615653" cy="248523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Recovery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panose="020F0502020204030204"/>
                </a:rPr>
                <a:t>(</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Psychosynthesis)</a:t>
              </a:r>
            </a:p>
          </p:txBody>
        </p:sp>
        <p:sp>
          <p:nvSpPr>
            <p:cNvPr id="3" name="Oval 2">
              <a:extLst>
                <a:ext uri="{FF2B5EF4-FFF2-40B4-BE49-F238E27FC236}">
                  <a16:creationId xmlns:a16="http://schemas.microsoft.com/office/drawing/2014/main" id="{3714400C-A4D0-47D5-AA6D-C2221EDC6458}"/>
                </a:ext>
              </a:extLst>
            </p:cNvPr>
            <p:cNvSpPr/>
            <p:nvPr/>
          </p:nvSpPr>
          <p:spPr>
            <a:xfrm>
              <a:off x="2425273" y="2835479"/>
              <a:ext cx="1861502" cy="169457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Emotion Regulation</a:t>
              </a:r>
            </a:p>
          </p:txBody>
        </p:sp>
        <p:sp>
          <p:nvSpPr>
            <p:cNvPr id="4" name="Oval 3">
              <a:extLst>
                <a:ext uri="{FF2B5EF4-FFF2-40B4-BE49-F238E27FC236}">
                  <a16:creationId xmlns:a16="http://schemas.microsoft.com/office/drawing/2014/main" id="{0B5794CC-507C-4327-9074-9FFA37100AC8}"/>
                </a:ext>
              </a:extLst>
            </p:cNvPr>
            <p:cNvSpPr/>
            <p:nvPr/>
          </p:nvSpPr>
          <p:spPr>
            <a:xfrm>
              <a:off x="4958748" y="4949505"/>
              <a:ext cx="1895912" cy="179944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Nutrition</a:t>
              </a:r>
            </a:p>
          </p:txBody>
        </p:sp>
        <p:sp>
          <p:nvSpPr>
            <p:cNvPr id="5" name="Oval 4">
              <a:extLst>
                <a:ext uri="{FF2B5EF4-FFF2-40B4-BE49-F238E27FC236}">
                  <a16:creationId xmlns:a16="http://schemas.microsoft.com/office/drawing/2014/main" id="{4857994C-0920-4651-92A8-CB5FC858D863}"/>
                </a:ext>
              </a:extLst>
            </p:cNvPr>
            <p:cNvSpPr/>
            <p:nvPr/>
          </p:nvSpPr>
          <p:spPr>
            <a:xfrm>
              <a:off x="7526634" y="2532426"/>
              <a:ext cx="1795945" cy="17931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Activity</a:t>
              </a:r>
            </a:p>
          </p:txBody>
        </p:sp>
        <p:sp>
          <p:nvSpPr>
            <p:cNvPr id="6" name="Oval 5">
              <a:extLst>
                <a:ext uri="{FF2B5EF4-FFF2-40B4-BE49-F238E27FC236}">
                  <a16:creationId xmlns:a16="http://schemas.microsoft.com/office/drawing/2014/main" id="{1C83AC9E-B874-4BEC-BBBC-AEB843BA3609}"/>
                </a:ext>
              </a:extLst>
            </p:cNvPr>
            <p:cNvSpPr/>
            <p:nvPr/>
          </p:nvSpPr>
          <p:spPr>
            <a:xfrm>
              <a:off x="5008731" y="429931"/>
              <a:ext cx="1795945" cy="166521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cxnSp>
          <p:nvCxnSpPr>
            <p:cNvPr id="8" name="Straight Connector 7">
              <a:extLst>
                <a:ext uri="{FF2B5EF4-FFF2-40B4-BE49-F238E27FC236}">
                  <a16:creationId xmlns:a16="http://schemas.microsoft.com/office/drawing/2014/main" id="{3FD1E545-D7C5-4C5D-8A81-D00BBE2E1784}"/>
                </a:ext>
              </a:extLst>
            </p:cNvPr>
            <p:cNvCxnSpPr>
              <a:cxnSpLocks/>
              <a:stCxn id="2" idx="0"/>
            </p:cNvCxnSpPr>
            <p:nvPr/>
          </p:nvCxnSpPr>
          <p:spPr>
            <a:xfrm flipH="1" flipV="1">
              <a:off x="5906704" y="2099355"/>
              <a:ext cx="1" cy="180352"/>
            </a:xfrm>
            <a:prstGeom prst="line">
              <a:avLst/>
            </a:prstGeom>
            <a:ln w="38100">
              <a:headEnd type="triangle"/>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93946DA9-F9FE-44E4-BDAC-AD5327E6358B}"/>
                </a:ext>
              </a:extLst>
            </p:cNvPr>
            <p:cNvCxnSpPr>
              <a:cxnSpLocks/>
            </p:cNvCxnSpPr>
            <p:nvPr/>
          </p:nvCxnSpPr>
          <p:spPr>
            <a:xfrm flipH="1">
              <a:off x="4364592" y="3684795"/>
              <a:ext cx="234286" cy="0"/>
            </a:xfrm>
            <a:prstGeom prst="line">
              <a:avLst/>
            </a:prstGeom>
            <a:ln w="38100">
              <a:headEnd type="triangle"/>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01F5179D-96BC-4D23-9BBD-DA472B89BC13}"/>
                </a:ext>
              </a:extLst>
            </p:cNvPr>
            <p:cNvCxnSpPr>
              <a:cxnSpLocks/>
              <a:endCxn id="4" idx="0"/>
            </p:cNvCxnSpPr>
            <p:nvPr/>
          </p:nvCxnSpPr>
          <p:spPr>
            <a:xfrm>
              <a:off x="5906704" y="4764946"/>
              <a:ext cx="0" cy="184559"/>
            </a:xfrm>
            <a:prstGeom prst="line">
              <a:avLst/>
            </a:prstGeom>
            <a:ln w="38100">
              <a:headEnd type="triangle"/>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C523FF75-C1F8-4958-BFFF-02F0BDF53893}"/>
                </a:ext>
              </a:extLst>
            </p:cNvPr>
            <p:cNvCxnSpPr>
              <a:cxnSpLocks/>
            </p:cNvCxnSpPr>
            <p:nvPr/>
          </p:nvCxnSpPr>
          <p:spPr>
            <a:xfrm>
              <a:off x="7214530" y="3588855"/>
              <a:ext cx="312103" cy="0"/>
            </a:xfrm>
            <a:prstGeom prst="line">
              <a:avLst/>
            </a:prstGeom>
            <a:ln w="38100">
              <a:headEnd type="triangle"/>
            </a:ln>
          </p:spPr>
          <p:style>
            <a:lnRef idx="3">
              <a:schemeClr val="dk1"/>
            </a:lnRef>
            <a:fillRef idx="0">
              <a:schemeClr val="dk1"/>
            </a:fillRef>
            <a:effectRef idx="2">
              <a:schemeClr val="dk1"/>
            </a:effectRef>
            <a:fontRef idx="minor">
              <a:schemeClr val="tx1"/>
            </a:fontRef>
          </p:style>
        </p:cxnSp>
      </p:grpSp>
      <p:sp>
        <p:nvSpPr>
          <p:cNvPr id="7" name="TextBox 6">
            <a:extLst>
              <a:ext uri="{FF2B5EF4-FFF2-40B4-BE49-F238E27FC236}">
                <a16:creationId xmlns:a16="http://schemas.microsoft.com/office/drawing/2014/main" id="{08D162EF-1303-4BA3-894B-A24DA9C7CDE8}"/>
              </a:ext>
            </a:extLst>
          </p:cNvPr>
          <p:cNvSpPr txBox="1"/>
          <p:nvPr/>
        </p:nvSpPr>
        <p:spPr>
          <a:xfrm>
            <a:off x="465031" y="77315"/>
            <a:ext cx="841595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ocial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ctivity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utrition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R</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egulation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Approach to Recovery</a:t>
            </a:r>
          </a:p>
        </p:txBody>
      </p:sp>
      <p:sp>
        <p:nvSpPr>
          <p:cNvPr id="22" name="TextBox 21">
            <a:extLst>
              <a:ext uri="{FF2B5EF4-FFF2-40B4-BE49-F238E27FC236}">
                <a16:creationId xmlns:a16="http://schemas.microsoft.com/office/drawing/2014/main" id="{2AC8A469-A608-4CAD-97CA-DD53F6E53A08}"/>
              </a:ext>
            </a:extLst>
          </p:cNvPr>
          <p:cNvSpPr txBox="1"/>
          <p:nvPr/>
        </p:nvSpPr>
        <p:spPr>
          <a:xfrm>
            <a:off x="0" y="6544223"/>
            <a:ext cx="125547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Kelly JF (2021; 2022)</a:t>
            </a:r>
          </a:p>
        </p:txBody>
      </p:sp>
      <p:sp>
        <p:nvSpPr>
          <p:cNvPr id="12" name="Oval 11">
            <a:extLst>
              <a:ext uri="{FF2B5EF4-FFF2-40B4-BE49-F238E27FC236}">
                <a16:creationId xmlns:a16="http://schemas.microsoft.com/office/drawing/2014/main" id="{657B5B66-6976-4293-9B4D-EAEE2329DA8F}"/>
              </a:ext>
            </a:extLst>
          </p:cNvPr>
          <p:cNvSpPr/>
          <p:nvPr/>
        </p:nvSpPr>
        <p:spPr>
          <a:xfrm>
            <a:off x="2519265" y="1031422"/>
            <a:ext cx="6811347" cy="5891892"/>
          </a:xfrm>
          <a:prstGeom prst="ellipse">
            <a:avLst/>
          </a:prstGeom>
          <a:noFill/>
          <a:ln w="79375" cmpd="dbl">
            <a:solidFill>
              <a:srgbClr val="7030A0"/>
            </a:solidFill>
            <a:prstDash val="lgDashDotDot"/>
            <a:extLst>
              <a:ext uri="{C807C97D-BFC1-408E-A445-0C87EB9F89A2}">
                <ask:lineSketchStyleProps xmlns:ask="http://schemas.microsoft.com/office/drawing/2018/sketchyshapes" sd="1219033472">
                  <a:custGeom>
                    <a:avLst/>
                    <a:gdLst>
                      <a:gd name="connsiteX0" fmla="*/ 0 w 6811347"/>
                      <a:gd name="connsiteY0" fmla="*/ 2945946 h 5891892"/>
                      <a:gd name="connsiteX1" fmla="*/ 3405674 w 6811347"/>
                      <a:gd name="connsiteY1" fmla="*/ 0 h 5891892"/>
                      <a:gd name="connsiteX2" fmla="*/ 6811348 w 6811347"/>
                      <a:gd name="connsiteY2" fmla="*/ 2945946 h 5891892"/>
                      <a:gd name="connsiteX3" fmla="*/ 3405674 w 6811347"/>
                      <a:gd name="connsiteY3" fmla="*/ 5891892 h 5891892"/>
                      <a:gd name="connsiteX4" fmla="*/ 0 w 6811347"/>
                      <a:gd name="connsiteY4" fmla="*/ 2945946 h 58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347" h="5891892" extrusionOk="0">
                        <a:moveTo>
                          <a:pt x="0" y="2945946"/>
                        </a:moveTo>
                        <a:cubicBezTo>
                          <a:pt x="-264583" y="1155744"/>
                          <a:pt x="1438096" y="32531"/>
                          <a:pt x="3405674" y="0"/>
                        </a:cubicBezTo>
                        <a:cubicBezTo>
                          <a:pt x="5537309" y="52785"/>
                          <a:pt x="6626642" y="1324818"/>
                          <a:pt x="6811348" y="2945946"/>
                        </a:cubicBezTo>
                        <a:cubicBezTo>
                          <a:pt x="6599303" y="4780020"/>
                          <a:pt x="5229244" y="6208786"/>
                          <a:pt x="3405674" y="5891892"/>
                        </a:cubicBezTo>
                        <a:cubicBezTo>
                          <a:pt x="1330750" y="5785738"/>
                          <a:pt x="28328" y="4586482"/>
                          <a:pt x="0" y="294594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C32FDCD-4C8E-A003-0781-8CFF8EDE9F20}"/>
              </a:ext>
            </a:extLst>
          </p:cNvPr>
          <p:cNvSpPr txBox="1"/>
          <p:nvPr/>
        </p:nvSpPr>
        <p:spPr>
          <a:xfrm>
            <a:off x="9882746" y="1134792"/>
            <a:ext cx="192521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ocial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ctivity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utrition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egulation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SANER</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505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2006600" y="643468"/>
            <a:ext cx="2522980" cy="1597315"/>
          </a:xfrm>
          <a:noFill/>
          <a:ln w="19050">
            <a:solidFill>
              <a:schemeClr val="bg1"/>
            </a:solidFill>
          </a:ln>
        </p:spPr>
        <p:txBody>
          <a:bodyPr wrap="square">
            <a:normAutofit/>
          </a:bodyPr>
          <a:lstStyle/>
          <a:p>
            <a:pPr algn="ctr"/>
            <a:r>
              <a:rPr lang="en-US" sz="2400">
                <a:solidFill>
                  <a:schemeClr val="bg1"/>
                </a:solidFill>
              </a:rPr>
              <a:t>Neuroscience of Recovery Capital</a:t>
            </a:r>
          </a:p>
        </p:txBody>
      </p:sp>
      <p:sp>
        <p:nvSpPr>
          <p:cNvPr id="2" name="Content Placeholder 1"/>
          <p:cNvSpPr>
            <a:spLocks noGrp="1"/>
          </p:cNvSpPr>
          <p:nvPr>
            <p:ph idx="1"/>
          </p:nvPr>
        </p:nvSpPr>
        <p:spPr>
          <a:xfrm>
            <a:off x="1524000" y="2638044"/>
            <a:ext cx="3490722" cy="3415622"/>
          </a:xfrm>
        </p:spPr>
        <p:txBody>
          <a:bodyPr>
            <a:noAutofit/>
          </a:bodyPr>
          <a:lstStyle/>
          <a:p>
            <a:pPr marL="0" indent="0">
              <a:buNone/>
            </a:pPr>
            <a:r>
              <a:rPr lang="en-US" sz="2400" dirty="0">
                <a:solidFill>
                  <a:schemeClr val="bg1"/>
                </a:solidFill>
              </a:rPr>
              <a:t>Can social factors, recovery housing, and employment, change the brain, mitigate stress, upregulate down-regulated receptor systems, and increase the chances of long-term remission? </a:t>
            </a:r>
          </a:p>
        </p:txBody>
      </p:sp>
      <p:pic>
        <p:nvPicPr>
          <p:cNvPr id="4" name="Picture 2" descr="Circuits Involved in Drug Abuse and Addiction">
            <a:extLst>
              <a:ext uri="{FF2B5EF4-FFF2-40B4-BE49-F238E27FC236}">
                <a16:creationId xmlns:a16="http://schemas.microsoft.com/office/drawing/2014/main" id="{0345EDC2-081F-446B-8E08-6A485F22DE28}"/>
              </a:ext>
            </a:extLst>
          </p:cNvPr>
          <p:cNvPicPr>
            <a:picLocks noChangeArrowheads="1"/>
          </p:cNvPicPr>
          <p:nvPr/>
        </p:nvPicPr>
        <p:blipFill>
          <a:blip r:embed="rId3" cstate="print">
            <a:extLst>
              <a:ext uri="{28A0092B-C50C-407E-A947-70E740481C1C}">
                <a14:useLocalDpi xmlns:a14="http://schemas.microsoft.com/office/drawing/2010/main" val="0"/>
              </a:ext>
            </a:extLst>
          </a:blip>
          <a:srcRect l="15281" t="18000" r="15954" b="16151"/>
          <a:stretch>
            <a:fillRect/>
          </a:stretch>
        </p:blipFill>
        <p:spPr bwMode="auto">
          <a:xfrm>
            <a:off x="5497323" y="1665089"/>
            <a:ext cx="4688077" cy="336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257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94955254"/>
              </p:ext>
            </p:extLst>
          </p:nvPr>
        </p:nvGraphicFramePr>
        <p:xfrm>
          <a:off x="3048000" y="2438400"/>
          <a:ext cx="3097530" cy="2431034"/>
        </p:xfrm>
        <a:graphic>
          <a:graphicData uri="http://schemas.openxmlformats.org/drawingml/2006/table">
            <a:tbl>
              <a:tblPr firstRow="1" firstCol="1" bandRow="1"/>
              <a:tblGrid>
                <a:gridCol w="3097530">
                  <a:extLst>
                    <a:ext uri="{9D8B030D-6E8A-4147-A177-3AD203B41FA5}">
                      <a16:colId xmlns:a16="http://schemas.microsoft.com/office/drawing/2014/main" val="20000"/>
                    </a:ext>
                  </a:extLst>
                </a:gridCol>
              </a:tblGrid>
              <a:tr h="0">
                <a:tc>
                  <a:txBody>
                    <a:bodyPr/>
                    <a:lstStyle/>
                    <a:p>
                      <a:pPr marL="228600" marR="0">
                        <a:lnSpc>
                          <a:spcPct val="115000"/>
                        </a:lnSpc>
                        <a:spcBef>
                          <a:spcPts val="0"/>
                        </a:spcBef>
                        <a:spcAft>
                          <a:spcPts val="0"/>
                        </a:spcAft>
                      </a:pPr>
                      <a:r>
                        <a:rPr lang="en-US" sz="1800" kern="1200" dirty="0">
                          <a:solidFill>
                            <a:srgbClr val="000000"/>
                          </a:solidFill>
                          <a:effectLst/>
                          <a:latin typeface="Calibri"/>
                          <a:ea typeface="Times New Roman"/>
                          <a:cs typeface="Times New Roman"/>
                        </a:rPr>
                        <a:t>People want to use substances for 4 main reasons: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extLst>
                  <a:ext uri="{0D108BD9-81ED-4DB2-BD59-A6C34878D82A}">
                    <a16:rowId xmlns:a16="http://schemas.microsoft.com/office/drawing/2014/main" val="10000"/>
                  </a:ext>
                </a:extLst>
              </a:tr>
              <a:tr h="0">
                <a:tc>
                  <a:txBody>
                    <a:bodyPr/>
                    <a:lstStyle/>
                    <a:p>
                      <a:pPr marL="685800" marR="0">
                        <a:lnSpc>
                          <a:spcPct val="115000"/>
                        </a:lnSpc>
                        <a:spcBef>
                          <a:spcPts val="0"/>
                        </a:spcBef>
                        <a:spcAft>
                          <a:spcPts val="0"/>
                        </a:spcAft>
                      </a:pPr>
                      <a:r>
                        <a:rPr lang="en-US" sz="1800" kern="1200">
                          <a:solidFill>
                            <a:srgbClr val="000000"/>
                          </a:solidFill>
                          <a:effectLst/>
                          <a:latin typeface="Calibri"/>
                          <a:ea typeface="Times New Roman"/>
                          <a:cs typeface="Times New Roman"/>
                        </a:rPr>
                        <a:t>To feel </a:t>
                      </a:r>
                      <a:r>
                        <a:rPr lang="en-US" sz="1800" u="sng" kern="1200">
                          <a:solidFill>
                            <a:srgbClr val="000000"/>
                          </a:solidFill>
                          <a:effectLst/>
                          <a:latin typeface="Calibri"/>
                          <a:ea typeface="Times New Roman"/>
                          <a:cs typeface="Times New Roman"/>
                        </a:rPr>
                        <a:t>good</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685800" marR="0">
                        <a:lnSpc>
                          <a:spcPct val="115000"/>
                        </a:lnSpc>
                        <a:spcBef>
                          <a:spcPts val="0"/>
                        </a:spcBef>
                        <a:spcAft>
                          <a:spcPts val="0"/>
                        </a:spcAft>
                      </a:pPr>
                      <a:r>
                        <a:rPr lang="en-US" sz="1800" kern="1200">
                          <a:solidFill>
                            <a:srgbClr val="000000"/>
                          </a:solidFill>
                          <a:effectLst/>
                          <a:latin typeface="Calibri"/>
                          <a:ea typeface="Times New Roman"/>
                          <a:cs typeface="Times New Roman"/>
                        </a:rPr>
                        <a:t>To feel </a:t>
                      </a:r>
                      <a:r>
                        <a:rPr lang="en-US" sz="1800" u="sng" kern="1200">
                          <a:solidFill>
                            <a:srgbClr val="000000"/>
                          </a:solidFill>
                          <a:effectLst/>
                          <a:latin typeface="Calibri"/>
                          <a:ea typeface="Times New Roman"/>
                          <a:cs typeface="Times New Roman"/>
                        </a:rPr>
                        <a:t>better</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685800" marR="0">
                        <a:lnSpc>
                          <a:spcPct val="115000"/>
                        </a:lnSpc>
                        <a:spcBef>
                          <a:spcPts val="0"/>
                        </a:spcBef>
                        <a:spcAft>
                          <a:spcPts val="0"/>
                        </a:spcAft>
                      </a:pPr>
                      <a:r>
                        <a:rPr lang="en-US" sz="1800" kern="1200">
                          <a:solidFill>
                            <a:srgbClr val="000000"/>
                          </a:solidFill>
                          <a:effectLst/>
                          <a:latin typeface="Calibri"/>
                          <a:ea typeface="Times New Roman"/>
                          <a:cs typeface="Times New Roman"/>
                        </a:rPr>
                        <a:t>To </a:t>
                      </a:r>
                      <a:r>
                        <a:rPr lang="en-US" sz="1800" u="sng" kern="1200">
                          <a:solidFill>
                            <a:srgbClr val="000000"/>
                          </a:solidFill>
                          <a:effectLst/>
                          <a:latin typeface="Calibri"/>
                          <a:ea typeface="Times New Roman"/>
                          <a:cs typeface="Times New Roman"/>
                        </a:rPr>
                        <a:t>do</a:t>
                      </a:r>
                      <a:r>
                        <a:rPr lang="en-US" sz="1800" kern="1200">
                          <a:solidFill>
                            <a:srgbClr val="000000"/>
                          </a:solidFill>
                          <a:effectLst/>
                          <a:latin typeface="Calibri"/>
                          <a:ea typeface="Times New Roman"/>
                          <a:cs typeface="Times New Roman"/>
                        </a:rPr>
                        <a:t> better</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685800" marR="0">
                        <a:lnSpc>
                          <a:spcPct val="115000"/>
                        </a:lnSpc>
                        <a:spcBef>
                          <a:spcPts val="0"/>
                        </a:spcBef>
                        <a:spcAft>
                          <a:spcPts val="0"/>
                        </a:spcAft>
                      </a:pPr>
                      <a:r>
                        <a:rPr lang="en-US" sz="1800" kern="1200" dirty="0">
                          <a:solidFill>
                            <a:srgbClr val="000000"/>
                          </a:solidFill>
                          <a:effectLst/>
                          <a:latin typeface="Calibri"/>
                          <a:ea typeface="Times New Roman"/>
                          <a:cs typeface="Times New Roman"/>
                        </a:rPr>
                        <a:t>Because </a:t>
                      </a:r>
                      <a:r>
                        <a:rPr lang="en-US" sz="1800" u="sng" kern="1200" dirty="0">
                          <a:solidFill>
                            <a:srgbClr val="000000"/>
                          </a:solidFill>
                          <a:effectLst/>
                          <a:latin typeface="Calibri"/>
                          <a:ea typeface="Times New Roman"/>
                          <a:cs typeface="Times New Roman"/>
                        </a:rPr>
                        <a:t>others</a:t>
                      </a:r>
                      <a:r>
                        <a:rPr lang="en-US" sz="1800" kern="1200" dirty="0">
                          <a:solidFill>
                            <a:srgbClr val="000000"/>
                          </a:solidFill>
                          <a:effectLst/>
                          <a:latin typeface="Calibri"/>
                          <a:ea typeface="Times New Roman"/>
                          <a:cs typeface="Times New Roman"/>
                        </a:rPr>
                        <a:t> are doing it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itle 1"/>
          <p:cNvSpPr txBox="1">
            <a:spLocks/>
          </p:cNvSpPr>
          <p:nvPr/>
        </p:nvSpPr>
        <p:spPr>
          <a:xfrm>
            <a:off x="1981200" y="304800"/>
            <a:ext cx="8229600" cy="9906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r>
              <a:rPr lang="en-US" sz="4000" dirty="0">
                <a:solidFill>
                  <a:srgbClr val="1F497D"/>
                </a:solidFill>
                <a:latin typeface="Calibri"/>
              </a:rPr>
              <a:t>Social factors are key in the onset and offset of SUD</a:t>
            </a:r>
          </a:p>
        </p:txBody>
      </p:sp>
      <p:sp>
        <p:nvSpPr>
          <p:cNvPr id="2" name="TextBox 1">
            <a:extLst>
              <a:ext uri="{FF2B5EF4-FFF2-40B4-BE49-F238E27FC236}">
                <a16:creationId xmlns:a16="http://schemas.microsoft.com/office/drawing/2014/main" id="{FF48B40B-3B2A-75C9-B236-12E71BE1FB6A}"/>
              </a:ext>
            </a:extLst>
          </p:cNvPr>
          <p:cNvSpPr txBox="1"/>
          <p:nvPr/>
        </p:nvSpPr>
        <p:spPr>
          <a:xfrm>
            <a:off x="0" y="6544223"/>
            <a:ext cx="96372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Kelly JF (2018)</a:t>
            </a:r>
          </a:p>
        </p:txBody>
      </p:sp>
    </p:spTree>
    <p:extLst>
      <p:ext uri="{BB962C8B-B14F-4D97-AF65-F5344CB8AC3E}">
        <p14:creationId xmlns:p14="http://schemas.microsoft.com/office/powerpoint/2010/main" val="966184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075881540"/>
              </p:ext>
            </p:extLst>
          </p:nvPr>
        </p:nvGraphicFramePr>
        <p:xfrm>
          <a:off x="3048000" y="2438400"/>
          <a:ext cx="6080760" cy="2431034"/>
        </p:xfrm>
        <a:graphic>
          <a:graphicData uri="http://schemas.openxmlformats.org/drawingml/2006/table">
            <a:tbl>
              <a:tblPr firstRow="1" firstCol="1" bandRow="1"/>
              <a:tblGrid>
                <a:gridCol w="3097530">
                  <a:extLst>
                    <a:ext uri="{9D8B030D-6E8A-4147-A177-3AD203B41FA5}">
                      <a16:colId xmlns:a16="http://schemas.microsoft.com/office/drawing/2014/main" val="20000"/>
                    </a:ext>
                  </a:extLst>
                </a:gridCol>
                <a:gridCol w="2983230">
                  <a:extLst>
                    <a:ext uri="{9D8B030D-6E8A-4147-A177-3AD203B41FA5}">
                      <a16:colId xmlns:a16="http://schemas.microsoft.com/office/drawing/2014/main" val="20001"/>
                    </a:ext>
                  </a:extLst>
                </a:gridCol>
              </a:tblGrid>
              <a:tr h="0">
                <a:tc>
                  <a:txBody>
                    <a:bodyPr/>
                    <a:lstStyle/>
                    <a:p>
                      <a:pPr marL="228600" marR="0">
                        <a:lnSpc>
                          <a:spcPct val="115000"/>
                        </a:lnSpc>
                        <a:spcBef>
                          <a:spcPts val="0"/>
                        </a:spcBef>
                        <a:spcAft>
                          <a:spcPts val="0"/>
                        </a:spcAft>
                      </a:pPr>
                      <a:r>
                        <a:rPr lang="en-US" sz="1800" kern="1200" dirty="0">
                          <a:solidFill>
                            <a:srgbClr val="000000"/>
                          </a:solidFill>
                          <a:effectLst/>
                          <a:latin typeface="Calibri"/>
                          <a:ea typeface="Times New Roman"/>
                          <a:cs typeface="Times New Roman"/>
                        </a:rPr>
                        <a:t>People want to use substances for 4 main reasons: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marR="0">
                        <a:lnSpc>
                          <a:spcPct val="115000"/>
                        </a:lnSpc>
                        <a:spcBef>
                          <a:spcPts val="0"/>
                        </a:spcBef>
                        <a:spcAft>
                          <a:spcPts val="0"/>
                        </a:spcAft>
                      </a:pPr>
                      <a:r>
                        <a:rPr lang="en-US" sz="1800" dirty="0">
                          <a:effectLst/>
                          <a:latin typeface="Calibri"/>
                          <a:ea typeface="Calibri"/>
                          <a:cs typeface="Times New Roman"/>
                        </a:rPr>
                        <a:t>People want to </a:t>
                      </a:r>
                      <a:r>
                        <a:rPr lang="en-US" sz="1800" u="sng" dirty="0">
                          <a:effectLst/>
                          <a:latin typeface="Calibri"/>
                          <a:ea typeface="Calibri"/>
                          <a:cs typeface="Times New Roman"/>
                        </a:rPr>
                        <a:t>stop</a:t>
                      </a:r>
                      <a:r>
                        <a:rPr lang="en-US" sz="1800" dirty="0">
                          <a:effectLst/>
                          <a:latin typeface="Calibri"/>
                          <a:ea typeface="Calibri"/>
                          <a:cs typeface="Times New Roman"/>
                        </a:rPr>
                        <a:t> </a:t>
                      </a:r>
                      <a:r>
                        <a:rPr lang="en-US" sz="1800" u="sng" dirty="0">
                          <a:effectLst/>
                          <a:latin typeface="Calibri"/>
                          <a:ea typeface="Calibri"/>
                          <a:cs typeface="Times New Roman"/>
                        </a:rPr>
                        <a:t>using</a:t>
                      </a:r>
                      <a:r>
                        <a:rPr lang="en-US" sz="1800" dirty="0">
                          <a:effectLst/>
                          <a:latin typeface="Calibri"/>
                          <a:ea typeface="Calibri"/>
                          <a:cs typeface="Times New Roman"/>
                        </a:rPr>
                        <a:t> substances and </a:t>
                      </a:r>
                      <a:r>
                        <a:rPr lang="en-US" sz="1800" u="sng" dirty="0">
                          <a:effectLst/>
                          <a:latin typeface="Calibri"/>
                          <a:ea typeface="Calibri"/>
                          <a:cs typeface="Times New Roman"/>
                        </a:rPr>
                        <a:t>recover</a:t>
                      </a:r>
                      <a:r>
                        <a:rPr lang="en-US" sz="1800" dirty="0">
                          <a:effectLst/>
                          <a:latin typeface="Calibri"/>
                          <a:ea typeface="Calibri"/>
                          <a:cs typeface="Times New Roman"/>
                        </a:rPr>
                        <a:t> for the same 4 main reasons: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extLst>
                  <a:ext uri="{0D108BD9-81ED-4DB2-BD59-A6C34878D82A}">
                    <a16:rowId xmlns:a16="http://schemas.microsoft.com/office/drawing/2014/main" val="10000"/>
                  </a:ext>
                </a:extLst>
              </a:tr>
              <a:tr h="0">
                <a:tc>
                  <a:txBody>
                    <a:bodyPr/>
                    <a:lstStyle/>
                    <a:p>
                      <a:pPr marL="685800" marR="0">
                        <a:lnSpc>
                          <a:spcPct val="115000"/>
                        </a:lnSpc>
                        <a:spcBef>
                          <a:spcPts val="0"/>
                        </a:spcBef>
                        <a:spcAft>
                          <a:spcPts val="0"/>
                        </a:spcAft>
                      </a:pPr>
                      <a:r>
                        <a:rPr lang="en-US" sz="1800" kern="1200">
                          <a:solidFill>
                            <a:srgbClr val="000000"/>
                          </a:solidFill>
                          <a:effectLst/>
                          <a:latin typeface="Calibri"/>
                          <a:ea typeface="Times New Roman"/>
                          <a:cs typeface="Times New Roman"/>
                        </a:rPr>
                        <a:t>To feel </a:t>
                      </a:r>
                      <a:r>
                        <a:rPr lang="en-US" sz="1800" u="sng" kern="1200">
                          <a:solidFill>
                            <a:srgbClr val="000000"/>
                          </a:solidFill>
                          <a:effectLst/>
                          <a:latin typeface="Calibri"/>
                          <a:ea typeface="Times New Roman"/>
                          <a:cs typeface="Times New Roman"/>
                        </a:rPr>
                        <a:t>good</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marR="0">
                        <a:lnSpc>
                          <a:spcPct val="115000"/>
                        </a:lnSpc>
                        <a:spcBef>
                          <a:spcPts val="0"/>
                        </a:spcBef>
                        <a:spcAft>
                          <a:spcPts val="0"/>
                        </a:spcAft>
                      </a:pPr>
                      <a:r>
                        <a:rPr lang="en-US" sz="1800" kern="1200" dirty="0">
                          <a:solidFill>
                            <a:srgbClr val="000000"/>
                          </a:solidFill>
                          <a:effectLst/>
                          <a:latin typeface="Calibri"/>
                          <a:ea typeface="Times New Roman"/>
                          <a:cs typeface="Times New Roman"/>
                        </a:rPr>
                        <a:t>To feel </a:t>
                      </a:r>
                      <a:r>
                        <a:rPr lang="en-US" sz="1800" u="sng" kern="1200" dirty="0">
                          <a:solidFill>
                            <a:srgbClr val="000000"/>
                          </a:solidFill>
                          <a:effectLst/>
                          <a:latin typeface="Calibri"/>
                          <a:ea typeface="Times New Roman"/>
                          <a:cs typeface="Times New Roman"/>
                        </a:rPr>
                        <a:t>good</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685800" marR="0">
                        <a:lnSpc>
                          <a:spcPct val="115000"/>
                        </a:lnSpc>
                        <a:spcBef>
                          <a:spcPts val="0"/>
                        </a:spcBef>
                        <a:spcAft>
                          <a:spcPts val="0"/>
                        </a:spcAft>
                      </a:pPr>
                      <a:r>
                        <a:rPr lang="en-US" sz="1800" kern="1200">
                          <a:solidFill>
                            <a:srgbClr val="000000"/>
                          </a:solidFill>
                          <a:effectLst/>
                          <a:latin typeface="Calibri"/>
                          <a:ea typeface="Times New Roman"/>
                          <a:cs typeface="Times New Roman"/>
                        </a:rPr>
                        <a:t>To feel </a:t>
                      </a:r>
                      <a:r>
                        <a:rPr lang="en-US" sz="1800" u="sng" kern="1200">
                          <a:solidFill>
                            <a:srgbClr val="000000"/>
                          </a:solidFill>
                          <a:effectLst/>
                          <a:latin typeface="Calibri"/>
                          <a:ea typeface="Times New Roman"/>
                          <a:cs typeface="Times New Roman"/>
                        </a:rPr>
                        <a:t>better</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marR="0">
                        <a:lnSpc>
                          <a:spcPct val="115000"/>
                        </a:lnSpc>
                        <a:spcBef>
                          <a:spcPts val="0"/>
                        </a:spcBef>
                        <a:spcAft>
                          <a:spcPts val="0"/>
                        </a:spcAft>
                      </a:pPr>
                      <a:r>
                        <a:rPr lang="en-US" sz="1800" kern="1200">
                          <a:solidFill>
                            <a:srgbClr val="000000"/>
                          </a:solidFill>
                          <a:effectLst/>
                          <a:latin typeface="Calibri"/>
                          <a:ea typeface="Times New Roman"/>
                          <a:cs typeface="Times New Roman"/>
                        </a:rPr>
                        <a:t>To feel </a:t>
                      </a:r>
                      <a:r>
                        <a:rPr lang="en-US" sz="1800" u="sng" kern="1200">
                          <a:solidFill>
                            <a:srgbClr val="000000"/>
                          </a:solidFill>
                          <a:effectLst/>
                          <a:latin typeface="Calibri"/>
                          <a:ea typeface="Times New Roman"/>
                          <a:cs typeface="Times New Roman"/>
                        </a:rPr>
                        <a:t>better</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685800" marR="0">
                        <a:lnSpc>
                          <a:spcPct val="115000"/>
                        </a:lnSpc>
                        <a:spcBef>
                          <a:spcPts val="0"/>
                        </a:spcBef>
                        <a:spcAft>
                          <a:spcPts val="0"/>
                        </a:spcAft>
                      </a:pPr>
                      <a:r>
                        <a:rPr lang="en-US" sz="1800" kern="1200">
                          <a:solidFill>
                            <a:srgbClr val="000000"/>
                          </a:solidFill>
                          <a:effectLst/>
                          <a:latin typeface="Calibri"/>
                          <a:ea typeface="Times New Roman"/>
                          <a:cs typeface="Times New Roman"/>
                        </a:rPr>
                        <a:t>To </a:t>
                      </a:r>
                      <a:r>
                        <a:rPr lang="en-US" sz="1800" u="sng" kern="1200">
                          <a:solidFill>
                            <a:srgbClr val="000000"/>
                          </a:solidFill>
                          <a:effectLst/>
                          <a:latin typeface="Calibri"/>
                          <a:ea typeface="Times New Roman"/>
                          <a:cs typeface="Times New Roman"/>
                        </a:rPr>
                        <a:t>do</a:t>
                      </a:r>
                      <a:r>
                        <a:rPr lang="en-US" sz="1800" kern="1200">
                          <a:solidFill>
                            <a:srgbClr val="000000"/>
                          </a:solidFill>
                          <a:effectLst/>
                          <a:latin typeface="Calibri"/>
                          <a:ea typeface="Times New Roman"/>
                          <a:cs typeface="Times New Roman"/>
                        </a:rPr>
                        <a:t> better</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marR="0">
                        <a:lnSpc>
                          <a:spcPct val="115000"/>
                        </a:lnSpc>
                        <a:spcBef>
                          <a:spcPts val="0"/>
                        </a:spcBef>
                        <a:spcAft>
                          <a:spcPts val="0"/>
                        </a:spcAft>
                      </a:pPr>
                      <a:r>
                        <a:rPr lang="en-US" sz="1800" kern="1200">
                          <a:solidFill>
                            <a:srgbClr val="000000"/>
                          </a:solidFill>
                          <a:effectLst/>
                          <a:latin typeface="Calibri"/>
                          <a:ea typeface="Times New Roman"/>
                          <a:cs typeface="Times New Roman"/>
                        </a:rPr>
                        <a:t>To </a:t>
                      </a:r>
                      <a:r>
                        <a:rPr lang="en-US" sz="1800" u="sng" kern="1200">
                          <a:solidFill>
                            <a:srgbClr val="000000"/>
                          </a:solidFill>
                          <a:effectLst/>
                          <a:latin typeface="Calibri"/>
                          <a:ea typeface="Times New Roman"/>
                          <a:cs typeface="Times New Roman"/>
                        </a:rPr>
                        <a:t>do</a:t>
                      </a:r>
                      <a:r>
                        <a:rPr lang="en-US" sz="1800" kern="1200">
                          <a:solidFill>
                            <a:srgbClr val="000000"/>
                          </a:solidFill>
                          <a:effectLst/>
                          <a:latin typeface="Calibri"/>
                          <a:ea typeface="Times New Roman"/>
                          <a:cs typeface="Times New Roman"/>
                        </a:rPr>
                        <a:t> better</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685800" marR="0">
                        <a:lnSpc>
                          <a:spcPct val="115000"/>
                        </a:lnSpc>
                        <a:spcBef>
                          <a:spcPts val="0"/>
                        </a:spcBef>
                        <a:spcAft>
                          <a:spcPts val="0"/>
                        </a:spcAft>
                      </a:pPr>
                      <a:r>
                        <a:rPr lang="en-US" sz="1800" kern="1200" dirty="0">
                          <a:solidFill>
                            <a:srgbClr val="000000"/>
                          </a:solidFill>
                          <a:effectLst/>
                          <a:latin typeface="Calibri"/>
                          <a:ea typeface="Times New Roman"/>
                          <a:cs typeface="Times New Roman"/>
                        </a:rPr>
                        <a:t>Because </a:t>
                      </a:r>
                      <a:r>
                        <a:rPr lang="en-US" sz="1800" u="none" kern="1200" dirty="0">
                          <a:solidFill>
                            <a:srgbClr val="000000"/>
                          </a:solidFill>
                          <a:effectLst/>
                          <a:latin typeface="Calibri"/>
                          <a:ea typeface="Times New Roman"/>
                          <a:cs typeface="Times New Roman"/>
                        </a:rPr>
                        <a:t>others</a:t>
                      </a:r>
                      <a:r>
                        <a:rPr lang="en-US" sz="1800" kern="1200" dirty="0">
                          <a:solidFill>
                            <a:srgbClr val="000000"/>
                          </a:solidFill>
                          <a:effectLst/>
                          <a:latin typeface="Calibri"/>
                          <a:ea typeface="Times New Roman"/>
                          <a:cs typeface="Times New Roman"/>
                        </a:rPr>
                        <a:t> </a:t>
                      </a:r>
                      <a:r>
                        <a:rPr lang="en-US" sz="1800" u="sng" kern="1200" dirty="0">
                          <a:solidFill>
                            <a:srgbClr val="000000"/>
                          </a:solidFill>
                          <a:effectLst/>
                          <a:latin typeface="Calibri"/>
                          <a:ea typeface="Times New Roman"/>
                          <a:cs typeface="Times New Roman"/>
                        </a:rPr>
                        <a:t>are</a:t>
                      </a:r>
                      <a:r>
                        <a:rPr lang="en-US" sz="1800" kern="1200" dirty="0">
                          <a:solidFill>
                            <a:srgbClr val="000000"/>
                          </a:solidFill>
                          <a:effectLst/>
                          <a:latin typeface="Calibri"/>
                          <a:ea typeface="Times New Roman"/>
                          <a:cs typeface="Times New Roman"/>
                        </a:rPr>
                        <a:t> doing it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0" marR="0">
                        <a:lnSpc>
                          <a:spcPct val="115000"/>
                        </a:lnSpc>
                        <a:spcBef>
                          <a:spcPts val="0"/>
                        </a:spcBef>
                        <a:spcAft>
                          <a:spcPts val="0"/>
                        </a:spcAft>
                      </a:pPr>
                      <a:r>
                        <a:rPr lang="en-US" sz="1800" kern="1200" dirty="0">
                          <a:solidFill>
                            <a:srgbClr val="000000"/>
                          </a:solidFill>
                          <a:effectLst/>
                          <a:latin typeface="Calibri"/>
                          <a:ea typeface="Times New Roman"/>
                          <a:cs typeface="Times New Roman"/>
                        </a:rPr>
                        <a:t>Because </a:t>
                      </a:r>
                      <a:r>
                        <a:rPr lang="en-US" sz="1800" u="none" kern="1200" dirty="0">
                          <a:solidFill>
                            <a:srgbClr val="000000"/>
                          </a:solidFill>
                          <a:effectLst/>
                          <a:latin typeface="Calibri"/>
                          <a:ea typeface="Times New Roman"/>
                          <a:cs typeface="Times New Roman"/>
                        </a:rPr>
                        <a:t>others</a:t>
                      </a:r>
                      <a:r>
                        <a:rPr lang="en-US" sz="1800" kern="1200" dirty="0">
                          <a:solidFill>
                            <a:srgbClr val="000000"/>
                          </a:solidFill>
                          <a:effectLst/>
                          <a:latin typeface="Calibri"/>
                          <a:ea typeface="Times New Roman"/>
                          <a:cs typeface="Times New Roman"/>
                        </a:rPr>
                        <a:t> </a:t>
                      </a:r>
                      <a:r>
                        <a:rPr lang="en-US" sz="1800" u="sng" kern="1200" dirty="0">
                          <a:solidFill>
                            <a:srgbClr val="000000"/>
                          </a:solidFill>
                          <a:effectLst/>
                          <a:latin typeface="Calibri"/>
                          <a:ea typeface="Times New Roman"/>
                          <a:cs typeface="Times New Roman"/>
                        </a:rPr>
                        <a:t>are not </a:t>
                      </a:r>
                      <a:r>
                        <a:rPr lang="en-US" sz="1800" kern="1200" dirty="0">
                          <a:solidFill>
                            <a:srgbClr val="000000"/>
                          </a:solidFill>
                          <a:effectLst/>
                          <a:latin typeface="Calibri"/>
                          <a:ea typeface="Times New Roman"/>
                          <a:cs typeface="Times New Roman"/>
                        </a:rPr>
                        <a:t>doing it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C379C321-048F-D7E8-443A-B3F84519DDB4}"/>
              </a:ext>
            </a:extLst>
          </p:cNvPr>
          <p:cNvSpPr txBox="1">
            <a:spLocks/>
          </p:cNvSpPr>
          <p:nvPr/>
        </p:nvSpPr>
        <p:spPr>
          <a:xfrm>
            <a:off x="1981200" y="304800"/>
            <a:ext cx="8229600" cy="9906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br>
              <a:rPr lang="en-US" sz="4000" dirty="0">
                <a:solidFill>
                  <a:srgbClr val="1F497D"/>
                </a:solidFill>
                <a:latin typeface="Calibri"/>
              </a:rPr>
            </a:br>
            <a:r>
              <a:rPr lang="en-US" sz="4000" dirty="0">
                <a:solidFill>
                  <a:srgbClr val="1F497D"/>
                </a:solidFill>
                <a:latin typeface="Calibri"/>
              </a:rPr>
              <a:t>Social factors are key in the onset and offset of SUD</a:t>
            </a:r>
          </a:p>
        </p:txBody>
      </p:sp>
      <p:sp>
        <p:nvSpPr>
          <p:cNvPr id="3" name="TextBox 2">
            <a:extLst>
              <a:ext uri="{FF2B5EF4-FFF2-40B4-BE49-F238E27FC236}">
                <a16:creationId xmlns:a16="http://schemas.microsoft.com/office/drawing/2014/main" id="{E40D1113-5978-34B7-6AC9-BA155FD4107E}"/>
              </a:ext>
            </a:extLst>
          </p:cNvPr>
          <p:cNvSpPr txBox="1"/>
          <p:nvPr/>
        </p:nvSpPr>
        <p:spPr>
          <a:xfrm>
            <a:off x="0" y="6544223"/>
            <a:ext cx="96372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Kelly JF (2018)</a:t>
            </a:r>
          </a:p>
        </p:txBody>
      </p:sp>
    </p:spTree>
    <p:extLst>
      <p:ext uri="{BB962C8B-B14F-4D97-AF65-F5344CB8AC3E}">
        <p14:creationId xmlns:p14="http://schemas.microsoft.com/office/powerpoint/2010/main" val="1640009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8" name="Rectangle 70">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78"/>
            <a:ext cx="9144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9"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306952"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0"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035252"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p:cNvSpPr txBox="1">
            <a:spLocks/>
          </p:cNvSpPr>
          <p:nvPr/>
        </p:nvSpPr>
        <p:spPr>
          <a:xfrm>
            <a:off x="1644261" y="169183"/>
            <a:ext cx="4551266" cy="1659617"/>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Light" panose="020F0302020204030204"/>
                <a:ea typeface="+mj-ea"/>
                <a:cs typeface="+mj-cs"/>
              </a:rPr>
              <a:t>Recovery support services have grown intended to facilitate access to conducive and supportive environments and recovery capital …</a:t>
            </a:r>
          </a:p>
        </p:txBody>
      </p:sp>
      <p:pic>
        <p:nvPicPr>
          <p:cNvPr id="6" name="Picture 5" descr="A view of a house&#10;&#10;Description automatically generated"/>
          <p:cNvPicPr>
            <a:picLocks noChangeAspect="1"/>
          </p:cNvPicPr>
          <p:nvPr/>
        </p:nvPicPr>
        <p:blipFill>
          <a:blip r:embed="rId3"/>
          <a:stretch>
            <a:fillRect/>
          </a:stretch>
        </p:blipFill>
        <p:spPr>
          <a:xfrm>
            <a:off x="7174393" y="678297"/>
            <a:ext cx="3252309" cy="674854"/>
          </a:xfrm>
          <a:prstGeom prst="rect">
            <a:avLst/>
          </a:prstGeom>
        </p:spPr>
      </p:pic>
      <p:pic>
        <p:nvPicPr>
          <p:cNvPr id="9" name="Picture 8"/>
          <p:cNvPicPr>
            <a:picLocks noChangeAspect="1"/>
          </p:cNvPicPr>
          <p:nvPr/>
        </p:nvPicPr>
        <p:blipFill>
          <a:blip r:embed="rId4"/>
          <a:stretch>
            <a:fillRect/>
          </a:stretch>
        </p:blipFill>
        <p:spPr>
          <a:xfrm>
            <a:off x="7699375" y="2176468"/>
            <a:ext cx="2631336" cy="776244"/>
          </a:xfrm>
          <a:prstGeom prst="rect">
            <a:avLst/>
          </a:prstGeom>
        </p:spPr>
      </p:pic>
      <p:pic>
        <p:nvPicPr>
          <p:cNvPr id="3074" name="Picture 2" descr="Where recovery is promoted, embraced and enjoyed"/>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45470" y="3222250"/>
            <a:ext cx="1305467" cy="6945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8366160" y="4911513"/>
            <a:ext cx="1383315" cy="748351"/>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4081580757"/>
              </p:ext>
            </p:extLst>
          </p:nvPr>
        </p:nvGraphicFramePr>
        <p:xfrm>
          <a:off x="2152651" y="2021250"/>
          <a:ext cx="4280673" cy="41557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146" name="Picture 2" descr="National Alliance for Recovery Residences">
            <a:extLst>
              <a:ext uri="{FF2B5EF4-FFF2-40B4-BE49-F238E27FC236}">
                <a16:creationId xmlns:a16="http://schemas.microsoft.com/office/drawing/2014/main" id="{F1B1E804-59BF-4189-BC81-857709EBA2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54421" y="1368923"/>
            <a:ext cx="2230015" cy="9955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What Happens During a SMART Recovery Meeting? | Rehab 4 Addiction">
            <a:extLst>
              <a:ext uri="{FF2B5EF4-FFF2-40B4-BE49-F238E27FC236}">
                <a16:creationId xmlns:a16="http://schemas.microsoft.com/office/drawing/2014/main" id="{B3D864ED-A38C-42FD-AB85-C7CF870AC19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833" r="1" b="5834"/>
          <a:stretch/>
        </p:blipFill>
        <p:spPr bwMode="auto">
          <a:xfrm>
            <a:off x="9057817" y="5169664"/>
            <a:ext cx="3185524" cy="16883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lcoholics Anonymous - Wikipedia">
            <a:extLst>
              <a:ext uri="{FF2B5EF4-FFF2-40B4-BE49-F238E27FC236}">
                <a16:creationId xmlns:a16="http://schemas.microsoft.com/office/drawing/2014/main" id="{AFC32A6F-172C-4A70-B7A5-EB9F1BD12AE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 b="64822"/>
          <a:stretch/>
        </p:blipFill>
        <p:spPr bwMode="auto">
          <a:xfrm>
            <a:off x="10153699" y="1384453"/>
            <a:ext cx="1648829" cy="980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023384-C593-40BE-98D3-31D419FA6A20}"/>
              </a:ext>
            </a:extLst>
          </p:cNvPr>
          <p:cNvPicPr>
            <a:picLocks noChangeAspect="1"/>
          </p:cNvPicPr>
          <p:nvPr/>
        </p:nvPicPr>
        <p:blipFill rotWithShape="1">
          <a:blip r:embed="rId15"/>
          <a:srcRect l="19241" r="20833" b="-1"/>
          <a:stretch/>
        </p:blipFill>
        <p:spPr>
          <a:xfrm>
            <a:off x="10330711" y="2670402"/>
            <a:ext cx="1603340" cy="525891"/>
          </a:xfrm>
          <a:prstGeom prst="rect">
            <a:avLst/>
          </a:prstGeom>
        </p:spPr>
      </p:pic>
      <p:pic>
        <p:nvPicPr>
          <p:cNvPr id="10" name="Picture 16" descr="Pathways of Recovery: Women For Sobriety | Friends of Recovery - New York">
            <a:extLst>
              <a:ext uri="{FF2B5EF4-FFF2-40B4-BE49-F238E27FC236}">
                <a16:creationId xmlns:a16="http://schemas.microsoft.com/office/drawing/2014/main" id="{960AC3FC-C39C-4560-B44E-0EB453076A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34033" y="3330638"/>
            <a:ext cx="1451584" cy="4879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RHE 10th National Collegiate Recovery Conference - Maryland Addiction  Recovery Center">
            <a:extLst>
              <a:ext uri="{FF2B5EF4-FFF2-40B4-BE49-F238E27FC236}">
                <a16:creationId xmlns:a16="http://schemas.microsoft.com/office/drawing/2014/main" id="{4EEE8B18-8837-4267-A322-C830B7D4FA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36617" y="3993644"/>
            <a:ext cx="1848871" cy="121515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ssociation of Recovery Community Organizations | GrantStation">
            <a:extLst>
              <a:ext uri="{FF2B5EF4-FFF2-40B4-BE49-F238E27FC236}">
                <a16:creationId xmlns:a16="http://schemas.microsoft.com/office/drawing/2014/main" id="{14331EA3-A506-4C1A-8396-7D62764856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18572" y="4033615"/>
            <a:ext cx="1503623" cy="1072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02027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667002" y="4251961"/>
            <a:ext cx="6857999" cy="1105853"/>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endParaRPr>
          </a:p>
        </p:txBody>
      </p:sp>
      <p:sp>
        <p:nvSpPr>
          <p:cNvPr id="2" name="Title 1">
            <a:extLst>
              <a:ext uri="{FF2B5EF4-FFF2-40B4-BE49-F238E27FC236}">
                <a16:creationId xmlns:a16="http://schemas.microsoft.com/office/drawing/2014/main" id="{2959F491-CDBD-43E4-8A50-E498E503609E}"/>
              </a:ext>
            </a:extLst>
          </p:cNvPr>
          <p:cNvSpPr>
            <a:spLocks noGrp="1"/>
          </p:cNvSpPr>
          <p:nvPr>
            <p:ph type="title"/>
          </p:nvPr>
        </p:nvSpPr>
        <p:spPr>
          <a:xfrm>
            <a:off x="1046453" y="1132355"/>
            <a:ext cx="3046591" cy="1105853"/>
          </a:xfrm>
        </p:spPr>
        <p:txBody>
          <a:bodyPr vert="horz" lIns="51435" tIns="25718" rIns="51435" bIns="25718" rtlCol="0" anchor="ctr">
            <a:normAutofit fontScale="90000"/>
          </a:bodyPr>
          <a:lstStyle/>
          <a:p>
            <a:r>
              <a:rPr lang="en-US" sz="2306" dirty="0">
                <a:solidFill>
                  <a:schemeClr val="tx1">
                    <a:lumMod val="85000"/>
                    <a:lumOff val="15000"/>
                  </a:schemeClr>
                </a:solidFill>
              </a:rPr>
              <a:t>Past 50 </a:t>
            </a:r>
            <a:r>
              <a:rPr lang="en-US" sz="2306" dirty="0" err="1">
                <a:solidFill>
                  <a:schemeClr val="tx1">
                    <a:lumMod val="85000"/>
                    <a:lumOff val="15000"/>
                  </a:schemeClr>
                </a:solidFill>
              </a:rPr>
              <a:t>yrs</a:t>
            </a:r>
            <a:r>
              <a:rPr lang="en-US" sz="2306" dirty="0">
                <a:solidFill>
                  <a:schemeClr val="tx1">
                    <a:lumMod val="85000"/>
                    <a:lumOff val="15000"/>
                  </a:schemeClr>
                </a:solidFill>
              </a:rPr>
              <a:t> since declaration of “War on drugs” led to large-scale federal appropriations and a number of paradigm shifts…</a:t>
            </a:r>
            <a:br>
              <a:rPr lang="en-US" sz="2306" dirty="0">
                <a:solidFill>
                  <a:schemeClr val="tx1">
                    <a:lumMod val="85000"/>
                    <a:lumOff val="15000"/>
                  </a:schemeClr>
                </a:solidFill>
              </a:rPr>
            </a:br>
            <a:endParaRPr lang="en-US" sz="2306" dirty="0">
              <a:solidFill>
                <a:schemeClr val="tx1">
                  <a:lumMod val="85000"/>
                  <a:lumOff val="15000"/>
                </a:schemeClr>
              </a:solidFill>
            </a:endParaRPr>
          </a:p>
        </p:txBody>
      </p:sp>
      <p:cxnSp>
        <p:nvCxnSpPr>
          <p:cNvPr id="37" name="Straight Connector 36">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244715" y="4495538"/>
            <a:ext cx="0" cy="5143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3" name="Content Placeholder 2">
            <a:extLst>
              <a:ext uri="{FF2B5EF4-FFF2-40B4-BE49-F238E27FC236}">
                <a16:creationId xmlns:a16="http://schemas.microsoft.com/office/drawing/2014/main" id="{90341378-8763-48DA-B122-78E554813D31}"/>
              </a:ext>
            </a:extLst>
          </p:cNvPr>
          <p:cNvGraphicFramePr>
            <a:graphicFrameLocks noGrp="1"/>
          </p:cNvGraphicFramePr>
          <p:nvPr>
            <p:ph idx="1"/>
            <p:extLst>
              <p:ext uri="{D42A27DB-BD31-4B8C-83A1-F6EECF244321}">
                <p14:modId xmlns:p14="http://schemas.microsoft.com/office/powerpoint/2010/main" val="3196048296"/>
              </p:ext>
            </p:extLst>
          </p:nvPr>
        </p:nvGraphicFramePr>
        <p:xfrm>
          <a:off x="5173427" y="1589567"/>
          <a:ext cx="4197835" cy="3678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36D8A481-B4E3-4A36-BBB5-4630E46CB719}"/>
              </a:ext>
            </a:extLst>
          </p:cNvPr>
          <p:cNvSpPr/>
          <p:nvPr/>
        </p:nvSpPr>
        <p:spPr>
          <a:xfrm>
            <a:off x="7015167" y="4362664"/>
            <a:ext cx="514350" cy="623675"/>
          </a:xfrm>
          <a:prstGeom prst="rect">
            <a:avLst/>
          </a:prstGeom>
          <a:solidFill>
            <a:srgbClr val="070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en-US" sz="1013">
              <a:solidFill>
                <a:prstClr val="white"/>
              </a:solidFill>
              <a:latin typeface="Calibri" panose="020F0502020204030204"/>
            </a:endParaRPr>
          </a:p>
        </p:txBody>
      </p:sp>
      <p:sp>
        <p:nvSpPr>
          <p:cNvPr id="3" name="Oval 2">
            <a:extLst>
              <a:ext uri="{FF2B5EF4-FFF2-40B4-BE49-F238E27FC236}">
                <a16:creationId xmlns:a16="http://schemas.microsoft.com/office/drawing/2014/main" id="{05009BB4-5638-4C7F-831A-194302B76F4A}"/>
              </a:ext>
            </a:extLst>
          </p:cNvPr>
          <p:cNvSpPr/>
          <p:nvPr/>
        </p:nvSpPr>
        <p:spPr>
          <a:xfrm>
            <a:off x="7726992" y="1741513"/>
            <a:ext cx="677789" cy="5422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en-US" sz="1013">
              <a:solidFill>
                <a:prstClr val="white"/>
              </a:solidFill>
              <a:latin typeface="Calibri" panose="020F0502020204030204"/>
            </a:endParaRPr>
          </a:p>
        </p:txBody>
      </p:sp>
      <p:sp>
        <p:nvSpPr>
          <p:cNvPr id="5" name="Oval 4">
            <a:extLst>
              <a:ext uri="{FF2B5EF4-FFF2-40B4-BE49-F238E27FC236}">
                <a16:creationId xmlns:a16="http://schemas.microsoft.com/office/drawing/2014/main" id="{B7690F49-B53C-4BD0-9236-3B49D694DE1E}"/>
              </a:ext>
            </a:extLst>
          </p:cNvPr>
          <p:cNvSpPr/>
          <p:nvPr/>
        </p:nvSpPr>
        <p:spPr>
          <a:xfrm>
            <a:off x="8537485" y="3157892"/>
            <a:ext cx="833777" cy="5422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en-US" sz="1013">
              <a:solidFill>
                <a:prstClr val="white"/>
              </a:solidFill>
              <a:latin typeface="Calibri" panose="020F0502020204030204"/>
            </a:endParaRPr>
          </a:p>
        </p:txBody>
      </p:sp>
      <p:sp>
        <p:nvSpPr>
          <p:cNvPr id="6" name="Oval 5">
            <a:extLst>
              <a:ext uri="{FF2B5EF4-FFF2-40B4-BE49-F238E27FC236}">
                <a16:creationId xmlns:a16="http://schemas.microsoft.com/office/drawing/2014/main" id="{3B3F8375-3B00-4AE6-B7BF-EE7958712FE5}"/>
              </a:ext>
            </a:extLst>
          </p:cNvPr>
          <p:cNvSpPr/>
          <p:nvPr/>
        </p:nvSpPr>
        <p:spPr>
          <a:xfrm>
            <a:off x="7726992" y="4570703"/>
            <a:ext cx="677789" cy="5422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en-US" sz="1013">
              <a:solidFill>
                <a:prstClr val="white"/>
              </a:solidFill>
              <a:latin typeface="Calibri" panose="020F0502020204030204"/>
            </a:endParaRPr>
          </a:p>
        </p:txBody>
      </p:sp>
      <p:sp>
        <p:nvSpPr>
          <p:cNvPr id="7" name="Oval 6">
            <a:extLst>
              <a:ext uri="{FF2B5EF4-FFF2-40B4-BE49-F238E27FC236}">
                <a16:creationId xmlns:a16="http://schemas.microsoft.com/office/drawing/2014/main" id="{9D2F713A-4A6C-4CCE-B98F-3A4E022CE7C9}"/>
              </a:ext>
            </a:extLst>
          </p:cNvPr>
          <p:cNvSpPr/>
          <p:nvPr/>
        </p:nvSpPr>
        <p:spPr>
          <a:xfrm>
            <a:off x="6096242" y="4619795"/>
            <a:ext cx="677789" cy="5422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en-US" sz="1013">
              <a:solidFill>
                <a:prstClr val="white"/>
              </a:solidFill>
              <a:latin typeface="Calibri" panose="020F0502020204030204"/>
            </a:endParaRPr>
          </a:p>
        </p:txBody>
      </p:sp>
      <p:sp>
        <p:nvSpPr>
          <p:cNvPr id="9" name="Oval 8">
            <a:extLst>
              <a:ext uri="{FF2B5EF4-FFF2-40B4-BE49-F238E27FC236}">
                <a16:creationId xmlns:a16="http://schemas.microsoft.com/office/drawing/2014/main" id="{30A7F091-0395-4BB0-A1FC-C541C4BC87FA}"/>
              </a:ext>
            </a:extLst>
          </p:cNvPr>
          <p:cNvSpPr/>
          <p:nvPr/>
        </p:nvSpPr>
        <p:spPr>
          <a:xfrm>
            <a:off x="5303313" y="3113113"/>
            <a:ext cx="677789" cy="5422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en-US" sz="1013">
              <a:solidFill>
                <a:prstClr val="white"/>
              </a:solidFill>
              <a:latin typeface="Calibri" panose="020F0502020204030204"/>
            </a:endParaRPr>
          </a:p>
        </p:txBody>
      </p:sp>
      <p:sp>
        <p:nvSpPr>
          <p:cNvPr id="11" name="Oval 10">
            <a:extLst>
              <a:ext uri="{FF2B5EF4-FFF2-40B4-BE49-F238E27FC236}">
                <a16:creationId xmlns:a16="http://schemas.microsoft.com/office/drawing/2014/main" id="{2F187A2C-4D8D-4C02-A578-EDC65DD80ACE}"/>
              </a:ext>
            </a:extLst>
          </p:cNvPr>
          <p:cNvSpPr/>
          <p:nvPr/>
        </p:nvSpPr>
        <p:spPr>
          <a:xfrm>
            <a:off x="6059252" y="1695990"/>
            <a:ext cx="677789" cy="5422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en-US" sz="1013">
              <a:solidFill>
                <a:prstClr val="white"/>
              </a:solidFill>
              <a:latin typeface="Calibri" panose="020F0502020204030204"/>
            </a:endParaRPr>
          </a:p>
        </p:txBody>
      </p:sp>
    </p:spTree>
    <p:extLst>
      <p:ext uri="{BB962C8B-B14F-4D97-AF65-F5344CB8AC3E}">
        <p14:creationId xmlns:p14="http://schemas.microsoft.com/office/powerpoint/2010/main" val="5284752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9" name="Straight Connector 18">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5" name="Straight Connector 34">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3" name="Straight Connector 42">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D651731-71E6-1856-ED92-07A020B9936D}"/>
              </a:ext>
            </a:extLst>
          </p:cNvPr>
          <p:cNvSpPr>
            <a:spLocks noGrp="1"/>
          </p:cNvSpPr>
          <p:nvPr>
            <p:ph type="title"/>
          </p:nvPr>
        </p:nvSpPr>
        <p:spPr>
          <a:xfrm>
            <a:off x="630936" y="495992"/>
            <a:ext cx="4195140" cy="5638831"/>
          </a:xfrm>
          <a:noFill/>
        </p:spPr>
        <p:txBody>
          <a:bodyPr anchor="ctr">
            <a:normAutofit/>
          </a:bodyPr>
          <a:lstStyle/>
          <a:p>
            <a:r>
              <a:rPr lang="en-US"/>
              <a:t>Advantages of recovery support services in disease/recovery management….</a:t>
            </a:r>
          </a:p>
        </p:txBody>
      </p:sp>
      <p:graphicFrame>
        <p:nvGraphicFramePr>
          <p:cNvPr id="10" name="Content Placeholder 2">
            <a:extLst>
              <a:ext uri="{FF2B5EF4-FFF2-40B4-BE49-F238E27FC236}">
                <a16:creationId xmlns:a16="http://schemas.microsoft.com/office/drawing/2014/main" id="{72271A1F-64FD-6BEF-EB59-E571C5380D2D}"/>
              </a:ext>
            </a:extLst>
          </p:cNvPr>
          <p:cNvGraphicFramePr>
            <a:graphicFrameLocks noGrp="1"/>
          </p:cNvGraphicFramePr>
          <p:nvPr>
            <p:ph idx="1"/>
            <p:extLst>
              <p:ext uri="{D42A27DB-BD31-4B8C-83A1-F6EECF244321}">
                <p14:modId xmlns:p14="http://schemas.microsoft.com/office/powerpoint/2010/main" val="2234310506"/>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0609659"/>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8" name="Rectangle 70">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78"/>
            <a:ext cx="9144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9"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306952"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0"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035252"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p:cNvSpPr txBox="1">
            <a:spLocks/>
          </p:cNvSpPr>
          <p:nvPr/>
        </p:nvSpPr>
        <p:spPr>
          <a:xfrm>
            <a:off x="1644261" y="169183"/>
            <a:ext cx="4551266" cy="1659617"/>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Light" panose="020F0302020204030204"/>
                <a:ea typeface="+mj-ea"/>
                <a:cs typeface="+mj-cs"/>
              </a:rPr>
              <a:t>Recovery support services have grown intended to facilitate access to conducive and supportive environments and recovery capital …</a:t>
            </a:r>
          </a:p>
        </p:txBody>
      </p:sp>
      <p:pic>
        <p:nvPicPr>
          <p:cNvPr id="6" name="Picture 5" descr="A view of a house&#10;&#10;Description automatically generated"/>
          <p:cNvPicPr>
            <a:picLocks noChangeAspect="1"/>
          </p:cNvPicPr>
          <p:nvPr/>
        </p:nvPicPr>
        <p:blipFill>
          <a:blip r:embed="rId3"/>
          <a:stretch>
            <a:fillRect/>
          </a:stretch>
        </p:blipFill>
        <p:spPr>
          <a:xfrm>
            <a:off x="7174393" y="678297"/>
            <a:ext cx="3252309" cy="674854"/>
          </a:xfrm>
          <a:prstGeom prst="rect">
            <a:avLst/>
          </a:prstGeom>
        </p:spPr>
      </p:pic>
      <p:pic>
        <p:nvPicPr>
          <p:cNvPr id="9" name="Picture 8"/>
          <p:cNvPicPr>
            <a:picLocks noChangeAspect="1"/>
          </p:cNvPicPr>
          <p:nvPr/>
        </p:nvPicPr>
        <p:blipFill>
          <a:blip r:embed="rId4"/>
          <a:stretch>
            <a:fillRect/>
          </a:stretch>
        </p:blipFill>
        <p:spPr>
          <a:xfrm>
            <a:off x="7699375" y="2176468"/>
            <a:ext cx="2631336" cy="776244"/>
          </a:xfrm>
          <a:prstGeom prst="rect">
            <a:avLst/>
          </a:prstGeom>
        </p:spPr>
      </p:pic>
      <p:pic>
        <p:nvPicPr>
          <p:cNvPr id="3074" name="Picture 2" descr="Where recovery is promoted, embraced and enjoyed"/>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45470" y="3222250"/>
            <a:ext cx="1305467" cy="6945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8366160" y="4911513"/>
            <a:ext cx="1383315" cy="748351"/>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1448217071"/>
              </p:ext>
            </p:extLst>
          </p:nvPr>
        </p:nvGraphicFramePr>
        <p:xfrm>
          <a:off x="2152651" y="2021250"/>
          <a:ext cx="4280673" cy="41557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146" name="Picture 2" descr="National Alliance for Recovery Residences">
            <a:extLst>
              <a:ext uri="{FF2B5EF4-FFF2-40B4-BE49-F238E27FC236}">
                <a16:creationId xmlns:a16="http://schemas.microsoft.com/office/drawing/2014/main" id="{F1B1E804-59BF-4189-BC81-857709EBA2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54421" y="1368923"/>
            <a:ext cx="2230015" cy="9955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What Happens During a SMART Recovery Meeting? | Rehab 4 Addiction">
            <a:extLst>
              <a:ext uri="{FF2B5EF4-FFF2-40B4-BE49-F238E27FC236}">
                <a16:creationId xmlns:a16="http://schemas.microsoft.com/office/drawing/2014/main" id="{B3D864ED-A38C-42FD-AB85-C7CF870AC19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833" r="1" b="5834"/>
          <a:stretch/>
        </p:blipFill>
        <p:spPr bwMode="auto">
          <a:xfrm>
            <a:off x="9057817" y="5169664"/>
            <a:ext cx="3185524" cy="16883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lcoholics Anonymous - Wikipedia">
            <a:extLst>
              <a:ext uri="{FF2B5EF4-FFF2-40B4-BE49-F238E27FC236}">
                <a16:creationId xmlns:a16="http://schemas.microsoft.com/office/drawing/2014/main" id="{AFC32A6F-172C-4A70-B7A5-EB9F1BD12AE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 b="64822"/>
          <a:stretch/>
        </p:blipFill>
        <p:spPr bwMode="auto">
          <a:xfrm>
            <a:off x="10153699" y="1384453"/>
            <a:ext cx="1648829" cy="980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023384-C593-40BE-98D3-31D419FA6A20}"/>
              </a:ext>
            </a:extLst>
          </p:cNvPr>
          <p:cNvPicPr>
            <a:picLocks noChangeAspect="1"/>
          </p:cNvPicPr>
          <p:nvPr/>
        </p:nvPicPr>
        <p:blipFill rotWithShape="1">
          <a:blip r:embed="rId15"/>
          <a:srcRect l="19241" r="20833" b="-1"/>
          <a:stretch/>
        </p:blipFill>
        <p:spPr>
          <a:xfrm>
            <a:off x="10330711" y="2670402"/>
            <a:ext cx="1603340" cy="525891"/>
          </a:xfrm>
          <a:prstGeom prst="rect">
            <a:avLst/>
          </a:prstGeom>
        </p:spPr>
      </p:pic>
      <p:pic>
        <p:nvPicPr>
          <p:cNvPr id="10" name="Picture 16" descr="Pathways of Recovery: Women For Sobriety | Friends of Recovery - New York">
            <a:extLst>
              <a:ext uri="{FF2B5EF4-FFF2-40B4-BE49-F238E27FC236}">
                <a16:creationId xmlns:a16="http://schemas.microsoft.com/office/drawing/2014/main" id="{960AC3FC-C39C-4560-B44E-0EB453076A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34033" y="3330638"/>
            <a:ext cx="1451584" cy="4879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RHE 10th National Collegiate Recovery Conference - Maryland Addiction  Recovery Center">
            <a:extLst>
              <a:ext uri="{FF2B5EF4-FFF2-40B4-BE49-F238E27FC236}">
                <a16:creationId xmlns:a16="http://schemas.microsoft.com/office/drawing/2014/main" id="{4EEE8B18-8837-4267-A322-C830B7D4FA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36617" y="3993644"/>
            <a:ext cx="1848871" cy="121515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ssociation of Recovery Community Organizations | GrantStation">
            <a:extLst>
              <a:ext uri="{FF2B5EF4-FFF2-40B4-BE49-F238E27FC236}">
                <a16:creationId xmlns:a16="http://schemas.microsoft.com/office/drawing/2014/main" id="{14331EA3-A506-4C1A-8396-7D62764856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18572" y="4033615"/>
            <a:ext cx="1503623" cy="1072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668511"/>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042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08BE25-5A93-4609-B490-DE914BAB2821}"/>
              </a:ext>
            </a:extLst>
          </p:cNvPr>
          <p:cNvSpPr>
            <a:spLocks noGrp="1"/>
          </p:cNvSpPr>
          <p:nvPr>
            <p:ph type="title"/>
          </p:nvPr>
        </p:nvSpPr>
        <p:spPr>
          <a:xfrm>
            <a:off x="7653020" y="643468"/>
            <a:ext cx="2522980" cy="1597315"/>
          </a:xfrm>
          <a:noFill/>
          <a:ln w="19050">
            <a:solidFill>
              <a:schemeClr val="bg1"/>
            </a:solidFill>
          </a:ln>
        </p:spPr>
        <p:txBody>
          <a:bodyPr wrap="square">
            <a:normAutofit fontScale="90000"/>
          </a:bodyPr>
          <a:lstStyle/>
          <a:p>
            <a:pPr algn="ctr"/>
            <a:r>
              <a:rPr lang="en-US" sz="2400" dirty="0">
                <a:solidFill>
                  <a:schemeClr val="bg1"/>
                </a:solidFill>
              </a:rPr>
              <a:t>Cochrane Systematic Review on AA/TSF </a:t>
            </a:r>
            <a:br>
              <a:rPr lang="en-US" sz="2400" dirty="0">
                <a:solidFill>
                  <a:schemeClr val="bg1"/>
                </a:solidFill>
              </a:rPr>
            </a:br>
            <a:r>
              <a:rPr lang="en-US" sz="2400" dirty="0">
                <a:solidFill>
                  <a:schemeClr val="bg1"/>
                </a:solidFill>
              </a:rPr>
              <a:t>(2020)</a:t>
            </a:r>
            <a:br>
              <a:rPr lang="en-US" sz="2400" dirty="0">
                <a:solidFill>
                  <a:schemeClr val="bg1"/>
                </a:solidFill>
              </a:rPr>
            </a:br>
            <a:endParaRPr lang="en-US" sz="2400" dirty="0">
              <a:solidFill>
                <a:schemeClr val="bg1"/>
              </a:solidFill>
            </a:endParaRPr>
          </a:p>
        </p:txBody>
      </p:sp>
      <p:sp>
        <p:nvSpPr>
          <p:cNvPr id="3" name="Content Placeholder 2">
            <a:extLst>
              <a:ext uri="{FF2B5EF4-FFF2-40B4-BE49-F238E27FC236}">
                <a16:creationId xmlns:a16="http://schemas.microsoft.com/office/drawing/2014/main" id="{DB8FCA11-0F7B-4C00-B8AA-6757D1F566FF}"/>
              </a:ext>
            </a:extLst>
          </p:cNvPr>
          <p:cNvSpPr>
            <a:spLocks noGrp="1"/>
          </p:cNvSpPr>
          <p:nvPr>
            <p:ph idx="1"/>
          </p:nvPr>
        </p:nvSpPr>
        <p:spPr>
          <a:xfrm>
            <a:off x="7653021" y="2638044"/>
            <a:ext cx="2522980" cy="3415622"/>
          </a:xfrm>
        </p:spPr>
        <p:txBody>
          <a:bodyPr>
            <a:normAutofit/>
          </a:bodyPr>
          <a:lstStyle/>
          <a:p>
            <a:r>
              <a:rPr lang="en-US" sz="1700" dirty="0">
                <a:solidFill>
                  <a:schemeClr val="bg1"/>
                </a:solidFill>
              </a:rPr>
              <a:t>Kelly, JF</a:t>
            </a:r>
          </a:p>
          <a:p>
            <a:r>
              <a:rPr lang="en-US" sz="1700" dirty="0">
                <a:solidFill>
                  <a:schemeClr val="bg1"/>
                </a:solidFill>
              </a:rPr>
              <a:t>Humphreys, K</a:t>
            </a:r>
          </a:p>
          <a:p>
            <a:r>
              <a:rPr lang="en-US" sz="1700" dirty="0" err="1">
                <a:solidFill>
                  <a:schemeClr val="bg1"/>
                </a:solidFill>
              </a:rPr>
              <a:t>Ferri</a:t>
            </a:r>
            <a:r>
              <a:rPr lang="en-US" sz="1700" dirty="0">
                <a:solidFill>
                  <a:schemeClr val="bg1"/>
                </a:solidFill>
              </a:rPr>
              <a:t>, M</a:t>
            </a:r>
          </a:p>
        </p:txBody>
      </p:sp>
      <p:pic>
        <p:nvPicPr>
          <p:cNvPr id="6" name="Picture 5">
            <a:extLst>
              <a:ext uri="{FF2B5EF4-FFF2-40B4-BE49-F238E27FC236}">
                <a16:creationId xmlns:a16="http://schemas.microsoft.com/office/drawing/2014/main" id="{A57E2644-D2FF-7048-A99B-4071686DBCD1}"/>
              </a:ext>
            </a:extLst>
          </p:cNvPr>
          <p:cNvPicPr>
            <a:picLocks noChangeAspect="1"/>
          </p:cNvPicPr>
          <p:nvPr/>
        </p:nvPicPr>
        <p:blipFill>
          <a:blip r:embed="rId3"/>
          <a:stretch>
            <a:fillRect/>
          </a:stretch>
        </p:blipFill>
        <p:spPr>
          <a:xfrm>
            <a:off x="1905001" y="457200"/>
            <a:ext cx="4304219" cy="5943600"/>
          </a:xfrm>
          <a:prstGeom prst="rect">
            <a:avLst/>
          </a:prstGeom>
        </p:spPr>
      </p:pic>
    </p:spTree>
    <p:extLst>
      <p:ext uri="{BB962C8B-B14F-4D97-AF65-F5344CB8AC3E}">
        <p14:creationId xmlns:p14="http://schemas.microsoft.com/office/powerpoint/2010/main" val="2145345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17E8-E1C7-4AFD-80BE-0A166D4C28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883142-3A40-4AAB-BB80-9434500805C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4220F4C-41F8-4C15-8263-49864F6E3401}"/>
              </a:ext>
            </a:extLst>
          </p:cNvPr>
          <p:cNvPicPr>
            <a:picLocks noChangeAspect="1"/>
          </p:cNvPicPr>
          <p:nvPr/>
        </p:nvPicPr>
        <p:blipFill>
          <a:blip r:embed="rId2"/>
          <a:stretch>
            <a:fillRect/>
          </a:stretch>
        </p:blipFill>
        <p:spPr>
          <a:xfrm>
            <a:off x="1569599" y="0"/>
            <a:ext cx="9052803" cy="6858000"/>
          </a:xfrm>
          <a:prstGeom prst="rect">
            <a:avLst/>
          </a:prstGeom>
        </p:spPr>
      </p:pic>
      <p:sp>
        <p:nvSpPr>
          <p:cNvPr id="5" name="TextBox 5">
            <a:extLst>
              <a:ext uri="{FF2B5EF4-FFF2-40B4-BE49-F238E27FC236}">
                <a16:creationId xmlns:a16="http://schemas.microsoft.com/office/drawing/2014/main" id="{20AB719A-831C-23EF-958C-16BCA1E3CDA2}"/>
              </a:ext>
            </a:extLst>
          </p:cNvPr>
          <p:cNvSpPr txBox="1"/>
          <p:nvPr/>
        </p:nvSpPr>
        <p:spPr>
          <a:xfrm>
            <a:off x="0" y="6581001"/>
            <a:ext cx="269041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Kelly et al, 2020;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Alcohol and Alcoholism</a:t>
            </a:r>
          </a:p>
        </p:txBody>
      </p:sp>
    </p:spTree>
    <p:extLst>
      <p:ext uri="{BB962C8B-B14F-4D97-AF65-F5344CB8AC3E}">
        <p14:creationId xmlns:p14="http://schemas.microsoft.com/office/powerpoint/2010/main" val="4157812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2C80-5F84-4719-BD5D-1291CB7C6E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008CF3-3C31-4754-828E-5D749D3383B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4B4EF8-0113-420E-90F1-3484081685D5}"/>
              </a:ext>
            </a:extLst>
          </p:cNvPr>
          <p:cNvPicPr>
            <a:picLocks noChangeAspect="1"/>
          </p:cNvPicPr>
          <p:nvPr/>
        </p:nvPicPr>
        <p:blipFill>
          <a:blip r:embed="rId2"/>
          <a:stretch>
            <a:fillRect/>
          </a:stretch>
        </p:blipFill>
        <p:spPr>
          <a:xfrm>
            <a:off x="1569599" y="0"/>
            <a:ext cx="9052803" cy="6858000"/>
          </a:xfrm>
          <a:prstGeom prst="rect">
            <a:avLst/>
          </a:prstGeom>
        </p:spPr>
      </p:pic>
      <p:sp>
        <p:nvSpPr>
          <p:cNvPr id="5" name="TextBox 5">
            <a:extLst>
              <a:ext uri="{FF2B5EF4-FFF2-40B4-BE49-F238E27FC236}">
                <a16:creationId xmlns:a16="http://schemas.microsoft.com/office/drawing/2014/main" id="{85AE7014-8FAB-B071-EC41-6AF7684CAC05}"/>
              </a:ext>
            </a:extLst>
          </p:cNvPr>
          <p:cNvSpPr txBox="1"/>
          <p:nvPr/>
        </p:nvSpPr>
        <p:spPr>
          <a:xfrm>
            <a:off x="0" y="6581001"/>
            <a:ext cx="269041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Kelly et al, 2020;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Alcohol and Alcoholism</a:t>
            </a:r>
          </a:p>
        </p:txBody>
      </p:sp>
    </p:spTree>
    <p:extLst>
      <p:ext uri="{BB962C8B-B14F-4D97-AF65-F5344CB8AC3E}">
        <p14:creationId xmlns:p14="http://schemas.microsoft.com/office/powerpoint/2010/main" val="3015648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244091"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589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51CD790-EB79-41E1-AB01-FD8DFCBE967B}"/>
              </a:ext>
            </a:extLst>
          </p:cNvPr>
          <p:cNvSpPr>
            <a:spLocks noGrp="1"/>
          </p:cNvSpPr>
          <p:nvPr>
            <p:ph type="title"/>
          </p:nvPr>
        </p:nvSpPr>
        <p:spPr>
          <a:xfrm>
            <a:off x="2267068" y="-66938"/>
            <a:ext cx="5373370" cy="854075"/>
          </a:xfrm>
        </p:spPr>
        <p:txBody>
          <a:bodyPr>
            <a:normAutofit/>
          </a:bodyPr>
          <a:lstStyle/>
          <a:p>
            <a:r>
              <a:rPr lang="en-US" dirty="0"/>
              <a:t>Economic Studies</a:t>
            </a:r>
          </a:p>
        </p:txBody>
      </p:sp>
      <p:pic>
        <p:nvPicPr>
          <p:cNvPr id="4" name="Picture 3">
            <a:extLst>
              <a:ext uri="{FF2B5EF4-FFF2-40B4-BE49-F238E27FC236}">
                <a16:creationId xmlns:a16="http://schemas.microsoft.com/office/drawing/2014/main" id="{7371570D-6464-481D-A8C4-6643D5CC085E}"/>
              </a:ext>
            </a:extLst>
          </p:cNvPr>
          <p:cNvPicPr>
            <a:picLocks noChangeAspect="1"/>
          </p:cNvPicPr>
          <p:nvPr/>
        </p:nvPicPr>
        <p:blipFill>
          <a:blip r:embed="rId2"/>
          <a:stretch>
            <a:fillRect/>
          </a:stretch>
        </p:blipFill>
        <p:spPr>
          <a:xfrm>
            <a:off x="1884046" y="2466449"/>
            <a:ext cx="2569467" cy="1924620"/>
          </a:xfrm>
          <a:prstGeom prst="rect">
            <a:avLst/>
          </a:prstGeom>
        </p:spPr>
      </p:pic>
      <p:sp>
        <p:nvSpPr>
          <p:cNvPr id="3" name="Content Placeholder 2">
            <a:extLst>
              <a:ext uri="{FF2B5EF4-FFF2-40B4-BE49-F238E27FC236}">
                <a16:creationId xmlns:a16="http://schemas.microsoft.com/office/drawing/2014/main" id="{55491F7B-33C0-45E3-9191-3C3D4AD7E4E3}"/>
              </a:ext>
            </a:extLst>
          </p:cNvPr>
          <p:cNvSpPr>
            <a:spLocks noGrp="1"/>
          </p:cNvSpPr>
          <p:nvPr>
            <p:ph idx="1"/>
          </p:nvPr>
        </p:nvSpPr>
        <p:spPr>
          <a:xfrm>
            <a:off x="4438391" y="685800"/>
            <a:ext cx="6204573" cy="5562600"/>
          </a:xfrm>
        </p:spPr>
        <p:txBody>
          <a:bodyPr>
            <a:noAutofit/>
          </a:bodyPr>
          <a:lstStyle/>
          <a:p>
            <a:pPr marL="0" indent="0">
              <a:lnSpc>
                <a:spcPct val="90000"/>
              </a:lnSpc>
              <a:buNone/>
            </a:pPr>
            <a:r>
              <a:rPr lang="en-US" sz="1800" dirty="0"/>
              <a:t>Healthcare Cost Savings</a:t>
            </a:r>
          </a:p>
          <a:p>
            <a:pPr>
              <a:lnSpc>
                <a:spcPct val="90000"/>
              </a:lnSpc>
            </a:pPr>
            <a:endParaRPr lang="en-US" sz="1800" dirty="0"/>
          </a:p>
          <a:p>
            <a:pPr>
              <a:lnSpc>
                <a:spcPct val="90000"/>
              </a:lnSpc>
            </a:pPr>
            <a:r>
              <a:rPr lang="en-US" sz="1800" dirty="0"/>
              <a:t>3/4 included studies in this category (n reports = 4/5; found sig. health care cost saving in favor of the AA/TSF condition. </a:t>
            </a:r>
          </a:p>
          <a:p>
            <a:pPr>
              <a:lnSpc>
                <a:spcPct val="90000"/>
              </a:lnSpc>
            </a:pPr>
            <a:endParaRPr lang="en-US" sz="1800" dirty="0"/>
          </a:p>
          <a:p>
            <a:pPr>
              <a:lnSpc>
                <a:spcPct val="90000"/>
              </a:lnSpc>
            </a:pPr>
            <a:r>
              <a:rPr lang="en-US" sz="1800" dirty="0"/>
              <a:t>Economic analyses found benefits in favor of AA/TSF relative to outpatient treatment, and CBT interventions. </a:t>
            </a:r>
          </a:p>
          <a:p>
            <a:pPr>
              <a:lnSpc>
                <a:spcPct val="90000"/>
              </a:lnSpc>
            </a:pPr>
            <a:endParaRPr lang="en-US" sz="1800" dirty="0"/>
          </a:p>
          <a:p>
            <a:pPr>
              <a:lnSpc>
                <a:spcPct val="90000"/>
              </a:lnSpc>
            </a:pPr>
            <a:r>
              <a:rPr lang="en-US" sz="1800" dirty="0"/>
              <a:t>Magnitude - large. In addition to sig. increased abstinence/remission, compared to CBT interventions delivered in residential VA, AA/TSF reduces mental health and substance use related healthcare costs over next 2 years by over $10,000 per patient (converted to 2018 U.S. dollars). </a:t>
            </a:r>
          </a:p>
          <a:p>
            <a:pPr>
              <a:lnSpc>
                <a:spcPct val="90000"/>
              </a:lnSpc>
            </a:pPr>
            <a:endParaRPr lang="en-US" sz="1800" dirty="0"/>
          </a:p>
          <a:p>
            <a:pPr>
              <a:lnSpc>
                <a:spcPct val="90000"/>
              </a:lnSpc>
            </a:pPr>
            <a:r>
              <a:rPr lang="en-US" sz="1800" dirty="0"/>
              <a:t>&gt;1M people treated for AUD in U.S. annually -reducing their health care costs by this amount would produce large aggregate economic savings (e.g., &gt;$10 billion in the U.S. alone) as well as improving clinical outcomes</a:t>
            </a:r>
          </a:p>
          <a:p>
            <a:pPr>
              <a:lnSpc>
                <a:spcPct val="90000"/>
              </a:lnSpc>
            </a:pPr>
            <a:endParaRPr lang="en-US" sz="1800" dirty="0"/>
          </a:p>
        </p:txBody>
      </p:sp>
      <p:sp>
        <p:nvSpPr>
          <p:cNvPr id="5" name="TextBox 4">
            <a:extLst>
              <a:ext uri="{FF2B5EF4-FFF2-40B4-BE49-F238E27FC236}">
                <a16:creationId xmlns:a16="http://schemas.microsoft.com/office/drawing/2014/main" id="{06256531-AA32-4F7E-8E31-46816A4ADE0A}"/>
              </a:ext>
            </a:extLst>
          </p:cNvPr>
          <p:cNvSpPr txBox="1"/>
          <p:nvPr/>
        </p:nvSpPr>
        <p:spPr>
          <a:xfrm>
            <a:off x="2775110" y="3541707"/>
            <a:ext cx="9546909" cy="2308324"/>
          </a:xfrm>
          <a:prstGeom prst="rect">
            <a:avLst/>
          </a:prstGeom>
          <a:solidFill>
            <a:srgbClr val="FF0000"/>
          </a:solidFill>
        </p:spPr>
        <p:txBody>
          <a:bodyPr wrap="none" rtlCol="0">
            <a:spAutoFit/>
          </a:bodyPr>
          <a:lstStyle/>
          <a:p>
            <a:r>
              <a:rPr lang="en-US" sz="7200" dirty="0"/>
              <a:t>$10-15 Billion/</a:t>
            </a:r>
            <a:r>
              <a:rPr lang="en-US" sz="7200" dirty="0" err="1"/>
              <a:t>yr</a:t>
            </a:r>
            <a:r>
              <a:rPr lang="en-US" sz="7200" dirty="0"/>
              <a:t> savings </a:t>
            </a:r>
          </a:p>
          <a:p>
            <a:r>
              <a:rPr lang="en-US" sz="7200" dirty="0"/>
              <a:t>in health care alone</a:t>
            </a:r>
          </a:p>
        </p:txBody>
      </p:sp>
      <p:sp>
        <p:nvSpPr>
          <p:cNvPr id="6" name="TextBox 5">
            <a:extLst>
              <a:ext uri="{FF2B5EF4-FFF2-40B4-BE49-F238E27FC236}">
                <a16:creationId xmlns:a16="http://schemas.microsoft.com/office/drawing/2014/main" id="{F64D841F-07E7-65D9-D075-4DD56036D7D0}"/>
              </a:ext>
            </a:extLst>
          </p:cNvPr>
          <p:cNvSpPr txBox="1"/>
          <p:nvPr/>
        </p:nvSpPr>
        <p:spPr>
          <a:xfrm>
            <a:off x="2589186" y="3625253"/>
            <a:ext cx="9732833" cy="2123658"/>
          </a:xfrm>
          <a:prstGeom prst="rect">
            <a:avLst/>
          </a:prstGeom>
          <a:solidFill>
            <a:srgbClr val="FF0000"/>
          </a:solidFill>
        </p:spPr>
        <p:txBody>
          <a:bodyPr wrap="square" rtlCol="0">
            <a:spAutoFit/>
          </a:bodyPr>
          <a:lstStyle/>
          <a:p>
            <a:pPr algn="ctr" defTabSz="914400" fontAlgn="base">
              <a:spcBef>
                <a:spcPct val="0"/>
              </a:spcBef>
              <a:spcAft>
                <a:spcPct val="0"/>
              </a:spcAft>
            </a:pPr>
            <a:r>
              <a:rPr lang="en-US" sz="4400" dirty="0">
                <a:solidFill>
                  <a:prstClr val="white"/>
                </a:solidFill>
                <a:latin typeface="Arial" charset="0"/>
                <a:cs typeface="Arial" charset="0"/>
              </a:rPr>
              <a:t>In short: AA may be the </a:t>
            </a:r>
          </a:p>
          <a:p>
            <a:pPr algn="ctr" defTabSz="914400" fontAlgn="base">
              <a:spcBef>
                <a:spcPct val="0"/>
              </a:spcBef>
              <a:spcAft>
                <a:spcPct val="0"/>
              </a:spcAft>
            </a:pPr>
            <a:r>
              <a:rPr lang="en-US" sz="4400" dirty="0">
                <a:solidFill>
                  <a:prstClr val="white"/>
                </a:solidFill>
                <a:latin typeface="Arial" charset="0"/>
                <a:cs typeface="Arial" charset="0"/>
              </a:rPr>
              <a:t>closest thing public health has</a:t>
            </a:r>
          </a:p>
          <a:p>
            <a:pPr algn="ctr" defTabSz="914400" fontAlgn="base">
              <a:spcBef>
                <a:spcPct val="0"/>
              </a:spcBef>
              <a:spcAft>
                <a:spcPct val="0"/>
              </a:spcAft>
            </a:pPr>
            <a:r>
              <a:rPr lang="en-US" sz="4400" dirty="0">
                <a:solidFill>
                  <a:prstClr val="white"/>
                </a:solidFill>
                <a:latin typeface="Arial" charset="0"/>
                <a:cs typeface="Arial" charset="0"/>
              </a:rPr>
              <a:t>to “a free lunch” </a:t>
            </a:r>
          </a:p>
        </p:txBody>
      </p:sp>
      <p:sp>
        <p:nvSpPr>
          <p:cNvPr id="7" name="Content Placeholder 2">
            <a:extLst>
              <a:ext uri="{FF2B5EF4-FFF2-40B4-BE49-F238E27FC236}">
                <a16:creationId xmlns:a16="http://schemas.microsoft.com/office/drawing/2014/main" id="{52E51DBE-2321-6DA2-B51A-D742FA5B2702}"/>
              </a:ext>
            </a:extLst>
          </p:cNvPr>
          <p:cNvSpPr txBox="1">
            <a:spLocks/>
          </p:cNvSpPr>
          <p:nvPr/>
        </p:nvSpPr>
        <p:spPr>
          <a:xfrm>
            <a:off x="1884046" y="1889089"/>
            <a:ext cx="10369063" cy="4572551"/>
          </a:xfrm>
          <a:prstGeom prst="rect">
            <a:avLst/>
          </a:prstGeom>
          <a:solidFill>
            <a:srgbClr val="FF0000"/>
          </a:solidFill>
        </p:spPr>
        <p:txBody>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a:r>
              <a:rPr lang="en-US" sz="4000" dirty="0"/>
              <a:t>While AA is proven to help, not everyone wants to use AA</a:t>
            </a:r>
          </a:p>
          <a:p>
            <a:pPr defTabSz="914400"/>
            <a:endParaRPr lang="en-US" sz="4000" dirty="0"/>
          </a:p>
          <a:p>
            <a:pPr defTabSz="914400"/>
            <a:r>
              <a:rPr lang="en-US" sz="4000" dirty="0"/>
              <a:t>Increasing the menu of recovery mutual-help support options is likely to engage more individuals in the recovery process</a:t>
            </a:r>
          </a:p>
        </p:txBody>
      </p:sp>
      <p:sp>
        <p:nvSpPr>
          <p:cNvPr id="8" name="TextBox 5">
            <a:extLst>
              <a:ext uri="{FF2B5EF4-FFF2-40B4-BE49-F238E27FC236}">
                <a16:creationId xmlns:a16="http://schemas.microsoft.com/office/drawing/2014/main" id="{6CEBC489-68A3-8345-7B9F-7B4F0747D0B8}"/>
              </a:ext>
            </a:extLst>
          </p:cNvPr>
          <p:cNvSpPr txBox="1"/>
          <p:nvPr/>
        </p:nvSpPr>
        <p:spPr>
          <a:xfrm>
            <a:off x="0" y="6581001"/>
            <a:ext cx="269041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Kelly et al, 2020;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Alcohol and Alcoholism</a:t>
            </a:r>
          </a:p>
        </p:txBody>
      </p:sp>
    </p:spTree>
    <p:extLst>
      <p:ext uri="{BB962C8B-B14F-4D97-AF65-F5344CB8AC3E}">
        <p14:creationId xmlns:p14="http://schemas.microsoft.com/office/powerpoint/2010/main" val="29691800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8FA531AB-468B-4436-BBA0-E85F964AC6FC}"/>
              </a:ext>
            </a:extLst>
          </p:cNvPr>
          <p:cNvSpPr>
            <a:spLocks noGrp="1"/>
          </p:cNvSpPr>
          <p:nvPr>
            <p:ph type="title"/>
          </p:nvPr>
        </p:nvSpPr>
        <p:spPr>
          <a:xfrm>
            <a:off x="2134362" y="838200"/>
            <a:ext cx="7886700" cy="750200"/>
          </a:xfrm>
        </p:spPr>
        <p:txBody>
          <a:bodyPr anchor="ctr">
            <a:normAutofit/>
          </a:bodyPr>
          <a:lstStyle/>
          <a:p>
            <a:r>
              <a:rPr lang="en-US" dirty="0"/>
              <a:t>Do Fitness Centers Keep people fit?</a:t>
            </a:r>
          </a:p>
        </p:txBody>
      </p:sp>
      <p:pic>
        <p:nvPicPr>
          <p:cNvPr id="4" name="Picture 3">
            <a:extLst>
              <a:ext uri="{FF2B5EF4-FFF2-40B4-BE49-F238E27FC236}">
                <a16:creationId xmlns:a16="http://schemas.microsoft.com/office/drawing/2014/main" id="{93D4412F-3448-4FC9-84EC-AF39A0E8F66A}"/>
              </a:ext>
            </a:extLst>
          </p:cNvPr>
          <p:cNvPicPr>
            <a:picLocks noChangeAspect="1"/>
          </p:cNvPicPr>
          <p:nvPr/>
        </p:nvPicPr>
        <p:blipFill rotWithShape="1">
          <a:blip r:embed="rId2"/>
          <a:srcRect t="14272" b="1751"/>
          <a:stretch/>
        </p:blipFill>
        <p:spPr>
          <a:xfrm>
            <a:off x="2152650" y="2226469"/>
            <a:ext cx="3886200" cy="3263504"/>
          </a:xfrm>
          <a:prstGeom prst="rect">
            <a:avLst/>
          </a:prstGeom>
          <a:noFill/>
        </p:spPr>
      </p:pic>
      <p:sp>
        <p:nvSpPr>
          <p:cNvPr id="16" name="Content Placeholder 3">
            <a:extLst>
              <a:ext uri="{FF2B5EF4-FFF2-40B4-BE49-F238E27FC236}">
                <a16:creationId xmlns:a16="http://schemas.microsoft.com/office/drawing/2014/main" id="{041093E0-E243-4119-9AB5-218C7DF3B383}"/>
              </a:ext>
            </a:extLst>
          </p:cNvPr>
          <p:cNvSpPr>
            <a:spLocks noGrp="1"/>
          </p:cNvSpPr>
          <p:nvPr>
            <p:ph sz="half" idx="2"/>
          </p:nvPr>
        </p:nvSpPr>
        <p:spPr>
          <a:xfrm>
            <a:off x="6153149" y="2226468"/>
            <a:ext cx="5668737" cy="4043703"/>
          </a:xfrm>
        </p:spPr>
        <p:txBody>
          <a:bodyPr>
            <a:normAutofit lnSpcReduction="10000"/>
          </a:bodyPr>
          <a:lstStyle/>
          <a:p>
            <a:r>
              <a:rPr lang="en-US" dirty="0"/>
              <a:t>Of course!</a:t>
            </a:r>
          </a:p>
          <a:p>
            <a:endParaRPr lang="en-US" dirty="0"/>
          </a:p>
          <a:p>
            <a:r>
              <a:rPr lang="en-US" u="sng" dirty="0"/>
              <a:t>If</a:t>
            </a:r>
            <a:r>
              <a:rPr lang="en-US" dirty="0"/>
              <a:t> you go and if you work out regularly</a:t>
            </a:r>
          </a:p>
          <a:p>
            <a:endParaRPr lang="en-US" dirty="0"/>
          </a:p>
          <a:p>
            <a:r>
              <a:rPr lang="en-US" dirty="0"/>
              <a:t>Ongoing challenge is engaging and retaining people in </a:t>
            </a:r>
            <a:r>
              <a:rPr lang="en-US" u="sng" dirty="0"/>
              <a:t>some kind of ongoing exercise regimen</a:t>
            </a:r>
            <a:r>
              <a:rPr lang="en-US" dirty="0"/>
              <a:t>…</a:t>
            </a:r>
          </a:p>
          <a:p>
            <a:endParaRPr lang="en-US" dirty="0"/>
          </a:p>
          <a:p>
            <a:r>
              <a:rPr lang="en-US" dirty="0"/>
              <a:t>Fitness Centers therefore provide not just one, but </a:t>
            </a:r>
            <a:r>
              <a:rPr lang="en-US" u="sng" dirty="0"/>
              <a:t>an array</a:t>
            </a:r>
            <a:r>
              <a:rPr lang="en-US" dirty="0"/>
              <a:t>, of </a:t>
            </a:r>
            <a:r>
              <a:rPr lang="en-US" u="sng" dirty="0"/>
              <a:t>different</a:t>
            </a:r>
            <a:r>
              <a:rPr lang="en-US" dirty="0"/>
              <a:t> classes, spaces, equipment, pools, and courts, so that people can find something appealing…</a:t>
            </a:r>
          </a:p>
          <a:p>
            <a:endParaRPr lang="en-US" dirty="0"/>
          </a:p>
          <a:p>
            <a:r>
              <a:rPr lang="en-US" dirty="0"/>
              <a:t>…and move </a:t>
            </a:r>
            <a:r>
              <a:rPr lang="en-US" u="sng" dirty="0"/>
              <a:t>toward</a:t>
            </a:r>
            <a:r>
              <a:rPr lang="en-US" dirty="0"/>
              <a:t> increasing physical fitness</a:t>
            </a:r>
          </a:p>
        </p:txBody>
      </p:sp>
      <p:sp>
        <p:nvSpPr>
          <p:cNvPr id="2" name="TextBox 5">
            <a:extLst>
              <a:ext uri="{FF2B5EF4-FFF2-40B4-BE49-F238E27FC236}">
                <a16:creationId xmlns:a16="http://schemas.microsoft.com/office/drawing/2014/main" id="{710185A9-27F2-A544-5BE5-3B2FD879801D}"/>
              </a:ext>
            </a:extLst>
          </p:cNvPr>
          <p:cNvSpPr txBox="1"/>
          <p:nvPr/>
        </p:nvSpPr>
        <p:spPr>
          <a:xfrm>
            <a:off x="0" y="6581001"/>
            <a:ext cx="261186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Kelly et al, 2025; </a:t>
            </a:r>
            <a:r>
              <a:rPr kumimoji="0" lang="en-US" sz="1200" b="0" i="1" u="none" strike="noStrike" kern="1200" cap="none" spc="0" normalizeH="0" baseline="0" noProof="0" dirty="0">
                <a:ln>
                  <a:noFill/>
                </a:ln>
                <a:effectLst/>
                <a:uLnTx/>
                <a:uFillTx/>
                <a:latin typeface="Calibri" panose="020F0502020204030204"/>
                <a:ea typeface="+mn-ea"/>
                <a:cs typeface="+mn-cs"/>
              </a:rPr>
              <a:t>American </a:t>
            </a:r>
            <a:r>
              <a:rPr kumimoji="0" lang="en-US" sz="1200" b="0" i="1" u="none" strike="noStrike" kern="1200" cap="none" spc="0" normalizeH="0" baseline="0" noProof="0" dirty="0" err="1">
                <a:ln>
                  <a:noFill/>
                </a:ln>
                <a:effectLst/>
                <a:uLnTx/>
                <a:uFillTx/>
                <a:latin typeface="Calibri" panose="020F0502020204030204"/>
                <a:ea typeface="+mn-ea"/>
                <a:cs typeface="+mn-cs"/>
              </a:rPr>
              <a:t>Jnl</a:t>
            </a:r>
            <a:r>
              <a:rPr kumimoji="0" lang="en-US" sz="1200" b="0" i="1" u="none" strike="noStrike" kern="1200" cap="none" spc="0" normalizeH="0" baseline="0" noProof="0" dirty="0">
                <a:ln>
                  <a:noFill/>
                </a:ln>
                <a:effectLst/>
                <a:uLnTx/>
                <a:uFillTx/>
                <a:latin typeface="Calibri" panose="020F0502020204030204"/>
                <a:ea typeface="+mn-ea"/>
                <a:cs typeface="+mn-cs"/>
              </a:rPr>
              <a:t> Pub </a:t>
            </a:r>
            <a:r>
              <a:rPr kumimoji="0" lang="en-US" sz="1200" b="0" i="1" u="none" strike="noStrike" kern="1200" cap="none" spc="0" normalizeH="0" baseline="0" noProof="0" dirty="0" err="1">
                <a:ln>
                  <a:noFill/>
                </a:ln>
                <a:effectLst/>
                <a:uLnTx/>
                <a:uFillTx/>
                <a:latin typeface="Calibri" panose="020F0502020204030204"/>
                <a:ea typeface="+mn-ea"/>
                <a:cs typeface="+mn-cs"/>
              </a:rPr>
              <a:t>Hlth</a:t>
            </a:r>
            <a:endParaRPr kumimoji="0" lang="en-US" sz="1200" b="0" i="1"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214394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raphic 6" descr="Children outline">
            <a:extLst>
              <a:ext uri="{FF2B5EF4-FFF2-40B4-BE49-F238E27FC236}">
                <a16:creationId xmlns:a16="http://schemas.microsoft.com/office/drawing/2014/main" id="{FA0FBF04-62EC-47AE-9011-13EEB91248C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9600" y="1725613"/>
            <a:ext cx="4275138" cy="4275138"/>
          </a:xfrm>
          <a:prstGeom prst="rect">
            <a:avLst/>
          </a:prstGeom>
        </p:spPr>
      </p:pic>
      <p:pic>
        <p:nvPicPr>
          <p:cNvPr id="5" name="Picture 4">
            <a:extLst>
              <a:ext uri="{FF2B5EF4-FFF2-40B4-BE49-F238E27FC236}">
                <a16:creationId xmlns:a16="http://schemas.microsoft.com/office/drawing/2014/main" id="{10D8B4AF-D5BB-48EC-834D-39F1FC668B6E}"/>
              </a:ext>
            </a:extLst>
          </p:cNvPr>
          <p:cNvPicPr>
            <a:picLocks noChangeAspect="1"/>
          </p:cNvPicPr>
          <p:nvPr/>
        </p:nvPicPr>
        <p:blipFill>
          <a:blip r:embed="rId3"/>
          <a:stretch>
            <a:fillRect/>
          </a:stretch>
        </p:blipFill>
        <p:spPr>
          <a:xfrm>
            <a:off x="4959350" y="1725613"/>
            <a:ext cx="6623050" cy="4275138"/>
          </a:xfrm>
          <a:prstGeom prst="rect">
            <a:avLst/>
          </a:prstGeom>
        </p:spPr>
      </p:pic>
      <p:sp>
        <p:nvSpPr>
          <p:cNvPr id="2" name="Title 1">
            <a:extLst>
              <a:ext uri="{FF2B5EF4-FFF2-40B4-BE49-F238E27FC236}">
                <a16:creationId xmlns:a16="http://schemas.microsoft.com/office/drawing/2014/main" id="{8ED84670-A0E9-4B01-A727-CE772926EB86}"/>
              </a:ext>
            </a:extLst>
          </p:cNvPr>
          <p:cNvSpPr>
            <a:spLocks noGrp="1"/>
          </p:cNvSpPr>
          <p:nvPr>
            <p:ph type="title"/>
          </p:nvPr>
        </p:nvSpPr>
        <p:spPr>
          <a:xfrm>
            <a:off x="609600" y="274638"/>
            <a:ext cx="10972800" cy="1143000"/>
          </a:xfrm>
        </p:spPr>
        <p:txBody>
          <a:bodyPr anchor="ctr">
            <a:normAutofit/>
          </a:bodyPr>
          <a:lstStyle/>
          <a:p>
            <a:pPr>
              <a:lnSpc>
                <a:spcPct val="90000"/>
              </a:lnSpc>
            </a:pPr>
            <a:r>
              <a:rPr lang="en-US" sz="3700" dirty="0"/>
              <a:t>Emerging Evidence for Additional Mutual-Help Organizations….</a:t>
            </a:r>
          </a:p>
        </p:txBody>
      </p:sp>
    </p:spTree>
    <p:extLst>
      <p:ext uri="{BB962C8B-B14F-4D97-AF65-F5344CB8AC3E}">
        <p14:creationId xmlns:p14="http://schemas.microsoft.com/office/powerpoint/2010/main" val="1386608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 name="Title 1"/>
          <p:cNvSpPr txBox="1">
            <a:spLocks noGrp="1"/>
          </p:cNvSpPr>
          <p:nvPr>
            <p:ph type="title"/>
          </p:nvPr>
        </p:nvSpPr>
        <p:spPr>
          <a:xfrm>
            <a:off x="1981200" y="226991"/>
            <a:ext cx="8534400" cy="1524000"/>
          </a:xfrm>
          <a:prstGeom prst="rect">
            <a:avLst/>
          </a:prstGeom>
        </p:spPr>
        <p:txBody>
          <a:bodyPr>
            <a:noAutofit/>
          </a:bodyPr>
          <a:lstStyle/>
          <a:p>
            <a:r>
              <a:rPr lang="en-US" sz="3600" dirty="0"/>
              <a:t>In studies that conducted and reported mediational analyses…AA/</a:t>
            </a:r>
            <a:r>
              <a:rPr sz="3600" dirty="0"/>
              <a:t>TSF</a:t>
            </a:r>
            <a:r>
              <a:rPr lang="en-US" sz="3600" dirty="0"/>
              <a:t> </a:t>
            </a:r>
            <a:r>
              <a:rPr sz="3600" dirty="0"/>
              <a:t>Causal chain supported…</a:t>
            </a:r>
          </a:p>
        </p:txBody>
      </p:sp>
      <p:grpSp>
        <p:nvGrpSpPr>
          <p:cNvPr id="2" name="Group 1">
            <a:extLst>
              <a:ext uri="{FF2B5EF4-FFF2-40B4-BE49-F238E27FC236}">
                <a16:creationId xmlns:a16="http://schemas.microsoft.com/office/drawing/2014/main" id="{1A996A8E-FEE7-7716-E9BE-40EDE3F8DC0C}"/>
              </a:ext>
            </a:extLst>
          </p:cNvPr>
          <p:cNvGrpSpPr/>
          <p:nvPr/>
        </p:nvGrpSpPr>
        <p:grpSpPr>
          <a:xfrm>
            <a:off x="964643" y="2793441"/>
            <a:ext cx="10651251" cy="1818752"/>
            <a:chOff x="3524250" y="3505200"/>
            <a:chExt cx="5391150" cy="914400"/>
          </a:xfrm>
          <a:solidFill>
            <a:srgbClr val="FF0000"/>
          </a:solidFill>
        </p:grpSpPr>
        <p:grpSp>
          <p:nvGrpSpPr>
            <p:cNvPr id="311" name="Rectangle 3"/>
            <p:cNvGrpSpPr/>
            <p:nvPr/>
          </p:nvGrpSpPr>
          <p:grpSpPr>
            <a:xfrm>
              <a:off x="3524250" y="3505200"/>
              <a:ext cx="914400" cy="914400"/>
              <a:chOff x="0" y="0"/>
              <a:chExt cx="1219200" cy="914400"/>
            </a:xfrm>
            <a:grpFill/>
          </p:grpSpPr>
          <p:sp>
            <p:nvSpPr>
              <p:cNvPr id="309" name="Rectangle"/>
              <p:cNvSpPr/>
              <p:nvPr/>
            </p:nvSpPr>
            <p:spPr>
              <a:xfrm>
                <a:off x="0" y="0"/>
                <a:ext cx="1219200" cy="914400"/>
              </a:xfrm>
              <a:prstGeom prst="rect">
                <a:avLst/>
              </a:prstGeom>
              <a:grp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10" name="TSF"/>
              <p:cNvSpPr txBox="1"/>
              <p:nvPr/>
            </p:nvSpPr>
            <p:spPr>
              <a:xfrm>
                <a:off x="0" y="272536"/>
                <a:ext cx="1219200" cy="36933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TSF</a:t>
                </a:r>
              </a:p>
            </p:txBody>
          </p:sp>
        </p:grpSp>
        <p:grpSp>
          <p:nvGrpSpPr>
            <p:cNvPr id="314" name="Rectangle 6"/>
            <p:cNvGrpSpPr/>
            <p:nvPr/>
          </p:nvGrpSpPr>
          <p:grpSpPr>
            <a:xfrm>
              <a:off x="5467350" y="3505200"/>
              <a:ext cx="914400" cy="914400"/>
              <a:chOff x="0" y="0"/>
              <a:chExt cx="1219200" cy="914400"/>
            </a:xfrm>
            <a:grpFill/>
          </p:grpSpPr>
          <p:sp>
            <p:nvSpPr>
              <p:cNvPr id="312" name="Rectangle"/>
              <p:cNvSpPr/>
              <p:nvPr/>
            </p:nvSpPr>
            <p:spPr>
              <a:xfrm>
                <a:off x="0" y="0"/>
                <a:ext cx="1219200" cy="914400"/>
              </a:xfrm>
              <a:prstGeom prst="rect">
                <a:avLst/>
              </a:prstGeom>
              <a:grp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13" name="AA"/>
              <p:cNvSpPr txBox="1"/>
              <p:nvPr/>
            </p:nvSpPr>
            <p:spPr>
              <a:xfrm>
                <a:off x="0" y="272536"/>
                <a:ext cx="1219200" cy="36933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AA</a:t>
                </a:r>
              </a:p>
            </p:txBody>
          </p:sp>
        </p:grpSp>
        <p:grpSp>
          <p:nvGrpSpPr>
            <p:cNvPr id="317" name="Rectangle 7"/>
            <p:cNvGrpSpPr/>
            <p:nvPr/>
          </p:nvGrpSpPr>
          <p:grpSpPr>
            <a:xfrm>
              <a:off x="7511546" y="3505200"/>
              <a:ext cx="1403854" cy="914400"/>
              <a:chOff x="0" y="0"/>
              <a:chExt cx="1447800" cy="914400"/>
            </a:xfrm>
            <a:grpFill/>
          </p:grpSpPr>
          <p:sp>
            <p:nvSpPr>
              <p:cNvPr id="315" name="Rectangle"/>
              <p:cNvSpPr/>
              <p:nvPr/>
            </p:nvSpPr>
            <p:spPr>
              <a:xfrm>
                <a:off x="0" y="0"/>
                <a:ext cx="1447800" cy="914400"/>
              </a:xfrm>
              <a:prstGeom prst="rect">
                <a:avLst/>
              </a:prstGeom>
              <a:grp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16" name="BETTER OUTCOME"/>
              <p:cNvSpPr txBox="1"/>
              <p:nvPr/>
            </p:nvSpPr>
            <p:spPr>
              <a:xfrm>
                <a:off x="0" y="134035"/>
                <a:ext cx="1447800" cy="64632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dirty="0">
                    <a:latin typeface="Arial" charset="0"/>
                    <a:cs typeface="Arial" charset="0"/>
                  </a:rPr>
                  <a:t>BETTER OUTCOME</a:t>
                </a:r>
              </a:p>
            </p:txBody>
          </p:sp>
        </p:grpSp>
        <p:sp>
          <p:nvSpPr>
            <p:cNvPr id="318" name="Straight Arrow Connector 9"/>
            <p:cNvSpPr/>
            <p:nvPr/>
          </p:nvSpPr>
          <p:spPr>
            <a:xfrm>
              <a:off x="4438650" y="3962400"/>
              <a:ext cx="1028700" cy="0"/>
            </a:xfrm>
            <a:prstGeom prst="line">
              <a:avLst/>
            </a:prstGeom>
            <a:grpFill/>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sp>
          <p:nvSpPr>
            <p:cNvPr id="319" name="Straight Arrow Connector 10"/>
            <p:cNvSpPr/>
            <p:nvPr/>
          </p:nvSpPr>
          <p:spPr>
            <a:xfrm>
              <a:off x="6438900" y="3965554"/>
              <a:ext cx="1028700" cy="1"/>
            </a:xfrm>
            <a:prstGeom prst="line">
              <a:avLst/>
            </a:prstGeom>
            <a:grpFill/>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grpSp>
    </p:spTree>
    <p:extLst>
      <p:ext uri="{BB962C8B-B14F-4D97-AF65-F5344CB8AC3E}">
        <p14:creationId xmlns:p14="http://schemas.microsoft.com/office/powerpoint/2010/main" val="329471540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356529" y="196356"/>
            <a:ext cx="11478567" cy="1172262"/>
          </a:xfrm>
          <a:prstGeom prst="rect">
            <a:avLst/>
          </a:prstGeom>
        </p:spPr>
        <p:txBody>
          <a:bodyPr>
            <a:normAutofit fontScale="90000"/>
          </a:bodyPr>
          <a:lstStyle/>
          <a:p>
            <a:r>
              <a:rPr dirty="0"/>
              <a:t>What about support for causal chain of purported </a:t>
            </a:r>
            <a:r>
              <a:rPr lang="en-US" dirty="0"/>
              <a:t>mechanisms</a:t>
            </a:r>
            <a:r>
              <a:rPr dirty="0"/>
              <a:t> of AA on outcomes?</a:t>
            </a:r>
          </a:p>
        </p:txBody>
      </p:sp>
      <p:grpSp>
        <p:nvGrpSpPr>
          <p:cNvPr id="2" name="Group 1">
            <a:extLst>
              <a:ext uri="{FF2B5EF4-FFF2-40B4-BE49-F238E27FC236}">
                <a16:creationId xmlns:a16="http://schemas.microsoft.com/office/drawing/2014/main" id="{85C6FFFC-5EF2-CBA6-6124-FC993131AA5A}"/>
              </a:ext>
            </a:extLst>
          </p:cNvPr>
          <p:cNvGrpSpPr/>
          <p:nvPr/>
        </p:nvGrpSpPr>
        <p:grpSpPr>
          <a:xfrm>
            <a:off x="844062" y="2057399"/>
            <a:ext cx="10048351" cy="4423787"/>
            <a:chOff x="3524250" y="2057400"/>
            <a:chExt cx="5467350" cy="2362200"/>
          </a:xfrm>
          <a:solidFill>
            <a:srgbClr val="FF0000"/>
          </a:solidFill>
        </p:grpSpPr>
        <p:grpSp>
          <p:nvGrpSpPr>
            <p:cNvPr id="325" name="Rectangle 3"/>
            <p:cNvGrpSpPr/>
            <p:nvPr/>
          </p:nvGrpSpPr>
          <p:grpSpPr>
            <a:xfrm>
              <a:off x="3524250" y="3505200"/>
              <a:ext cx="914400" cy="914400"/>
              <a:chOff x="0" y="0"/>
              <a:chExt cx="1219200" cy="914400"/>
            </a:xfrm>
            <a:grpFill/>
          </p:grpSpPr>
          <p:sp>
            <p:nvSpPr>
              <p:cNvPr id="323" name="Rectangle"/>
              <p:cNvSpPr/>
              <p:nvPr/>
            </p:nvSpPr>
            <p:spPr>
              <a:xfrm>
                <a:off x="0" y="0"/>
                <a:ext cx="1219200" cy="914400"/>
              </a:xfrm>
              <a:prstGeom prst="rect">
                <a:avLst/>
              </a:prstGeom>
              <a:grp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24" name="TSF"/>
              <p:cNvSpPr txBox="1"/>
              <p:nvPr/>
            </p:nvSpPr>
            <p:spPr>
              <a:xfrm>
                <a:off x="0" y="272536"/>
                <a:ext cx="1219200" cy="36933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TSF</a:t>
                </a:r>
              </a:p>
            </p:txBody>
          </p:sp>
        </p:grpSp>
        <p:grpSp>
          <p:nvGrpSpPr>
            <p:cNvPr id="328" name="Rectangle 6"/>
            <p:cNvGrpSpPr/>
            <p:nvPr/>
          </p:nvGrpSpPr>
          <p:grpSpPr>
            <a:xfrm>
              <a:off x="5467350" y="3505200"/>
              <a:ext cx="914400" cy="914400"/>
              <a:chOff x="0" y="0"/>
              <a:chExt cx="1219200" cy="914400"/>
            </a:xfrm>
            <a:grpFill/>
          </p:grpSpPr>
          <p:sp>
            <p:nvSpPr>
              <p:cNvPr id="326" name="Rectangle"/>
              <p:cNvSpPr/>
              <p:nvPr/>
            </p:nvSpPr>
            <p:spPr>
              <a:xfrm>
                <a:off x="0" y="0"/>
                <a:ext cx="1219200" cy="914400"/>
              </a:xfrm>
              <a:prstGeom prst="rect">
                <a:avLst/>
              </a:prstGeom>
              <a:grp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27" name="AA"/>
              <p:cNvSpPr txBox="1"/>
              <p:nvPr/>
            </p:nvSpPr>
            <p:spPr>
              <a:xfrm>
                <a:off x="0" y="272536"/>
                <a:ext cx="1219200" cy="36933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AA</a:t>
                </a:r>
              </a:p>
            </p:txBody>
          </p:sp>
        </p:grpSp>
        <p:grpSp>
          <p:nvGrpSpPr>
            <p:cNvPr id="331" name="Rectangle 7"/>
            <p:cNvGrpSpPr/>
            <p:nvPr/>
          </p:nvGrpSpPr>
          <p:grpSpPr>
            <a:xfrm>
              <a:off x="7511546" y="3505200"/>
              <a:ext cx="1480054" cy="914400"/>
              <a:chOff x="0" y="0"/>
              <a:chExt cx="1447800" cy="914400"/>
            </a:xfrm>
            <a:grpFill/>
          </p:grpSpPr>
          <p:sp>
            <p:nvSpPr>
              <p:cNvPr id="329" name="Rectangle"/>
              <p:cNvSpPr/>
              <p:nvPr/>
            </p:nvSpPr>
            <p:spPr>
              <a:xfrm>
                <a:off x="0" y="0"/>
                <a:ext cx="1447800" cy="914400"/>
              </a:xfrm>
              <a:prstGeom prst="rect">
                <a:avLst/>
              </a:prstGeom>
              <a:grp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30" name="BETTER OUTCOME"/>
              <p:cNvSpPr txBox="1"/>
              <p:nvPr/>
            </p:nvSpPr>
            <p:spPr>
              <a:xfrm>
                <a:off x="0" y="134035"/>
                <a:ext cx="1447800" cy="64632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dirty="0">
                    <a:latin typeface="Arial" charset="0"/>
                    <a:cs typeface="Arial" charset="0"/>
                  </a:rPr>
                  <a:t>BETTER OUTCOME</a:t>
                </a:r>
              </a:p>
            </p:txBody>
          </p:sp>
        </p:grpSp>
        <p:sp>
          <p:nvSpPr>
            <p:cNvPr id="332" name="Straight Arrow Connector 9"/>
            <p:cNvSpPr/>
            <p:nvPr/>
          </p:nvSpPr>
          <p:spPr>
            <a:xfrm>
              <a:off x="4438650" y="3962400"/>
              <a:ext cx="1028700" cy="0"/>
            </a:xfrm>
            <a:prstGeom prst="line">
              <a:avLst/>
            </a:prstGeom>
            <a:grpFill/>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sp>
          <p:nvSpPr>
            <p:cNvPr id="333" name="Straight Arrow Connector 10"/>
            <p:cNvSpPr/>
            <p:nvPr/>
          </p:nvSpPr>
          <p:spPr>
            <a:xfrm>
              <a:off x="6438900" y="3965554"/>
              <a:ext cx="1028700" cy="1"/>
            </a:xfrm>
            <a:prstGeom prst="line">
              <a:avLst/>
            </a:prstGeom>
            <a:grpFill/>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grpSp>
          <p:nvGrpSpPr>
            <p:cNvPr id="336" name="Rectangle 11"/>
            <p:cNvGrpSpPr/>
            <p:nvPr/>
          </p:nvGrpSpPr>
          <p:grpSpPr>
            <a:xfrm>
              <a:off x="6553200" y="2057400"/>
              <a:ext cx="914400" cy="914400"/>
              <a:chOff x="0" y="0"/>
              <a:chExt cx="1219200" cy="914400"/>
            </a:xfrm>
            <a:grpFill/>
          </p:grpSpPr>
          <p:sp>
            <p:nvSpPr>
              <p:cNvPr id="334" name="Rectangle"/>
              <p:cNvSpPr/>
              <p:nvPr/>
            </p:nvSpPr>
            <p:spPr>
              <a:xfrm>
                <a:off x="0" y="0"/>
                <a:ext cx="1219200" cy="914400"/>
              </a:xfrm>
              <a:prstGeom prst="rect">
                <a:avLst/>
              </a:prstGeom>
              <a:grp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35" name="MOBC?"/>
              <p:cNvSpPr txBox="1"/>
              <p:nvPr/>
            </p:nvSpPr>
            <p:spPr>
              <a:xfrm>
                <a:off x="0" y="272536"/>
                <a:ext cx="1219200" cy="36933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MOBC?</a:t>
                </a:r>
              </a:p>
            </p:txBody>
          </p:sp>
        </p:grpSp>
        <p:sp>
          <p:nvSpPr>
            <p:cNvPr id="337" name="Straight Arrow Connector 12"/>
            <p:cNvSpPr/>
            <p:nvPr/>
          </p:nvSpPr>
          <p:spPr>
            <a:xfrm>
              <a:off x="7471543" y="2514599"/>
              <a:ext cx="681859" cy="990602"/>
            </a:xfrm>
            <a:prstGeom prst="line">
              <a:avLst/>
            </a:prstGeom>
            <a:grpFill/>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sp>
          <p:nvSpPr>
            <p:cNvPr id="338" name="Straight Arrow Connector 13"/>
            <p:cNvSpPr/>
            <p:nvPr/>
          </p:nvSpPr>
          <p:spPr>
            <a:xfrm flipV="1">
              <a:off x="5924551" y="2514599"/>
              <a:ext cx="628651" cy="990602"/>
            </a:xfrm>
            <a:prstGeom prst="line">
              <a:avLst/>
            </a:prstGeom>
            <a:grpFill/>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grpSp>
    </p:spTree>
    <p:extLst>
      <p:ext uri="{BB962C8B-B14F-4D97-AF65-F5344CB8AC3E}">
        <p14:creationId xmlns:p14="http://schemas.microsoft.com/office/powerpoint/2010/main" val="38744569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2959F491-CDBD-43E4-8A50-E498E503609E}"/>
              </a:ext>
            </a:extLst>
          </p:cNvPr>
          <p:cNvSpPr>
            <a:spLocks noGrp="1"/>
          </p:cNvSpPr>
          <p:nvPr>
            <p:ph type="title"/>
          </p:nvPr>
        </p:nvSpPr>
        <p:spPr>
          <a:xfrm>
            <a:off x="2004060" y="2053641"/>
            <a:ext cx="2751871" cy="2760098"/>
          </a:xfrm>
        </p:spPr>
        <p:txBody>
          <a:bodyP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id="{9FC28C97-4920-4393-918F-E1071E4DBEE8}"/>
              </a:ext>
            </a:extLst>
          </p:cNvPr>
          <p:cNvSpPr>
            <a:spLocks noGrp="1"/>
          </p:cNvSpPr>
          <p:nvPr>
            <p:ph idx="1"/>
          </p:nvPr>
        </p:nvSpPr>
        <p:spPr>
          <a:xfrm>
            <a:off x="6091931" y="801866"/>
            <a:ext cx="3979563" cy="5230634"/>
          </a:xfrm>
        </p:spPr>
        <p:txBody>
          <a:bodyPr anchor="ctr">
            <a:normAutofit/>
          </a:bodyPr>
          <a:lstStyle/>
          <a:p>
            <a:pPr marL="0" indent="0">
              <a:buNone/>
            </a:pPr>
            <a:r>
              <a:rPr lang="en-US" sz="2100">
                <a:solidFill>
                  <a:srgbClr val="000000"/>
                </a:solidFill>
              </a:rPr>
              <a:t>Paradigm Shifts </a:t>
            </a:r>
          </a:p>
        </p:txBody>
      </p:sp>
    </p:spTree>
    <p:extLst>
      <p:ext uri="{BB962C8B-B14F-4D97-AF65-F5344CB8AC3E}">
        <p14:creationId xmlns:p14="http://schemas.microsoft.com/office/powerpoint/2010/main" val="3776328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38952-C2B3-207B-9005-08E0D928EEBC}"/>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7627971E-7CD5-DC4B-FA39-1D81365C4469}"/>
              </a:ext>
            </a:extLst>
          </p:cNvPr>
          <p:cNvSpPr/>
          <p:nvPr/>
        </p:nvSpPr>
        <p:spPr>
          <a:xfrm>
            <a:off x="5128668" y="3650725"/>
            <a:ext cx="2552700" cy="22859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sz="1600" dirty="0">
                <a:solidFill>
                  <a:prstClr val="white"/>
                </a:solidFill>
                <a:latin typeface="Century Schoolbook"/>
              </a:rPr>
              <a:t>Negative Affect Abstinence self-efficacy</a:t>
            </a:r>
          </a:p>
        </p:txBody>
      </p:sp>
      <p:sp>
        <p:nvSpPr>
          <p:cNvPr id="23" name="Oval 22">
            <a:extLst>
              <a:ext uri="{FF2B5EF4-FFF2-40B4-BE49-F238E27FC236}">
                <a16:creationId xmlns:a16="http://schemas.microsoft.com/office/drawing/2014/main" id="{C2DBF446-C784-B889-65AE-2142712DD55E}"/>
              </a:ext>
            </a:extLst>
          </p:cNvPr>
          <p:cNvSpPr/>
          <p:nvPr/>
        </p:nvSpPr>
        <p:spPr>
          <a:xfrm>
            <a:off x="2077138" y="293213"/>
            <a:ext cx="3716124" cy="350480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sz="1600" dirty="0">
                <a:solidFill>
                  <a:prstClr val="white"/>
                </a:solidFill>
                <a:latin typeface="Century Schoolbook"/>
              </a:rPr>
              <a:t>Social network</a:t>
            </a:r>
          </a:p>
          <a:p>
            <a:pPr algn="ctr" defTabSz="914400" fontAlgn="base">
              <a:spcBef>
                <a:spcPct val="0"/>
              </a:spcBef>
              <a:spcAft>
                <a:spcPct val="0"/>
              </a:spcAft>
              <a:defRPr/>
            </a:pPr>
            <a:endParaRPr lang="en-US" sz="1600" dirty="0">
              <a:solidFill>
                <a:prstClr val="white"/>
              </a:solidFill>
              <a:latin typeface="Century Schoolbook"/>
            </a:endParaRPr>
          </a:p>
        </p:txBody>
      </p:sp>
      <p:sp>
        <p:nvSpPr>
          <p:cNvPr id="17" name="Oval 16">
            <a:extLst>
              <a:ext uri="{FF2B5EF4-FFF2-40B4-BE49-F238E27FC236}">
                <a16:creationId xmlns:a16="http://schemas.microsoft.com/office/drawing/2014/main" id="{52A08753-7D30-E0AC-E891-2D8424C57A4B}"/>
              </a:ext>
            </a:extLst>
          </p:cNvPr>
          <p:cNvSpPr/>
          <p:nvPr/>
        </p:nvSpPr>
        <p:spPr>
          <a:xfrm>
            <a:off x="6140923" y="432080"/>
            <a:ext cx="2552700" cy="21021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sz="1600" dirty="0">
                <a:solidFill>
                  <a:prstClr val="white"/>
                </a:solidFill>
                <a:latin typeface="Century Schoolbook"/>
              </a:rPr>
              <a:t>Spirituality</a:t>
            </a:r>
          </a:p>
        </p:txBody>
      </p:sp>
      <p:sp>
        <p:nvSpPr>
          <p:cNvPr id="18" name="Oval 17">
            <a:extLst>
              <a:ext uri="{FF2B5EF4-FFF2-40B4-BE49-F238E27FC236}">
                <a16:creationId xmlns:a16="http://schemas.microsoft.com/office/drawing/2014/main" id="{EED50036-ACD7-519B-D062-BD4BEE6C6878}"/>
              </a:ext>
            </a:extLst>
          </p:cNvPr>
          <p:cNvSpPr/>
          <p:nvPr/>
        </p:nvSpPr>
        <p:spPr>
          <a:xfrm>
            <a:off x="4469139" y="1807983"/>
            <a:ext cx="2552700" cy="2285999"/>
          </a:xfrm>
          <a:prstGeom prst="ellipse">
            <a:avLst/>
          </a:prstGeom>
          <a:solidFill>
            <a:srgbClr val="08CE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sz="1600" dirty="0">
                <a:solidFill>
                  <a:prstClr val="white"/>
                </a:solidFill>
                <a:latin typeface="Century Schoolbook"/>
              </a:rPr>
              <a:t>Social Abstinence self-efficacy</a:t>
            </a:r>
          </a:p>
        </p:txBody>
      </p:sp>
      <p:sp>
        <p:nvSpPr>
          <p:cNvPr id="19" name="Oval 18">
            <a:extLst>
              <a:ext uri="{FF2B5EF4-FFF2-40B4-BE49-F238E27FC236}">
                <a16:creationId xmlns:a16="http://schemas.microsoft.com/office/drawing/2014/main" id="{028DD318-E8E3-D8A7-9059-4EADDEE00A6D}"/>
              </a:ext>
            </a:extLst>
          </p:cNvPr>
          <p:cNvSpPr/>
          <p:nvPr/>
        </p:nvSpPr>
        <p:spPr>
          <a:xfrm>
            <a:off x="2201206" y="3403862"/>
            <a:ext cx="2682172" cy="236389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sz="1600" dirty="0">
                <a:solidFill>
                  <a:prstClr val="white"/>
                </a:solidFill>
                <a:latin typeface="Century Schoolbook"/>
              </a:rPr>
              <a:t>Recovery motivation</a:t>
            </a:r>
          </a:p>
        </p:txBody>
      </p:sp>
      <p:sp>
        <p:nvSpPr>
          <p:cNvPr id="20" name="Oval 19">
            <a:extLst>
              <a:ext uri="{FF2B5EF4-FFF2-40B4-BE49-F238E27FC236}">
                <a16:creationId xmlns:a16="http://schemas.microsoft.com/office/drawing/2014/main" id="{4EE817A1-2424-87EA-6F6A-0EE98FA3EA44}"/>
              </a:ext>
            </a:extLst>
          </p:cNvPr>
          <p:cNvSpPr/>
          <p:nvPr/>
        </p:nvSpPr>
        <p:spPr>
          <a:xfrm>
            <a:off x="3872990" y="4808649"/>
            <a:ext cx="2129215" cy="1886961"/>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sz="1600" dirty="0">
                <a:solidFill>
                  <a:prstClr val="white"/>
                </a:solidFill>
                <a:latin typeface="Century Schoolbook"/>
              </a:rPr>
              <a:t>Impulsivity</a:t>
            </a:r>
          </a:p>
        </p:txBody>
      </p:sp>
      <p:sp>
        <p:nvSpPr>
          <p:cNvPr id="21" name="Oval 20">
            <a:extLst>
              <a:ext uri="{FF2B5EF4-FFF2-40B4-BE49-F238E27FC236}">
                <a16:creationId xmlns:a16="http://schemas.microsoft.com/office/drawing/2014/main" id="{C2FE3268-362D-391D-69C7-59B698BB1A75}"/>
              </a:ext>
            </a:extLst>
          </p:cNvPr>
          <p:cNvSpPr/>
          <p:nvPr/>
        </p:nvSpPr>
        <p:spPr>
          <a:xfrm>
            <a:off x="6807829" y="4704757"/>
            <a:ext cx="2129215" cy="1886962"/>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sz="1600" dirty="0">
                <a:solidFill>
                  <a:prstClr val="white"/>
                </a:solidFill>
                <a:latin typeface="Century Schoolbook"/>
              </a:rPr>
              <a:t>Craving</a:t>
            </a:r>
          </a:p>
        </p:txBody>
      </p:sp>
      <p:sp>
        <p:nvSpPr>
          <p:cNvPr id="22" name="Oval 21">
            <a:extLst>
              <a:ext uri="{FF2B5EF4-FFF2-40B4-BE49-F238E27FC236}">
                <a16:creationId xmlns:a16="http://schemas.microsoft.com/office/drawing/2014/main" id="{20289EE2-D063-B453-A30D-867503670BEF}"/>
              </a:ext>
            </a:extLst>
          </p:cNvPr>
          <p:cNvSpPr/>
          <p:nvPr/>
        </p:nvSpPr>
        <p:spPr>
          <a:xfrm>
            <a:off x="6814919" y="2546613"/>
            <a:ext cx="2598921" cy="2427321"/>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sz="1600" dirty="0">
                <a:solidFill>
                  <a:prstClr val="white"/>
                </a:solidFill>
                <a:latin typeface="Century Schoolbook"/>
              </a:rPr>
              <a:t>Coping skills</a:t>
            </a:r>
          </a:p>
        </p:txBody>
      </p:sp>
      <p:sp>
        <p:nvSpPr>
          <p:cNvPr id="2" name="TextBox 1">
            <a:extLst>
              <a:ext uri="{FF2B5EF4-FFF2-40B4-BE49-F238E27FC236}">
                <a16:creationId xmlns:a16="http://schemas.microsoft.com/office/drawing/2014/main" id="{DCF222A0-9E9B-9EA7-F10E-DD02695CF3CE}"/>
              </a:ext>
            </a:extLst>
          </p:cNvPr>
          <p:cNvSpPr txBox="1"/>
          <p:nvPr/>
        </p:nvSpPr>
        <p:spPr>
          <a:xfrm>
            <a:off x="3465220" y="-34759"/>
            <a:ext cx="6699398" cy="369332"/>
          </a:xfrm>
          <a:prstGeom prst="rect">
            <a:avLst/>
          </a:prstGeom>
          <a:noFill/>
        </p:spPr>
        <p:txBody>
          <a:bodyPr wrap="none" rtlCol="0">
            <a:spAutoFit/>
          </a:bodyPr>
          <a:lstStyle/>
          <a:p>
            <a:pPr defTabSz="914400" fontAlgn="base">
              <a:spcBef>
                <a:spcPct val="0"/>
              </a:spcBef>
              <a:spcAft>
                <a:spcPct val="0"/>
              </a:spcAft>
              <a:defRPr/>
            </a:pPr>
            <a:r>
              <a:rPr lang="en-US" dirty="0">
                <a:latin typeface="Arial" charset="0"/>
                <a:cs typeface="Arial" charset="0"/>
              </a:rPr>
              <a:t>Empirically-supported MOBCs through which AA confers benefit</a:t>
            </a:r>
          </a:p>
        </p:txBody>
      </p:sp>
      <p:sp>
        <p:nvSpPr>
          <p:cNvPr id="3" name="Content Placeholder 2">
            <a:extLst>
              <a:ext uri="{FF2B5EF4-FFF2-40B4-BE49-F238E27FC236}">
                <a16:creationId xmlns:a16="http://schemas.microsoft.com/office/drawing/2014/main" id="{C3EBBB5B-9A25-5317-BF92-4B726921BDBC}"/>
              </a:ext>
            </a:extLst>
          </p:cNvPr>
          <p:cNvSpPr txBox="1">
            <a:spLocks/>
          </p:cNvSpPr>
          <p:nvPr/>
        </p:nvSpPr>
        <p:spPr>
          <a:xfrm>
            <a:off x="9593079" y="1483160"/>
            <a:ext cx="2598921" cy="4073362"/>
          </a:xfrm>
          <a:prstGeom prst="rect">
            <a:avLst/>
          </a:prstGeom>
          <a:solidFill>
            <a:srgbClr val="FF0000"/>
          </a:solidFill>
        </p:spPr>
        <p:txBody>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a:r>
              <a:rPr lang="en-US" sz="3200" dirty="0"/>
              <a:t>But which is most important? </a:t>
            </a:r>
          </a:p>
          <a:p>
            <a:pPr defTabSz="914400"/>
            <a:r>
              <a:rPr lang="en-US" sz="3200" dirty="0"/>
              <a:t>And for whom?</a:t>
            </a:r>
          </a:p>
          <a:p>
            <a:pPr defTabSz="914400"/>
            <a:r>
              <a:rPr lang="en-US" sz="3200" dirty="0"/>
              <a:t>And when?</a:t>
            </a:r>
          </a:p>
        </p:txBody>
      </p:sp>
    </p:spTree>
    <p:extLst>
      <p:ext uri="{BB962C8B-B14F-4D97-AF65-F5344CB8AC3E}">
        <p14:creationId xmlns:p14="http://schemas.microsoft.com/office/powerpoint/2010/main" val="196020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665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381000"/>
            <a:ext cx="8153400" cy="6299200"/>
          </a:xfrm>
        </p:spPr>
      </p:pic>
      <p:sp>
        <p:nvSpPr>
          <p:cNvPr id="4" name="TextBox 3"/>
          <p:cNvSpPr txBox="1"/>
          <p:nvPr/>
        </p:nvSpPr>
        <p:spPr>
          <a:xfrm>
            <a:off x="6680200" y="4193044"/>
            <a:ext cx="4000500" cy="2677656"/>
          </a:xfrm>
          <a:prstGeom prst="rect">
            <a:avLst/>
          </a:prstGeom>
          <a:solidFill>
            <a:srgbClr val="C00000"/>
          </a:solidFill>
        </p:spPr>
        <p:txBody>
          <a:bodyPr wrap="square" rtlCol="0">
            <a:spAutoFit/>
          </a:bodyPr>
          <a:lstStyle/>
          <a:p>
            <a:pPr defTabSz="914400" fontAlgn="base">
              <a:spcBef>
                <a:spcPct val="0"/>
              </a:spcBef>
              <a:spcAft>
                <a:spcPct val="0"/>
              </a:spcAft>
              <a:defRPr/>
            </a:pPr>
            <a:r>
              <a:rPr lang="en-US" sz="2400" dirty="0">
                <a:solidFill>
                  <a:prstClr val="white"/>
                </a:solidFill>
                <a:latin typeface="Arial" charset="0"/>
                <a:cs typeface="Arial" charset="0"/>
              </a:rPr>
              <a:t>Based on prior mediators of AA on outcomes, several fully temporally lagged multiple mediator and moderated multiple mediator analyses have been conducted…</a:t>
            </a:r>
          </a:p>
        </p:txBody>
      </p:sp>
    </p:spTree>
    <p:extLst>
      <p:ext uri="{BB962C8B-B14F-4D97-AF65-F5344CB8AC3E}">
        <p14:creationId xmlns:p14="http://schemas.microsoft.com/office/powerpoint/2010/main" val="4130224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defTabSz="914400" eaLnBrk="1" fontAlgn="base" hangingPunct="1">
              <a:spcBef>
                <a:spcPct val="0"/>
              </a:spcBef>
              <a:spcAft>
                <a:spcPct val="0"/>
              </a:spcAft>
              <a:buNone/>
              <a:defRPr/>
            </a:pPr>
            <a:endParaRPr lang="en-US" altLang="en-US" sz="1800">
              <a:solidFill>
                <a:prstClr val="black"/>
              </a:solidFill>
              <a:cs typeface="Arial" charset="0"/>
            </a:endParaRPr>
          </a:p>
        </p:txBody>
      </p:sp>
      <p:graphicFrame>
        <p:nvGraphicFramePr>
          <p:cNvPr id="67587" name="Object 2"/>
          <p:cNvGraphicFramePr>
            <a:graphicFrameLocks noChangeAspect="1"/>
          </p:cNvGraphicFramePr>
          <p:nvPr/>
        </p:nvGraphicFramePr>
        <p:xfrm>
          <a:off x="1944689" y="762001"/>
          <a:ext cx="8416925" cy="4975225"/>
        </p:xfrm>
        <a:graphic>
          <a:graphicData uri="http://schemas.openxmlformats.org/presentationml/2006/ole">
            <mc:AlternateContent xmlns:mc="http://schemas.openxmlformats.org/markup-compatibility/2006">
              <mc:Choice xmlns:v="urn:schemas-microsoft-com:vml" Requires="v">
                <p:oleObj r:id="rId2" imgW="7170949" imgH="3968460" progId="Visio.Drawing.6">
                  <p:embed/>
                </p:oleObj>
              </mc:Choice>
              <mc:Fallback>
                <p:oleObj r:id="rId2" imgW="7170949" imgH="3968460" progId="Visio.Drawing.6">
                  <p:embed/>
                  <p:pic>
                    <p:nvPicPr>
                      <p:cNvPr id="6758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9" y="762001"/>
                        <a:ext cx="8416925"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7588" name="TextBox 3"/>
          <p:cNvSpPr txBox="1">
            <a:spLocks noChangeArrowheads="1"/>
          </p:cNvSpPr>
          <p:nvPr/>
        </p:nvSpPr>
        <p:spPr bwMode="auto">
          <a:xfrm>
            <a:off x="1738314" y="6165851"/>
            <a:ext cx="8929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defTabSz="914400" eaLnBrk="1" fontAlgn="base" hangingPunct="1">
              <a:spcBef>
                <a:spcPct val="0"/>
              </a:spcBef>
              <a:spcAft>
                <a:spcPct val="0"/>
              </a:spcAft>
              <a:buNone/>
              <a:defRPr/>
            </a:pPr>
            <a:r>
              <a:rPr lang="en-US" altLang="en-US" sz="1200" dirty="0">
                <a:solidFill>
                  <a:prstClr val="black"/>
                </a:solidFill>
                <a:cs typeface="Arial" charset="0"/>
              </a:rPr>
              <a:t>Source: Kelly, Hoeppner, Stout, Pagano (2012) , Determining the relative importance of the mechanisms of behavior change within Alcoholics Anonymous: A multiple mediator analysis. </a:t>
            </a:r>
            <a:r>
              <a:rPr lang="en-US" altLang="en-US" sz="1200" i="1" dirty="0">
                <a:solidFill>
                  <a:prstClr val="black"/>
                </a:solidFill>
                <a:cs typeface="Arial" charset="0"/>
              </a:rPr>
              <a:t>Addiction 107(2):289-99</a:t>
            </a:r>
          </a:p>
        </p:txBody>
      </p:sp>
    </p:spTree>
    <p:extLst>
      <p:ext uri="{BB962C8B-B14F-4D97-AF65-F5344CB8AC3E}">
        <p14:creationId xmlns:p14="http://schemas.microsoft.com/office/powerpoint/2010/main" val="400125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00" fontAlgn="base">
              <a:spcBef>
                <a:spcPct val="0"/>
              </a:spcBef>
              <a:spcAft>
                <a:spcPct val="0"/>
              </a:spcAft>
              <a:defRPr/>
            </a:pPr>
            <a:fld id="{A204D62A-E07C-4756-91F6-ED5D4DA8DB9D}" type="slidenum">
              <a:rPr lang="en-US">
                <a:latin typeface="Arial" charset="0"/>
              </a:rPr>
              <a:pPr defTabSz="914400" fontAlgn="base">
                <a:spcBef>
                  <a:spcPct val="0"/>
                </a:spcBef>
                <a:spcAft>
                  <a:spcPct val="0"/>
                </a:spcAft>
                <a:defRPr/>
              </a:pPr>
              <a:t>53</a:t>
            </a:fld>
            <a:endParaRPr lang="en-US">
              <a:latin typeface="Arial" charset="0"/>
            </a:endParaRPr>
          </a:p>
        </p:txBody>
      </p:sp>
      <p:pic>
        <p:nvPicPr>
          <p:cNvPr id="1026" name="Picture 6"/>
          <p:cNvPicPr>
            <a:picLocks noGrp="1" noChangeAspect="1" noChangeArrowheads="1"/>
          </p:cNvPicPr>
          <p:nvPr>
            <p:ph type="tbl" idx="1"/>
          </p:nvPr>
        </p:nvPicPr>
        <p:blipFill>
          <a:blip r:embed="rId2" cstate="print"/>
          <a:srcRect/>
          <a:stretch>
            <a:fillRect/>
          </a:stretch>
        </p:blipFill>
        <p:spPr bwMode="auto">
          <a:xfrm>
            <a:off x="1828800" y="671640"/>
            <a:ext cx="8229600" cy="5829174"/>
          </a:xfrm>
          <a:prstGeom prst="rect">
            <a:avLst/>
          </a:prstGeom>
          <a:noFill/>
          <a:ln w="9525">
            <a:noFill/>
            <a:miter lim="800000"/>
            <a:headEnd/>
            <a:tailEnd/>
          </a:ln>
        </p:spPr>
      </p:pic>
      <p:sp>
        <p:nvSpPr>
          <p:cNvPr id="6" name="Title 1"/>
          <p:cNvSpPr>
            <a:spLocks noGrp="1"/>
          </p:cNvSpPr>
          <p:nvPr>
            <p:ph type="title"/>
          </p:nvPr>
        </p:nvSpPr>
        <p:spPr>
          <a:xfrm>
            <a:off x="1600200" y="304800"/>
            <a:ext cx="9144000" cy="381000"/>
          </a:xfrm>
        </p:spPr>
        <p:txBody>
          <a:bodyPr>
            <a:normAutofit fontScale="90000"/>
          </a:bodyPr>
          <a:lstStyle/>
          <a:p>
            <a:r>
              <a:rPr lang="en-US" sz="1800" dirty="0"/>
              <a:t>Do more and less severely alcohol dependent individuals benefit from AA in the same or different ways? </a:t>
            </a:r>
            <a:endParaRPr lang="en-US" sz="1400" dirty="0"/>
          </a:p>
        </p:txBody>
      </p:sp>
      <p:sp>
        <p:nvSpPr>
          <p:cNvPr id="7" name="Line Callout 1 6"/>
          <p:cNvSpPr/>
          <p:nvPr/>
        </p:nvSpPr>
        <p:spPr bwMode="auto">
          <a:xfrm>
            <a:off x="5638800" y="685800"/>
            <a:ext cx="1295400" cy="2133600"/>
          </a:xfrm>
          <a:prstGeom prst="borderCallout1">
            <a:avLst>
              <a:gd name="adj1" fmla="val 47011"/>
              <a:gd name="adj2" fmla="val 556"/>
              <a:gd name="adj3" fmla="val 77374"/>
              <a:gd name="adj4" fmla="val -82500"/>
            </a:avLst>
          </a:prstGeom>
          <a:solidFill>
            <a:schemeClr val="accent3"/>
          </a:solidFill>
          <a:ln>
            <a:headEnd type="none" w="med" len="med"/>
            <a:tailEnd type="none" w="med" len="med"/>
          </a:ln>
        </p:spPr>
        <p:style>
          <a:lnRef idx="2">
            <a:schemeClr val="accent2"/>
          </a:lnRef>
          <a:fillRef idx="1002">
            <a:schemeClr val="lt2"/>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r>
              <a:rPr lang="en-US" sz="1200" dirty="0">
                <a:solidFill>
                  <a:prstClr val="white"/>
                </a:solidFill>
                <a:latin typeface="Century Schoolbook"/>
              </a:rPr>
              <a:t>effect of AA on alcohol use for AC was explained by social factors but also by S/R and through boosting NA ASE (DDD only)</a:t>
            </a:r>
          </a:p>
          <a:p>
            <a:pPr defTabSz="914400" eaLnBrk="0" fontAlgn="base" hangingPunct="0">
              <a:spcBef>
                <a:spcPct val="0"/>
              </a:spcBef>
              <a:spcAft>
                <a:spcPct val="0"/>
              </a:spcAft>
              <a:defRPr/>
            </a:pPr>
            <a:endParaRPr lang="en-US" dirty="0">
              <a:solidFill>
                <a:prstClr val="white"/>
              </a:solidFill>
              <a:latin typeface="Century Schoolbook"/>
            </a:endParaRPr>
          </a:p>
        </p:txBody>
      </p:sp>
      <p:cxnSp>
        <p:nvCxnSpPr>
          <p:cNvPr id="8" name="Straight Arrow Connector 7"/>
          <p:cNvCxnSpPr/>
          <p:nvPr/>
        </p:nvCxnSpPr>
        <p:spPr bwMode="auto">
          <a:xfrm>
            <a:off x="6934200" y="1600200"/>
            <a:ext cx="1828800" cy="6096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bwMode="auto">
          <a:xfrm>
            <a:off x="6934200" y="1905000"/>
            <a:ext cx="1447800" cy="11430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0" name="Line Callout 1 9"/>
          <p:cNvSpPr/>
          <p:nvPr/>
        </p:nvSpPr>
        <p:spPr bwMode="auto">
          <a:xfrm>
            <a:off x="5638800" y="3505200"/>
            <a:ext cx="1295400" cy="1752600"/>
          </a:xfrm>
          <a:prstGeom prst="borderCallout1">
            <a:avLst>
              <a:gd name="adj1" fmla="val 47011"/>
              <a:gd name="adj2" fmla="val 556"/>
              <a:gd name="adj3" fmla="val 135707"/>
              <a:gd name="adj4" fmla="val -128055"/>
            </a:avLst>
          </a:prstGeom>
          <a:solidFill>
            <a:schemeClr val="accent3"/>
          </a:solidFill>
          <a:ln>
            <a:headEnd type="none" w="med" len="med"/>
            <a:tailEnd type="none" w="med" len="med"/>
          </a:ln>
        </p:spPr>
        <p:style>
          <a:lnRef idx="2">
            <a:schemeClr val="accent2"/>
          </a:lnRef>
          <a:fillRef idx="1002">
            <a:schemeClr val="lt2"/>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r>
              <a:rPr lang="en-US" sz="1200" dirty="0">
                <a:solidFill>
                  <a:prstClr val="white"/>
                </a:solidFill>
                <a:latin typeface="Century Schoolbook"/>
              </a:rPr>
              <a:t>Majority of effect of AA on alcohol use for OP was explained by social factors</a:t>
            </a:r>
          </a:p>
          <a:p>
            <a:pPr defTabSz="914400" eaLnBrk="0" fontAlgn="base" hangingPunct="0">
              <a:spcBef>
                <a:spcPct val="0"/>
              </a:spcBef>
              <a:spcAft>
                <a:spcPct val="0"/>
              </a:spcAft>
              <a:defRPr/>
            </a:pPr>
            <a:endParaRPr lang="en-US" dirty="0">
              <a:solidFill>
                <a:prstClr val="white"/>
              </a:solidFill>
              <a:latin typeface="Century Schoolbook"/>
            </a:endParaRPr>
          </a:p>
        </p:txBody>
      </p:sp>
      <p:cxnSp>
        <p:nvCxnSpPr>
          <p:cNvPr id="11" name="Straight Arrow Connector 10"/>
          <p:cNvCxnSpPr>
            <a:stCxn id="10" idx="0"/>
          </p:cNvCxnSpPr>
          <p:nvPr/>
        </p:nvCxnSpPr>
        <p:spPr bwMode="auto">
          <a:xfrm>
            <a:off x="6934200" y="4381500"/>
            <a:ext cx="838200" cy="9525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2" name="TextBox 3"/>
          <p:cNvSpPr txBox="1">
            <a:spLocks noChangeArrowheads="1"/>
          </p:cNvSpPr>
          <p:nvPr/>
        </p:nvSpPr>
        <p:spPr bwMode="auto">
          <a:xfrm>
            <a:off x="1738314" y="6500814"/>
            <a:ext cx="8472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900" dirty="0">
                <a:solidFill>
                  <a:prstClr val="black"/>
                </a:solidFill>
              </a:rPr>
              <a:t>Source: Kelly, Hoeppner, Stout, Pagano (2012) , Determining the relative importance of the mechanisms of behavior change within Alcoholics Anonymous: </a:t>
            </a:r>
          </a:p>
          <a:p>
            <a:pPr defTabSz="914400" eaLnBrk="1" fontAlgn="base" hangingPunct="1">
              <a:spcBef>
                <a:spcPct val="0"/>
              </a:spcBef>
              <a:spcAft>
                <a:spcPct val="0"/>
              </a:spcAft>
              <a:defRPr/>
            </a:pPr>
            <a:r>
              <a:rPr lang="en-US" sz="900" dirty="0">
                <a:solidFill>
                  <a:prstClr val="black"/>
                </a:solidFill>
              </a:rPr>
              <a:t>A multiple mediator analysis. </a:t>
            </a:r>
            <a:r>
              <a:rPr lang="en-US" sz="900" i="1" dirty="0">
                <a:solidFill>
                  <a:prstClr val="black"/>
                </a:solidFill>
              </a:rPr>
              <a:t>Addiction 107(2):289-99</a:t>
            </a:r>
          </a:p>
        </p:txBody>
      </p:sp>
    </p:spTree>
    <p:extLst>
      <p:ext uri="{BB962C8B-B14F-4D97-AF65-F5344CB8AC3E}">
        <p14:creationId xmlns:p14="http://schemas.microsoft.com/office/powerpoint/2010/main" val="58235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2"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2" y="1"/>
            <a:ext cx="9035143" cy="359229"/>
          </a:xfrm>
        </p:spPr>
        <p:txBody>
          <a:bodyPr>
            <a:normAutofit fontScale="90000"/>
          </a:bodyPr>
          <a:lstStyle/>
          <a:p>
            <a:r>
              <a:rPr lang="en-US" sz="2000" dirty="0"/>
              <a:t>Do men and women benefit from AA in the same ways? </a:t>
            </a:r>
            <a:endParaRPr lang="en-US" sz="1400" dirty="0"/>
          </a:p>
        </p:txBody>
      </p:sp>
      <p:sp>
        <p:nvSpPr>
          <p:cNvPr id="4" name="Slide Number Placeholder 3"/>
          <p:cNvSpPr>
            <a:spLocks noGrp="1"/>
          </p:cNvSpPr>
          <p:nvPr>
            <p:ph type="sldNum" sz="quarter" idx="12"/>
          </p:nvPr>
        </p:nvSpPr>
        <p:spPr/>
        <p:txBody>
          <a:bodyPr/>
          <a:lstStyle/>
          <a:p>
            <a:pPr defTabSz="914400" fontAlgn="base">
              <a:spcBef>
                <a:spcPct val="0"/>
              </a:spcBef>
              <a:spcAft>
                <a:spcPct val="0"/>
              </a:spcAft>
              <a:defRPr/>
            </a:pPr>
            <a:fld id="{8B6DBF08-0386-4DD8-9933-913850CA641F}" type="slidenum">
              <a:rPr lang="en-US">
                <a:solidFill>
                  <a:srgbClr val="FFFFFF"/>
                </a:solidFill>
                <a:latin typeface="Arial" charset="0"/>
              </a:rPr>
              <a:pPr defTabSz="914400" fontAlgn="base">
                <a:spcBef>
                  <a:spcPct val="0"/>
                </a:spcBef>
                <a:spcAft>
                  <a:spcPct val="0"/>
                </a:spcAft>
                <a:defRPr/>
              </a:pPr>
              <a:t>54</a:t>
            </a:fld>
            <a:endParaRPr lang="en-US">
              <a:solidFill>
                <a:srgbClr val="FFFFFF"/>
              </a:solidFill>
              <a:latin typeface="Arial" charset="0"/>
            </a:endParaRPr>
          </a:p>
        </p:txBody>
      </p:sp>
      <p:sp>
        <p:nvSpPr>
          <p:cNvPr id="5" name="TextBox 3"/>
          <p:cNvSpPr txBox="1">
            <a:spLocks noChangeArrowheads="1"/>
          </p:cNvSpPr>
          <p:nvPr/>
        </p:nvSpPr>
        <p:spPr bwMode="auto">
          <a:xfrm>
            <a:off x="1738314" y="6500813"/>
            <a:ext cx="8472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fontAlgn="base">
              <a:spcBef>
                <a:spcPct val="0"/>
              </a:spcBef>
              <a:spcAft>
                <a:spcPct val="0"/>
              </a:spcAft>
              <a:defRPr/>
            </a:pPr>
            <a:r>
              <a:rPr lang="en-US" sz="900" dirty="0">
                <a:solidFill>
                  <a:prstClr val="black"/>
                </a:solidFill>
              </a:rPr>
              <a:t>Source: Kelly and Hoeppner (2013) , </a:t>
            </a:r>
            <a:r>
              <a:rPr lang="en-US" sz="900" b="1" dirty="0">
                <a:solidFill>
                  <a:prstClr val="black"/>
                </a:solidFill>
              </a:rPr>
              <a:t>Does Alcoholics Anonymous work differently for men and women? A moderated multiple-mediation analysis in a large clinical sample. </a:t>
            </a:r>
            <a:r>
              <a:rPr lang="en-US" sz="900" b="1" i="1" dirty="0">
                <a:solidFill>
                  <a:prstClr val="black"/>
                </a:solidFill>
              </a:rPr>
              <a:t>Drug and Alcohol Dependence</a:t>
            </a:r>
          </a:p>
        </p:txBody>
      </p:sp>
      <p:sp>
        <p:nvSpPr>
          <p:cNvPr id="3" name="Line Callout 2 2"/>
          <p:cNvSpPr/>
          <p:nvPr/>
        </p:nvSpPr>
        <p:spPr>
          <a:xfrm>
            <a:off x="4983956" y="1066801"/>
            <a:ext cx="1981200" cy="5144759"/>
          </a:xfrm>
          <a:prstGeom prst="borderCallout2">
            <a:avLst>
              <a:gd name="adj1" fmla="val 18750"/>
              <a:gd name="adj2" fmla="val -8333"/>
              <a:gd name="adj3" fmla="val 18750"/>
              <a:gd name="adj4" fmla="val -4488"/>
              <a:gd name="adj5" fmla="val 18807"/>
              <a:gd name="adj6" fmla="val -628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dirty="0">
                <a:solidFill>
                  <a:prstClr val="white"/>
                </a:solidFill>
                <a:latin typeface="Century Schoolbook"/>
              </a:rPr>
              <a:t>NA  ASE was a MOBC for women but not men - suggests that boosts in NA ASE were available in AA but men didn’t find this aspect relevant.</a:t>
            </a:r>
          </a:p>
          <a:p>
            <a:pPr algn="ctr" defTabSz="914400" fontAlgn="base">
              <a:spcBef>
                <a:spcPct val="0"/>
              </a:spcBef>
              <a:spcAft>
                <a:spcPct val="0"/>
              </a:spcAft>
              <a:defRPr/>
            </a:pPr>
            <a:r>
              <a:rPr lang="en-US" dirty="0">
                <a:solidFill>
                  <a:prstClr val="white"/>
                </a:solidFill>
                <a:latin typeface="Century Schoolbook"/>
              </a:rPr>
              <a:t>For men, AA was a way to help them find new sober friends and boost their social ASE much more than women</a:t>
            </a:r>
          </a:p>
        </p:txBody>
      </p:sp>
    </p:spTree>
    <p:extLst>
      <p:ext uri="{BB962C8B-B14F-4D97-AF65-F5344CB8AC3E}">
        <p14:creationId xmlns:p14="http://schemas.microsoft.com/office/powerpoint/2010/main" val="176852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7467600" cy="715962"/>
          </a:xfrm>
        </p:spPr>
        <p:txBody>
          <a:bodyPr>
            <a:normAutofit fontScale="90000"/>
          </a:bodyPr>
          <a:lstStyle/>
          <a:p>
            <a:r>
              <a:rPr lang="en-US" sz="2800" dirty="0"/>
              <a:t>Moderated-Mechanisms: AA effects Moderated by Severity, Gender…</a:t>
            </a:r>
          </a:p>
        </p:txBody>
      </p:sp>
      <p:sp>
        <p:nvSpPr>
          <p:cNvPr id="3" name="Content Placeholder 2"/>
          <p:cNvSpPr>
            <a:spLocks noGrp="1"/>
          </p:cNvSpPr>
          <p:nvPr>
            <p:ph idx="1"/>
          </p:nvPr>
        </p:nvSpPr>
        <p:spPr>
          <a:xfrm>
            <a:off x="1081035" y="1534885"/>
            <a:ext cx="9889253" cy="4584560"/>
          </a:xfrm>
        </p:spPr>
        <p:txBody>
          <a:bodyPr/>
          <a:lstStyle/>
          <a:p>
            <a:pPr marL="0" indent="0">
              <a:buNone/>
            </a:pPr>
            <a:r>
              <a:rPr lang="en-US" sz="1400" b="1" dirty="0"/>
              <a:t>CONCLUSIONS</a:t>
            </a:r>
          </a:p>
          <a:p>
            <a:pPr marL="366713" lvl="1" indent="0">
              <a:buNone/>
            </a:pPr>
            <a:endParaRPr lang="en-US" sz="1800" dirty="0"/>
          </a:p>
          <a:p>
            <a:pPr lvl="1"/>
            <a:r>
              <a:rPr lang="en-US" sz="1800" dirty="0"/>
              <a:t>Of note, this MOBC research finds that </a:t>
            </a:r>
            <a:r>
              <a:rPr lang="en-US" sz="1800" b="1" u="sng" dirty="0"/>
              <a:t>the same entity/intervention </a:t>
            </a:r>
            <a:r>
              <a:rPr lang="en-US" sz="1800" dirty="0"/>
              <a:t>(i.e., AA) </a:t>
            </a:r>
            <a:r>
              <a:rPr lang="en-US" sz="1800" b="1" u="sng" dirty="0"/>
              <a:t>produces</a:t>
            </a:r>
            <a:r>
              <a:rPr lang="en-US" sz="1800" u="sng" dirty="0"/>
              <a:t> </a:t>
            </a:r>
            <a:r>
              <a:rPr lang="en-US" sz="1800" b="1" u="sng" dirty="0"/>
              <a:t>benefits that differ</a:t>
            </a:r>
            <a:r>
              <a:rPr lang="en-US" sz="1800" b="1" dirty="0"/>
              <a:t> in nature and magnitude between more severely alcohol involved/impaired and less severely alcohol involved/impaired; and men and women </a:t>
            </a:r>
          </a:p>
          <a:p>
            <a:pPr lvl="1"/>
            <a:endParaRPr lang="en-US" sz="1800" dirty="0"/>
          </a:p>
          <a:p>
            <a:pPr lvl="1"/>
            <a:r>
              <a:rPr lang="en-US" sz="1800" dirty="0"/>
              <a:t>Differences may reflect differing needs based on recovery challenges </a:t>
            </a:r>
            <a:r>
              <a:rPr lang="en-US" sz="1800" b="1" dirty="0"/>
              <a:t>related to differing symptom profiles, degree of subjective suffering and perceived severity/threat, life-stage based recovery contexts, and gender-based social roles &amp; drinking contexts </a:t>
            </a:r>
          </a:p>
        </p:txBody>
      </p:sp>
    </p:spTree>
    <p:extLst>
      <p:ext uri="{BB962C8B-B14F-4D97-AF65-F5344CB8AC3E}">
        <p14:creationId xmlns:p14="http://schemas.microsoft.com/office/powerpoint/2010/main" val="3444871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813379" y="6532"/>
            <a:ext cx="5803242" cy="6699069"/>
          </a:xfrm>
          <a:prstGeom prst="rect">
            <a:avLst/>
          </a:prstGeom>
        </p:spPr>
      </p:pic>
      <p:sp>
        <p:nvSpPr>
          <p:cNvPr id="3" name="Content Placeholder 2"/>
          <p:cNvSpPr>
            <a:spLocks noGrp="1"/>
          </p:cNvSpPr>
          <p:nvPr>
            <p:ph sz="quarter" idx="1"/>
          </p:nvPr>
        </p:nvSpPr>
        <p:spPr>
          <a:xfrm>
            <a:off x="6581281" y="846138"/>
            <a:ext cx="5594679" cy="3686907"/>
          </a:xfrm>
          <a:solidFill>
            <a:srgbClr val="FF0000"/>
          </a:solidFill>
        </p:spPr>
        <p:txBody>
          <a:bodyPr/>
          <a:lstStyle/>
          <a:p>
            <a:pPr marL="0" indent="0">
              <a:buNone/>
            </a:pPr>
            <a:r>
              <a:rPr lang="en-US" sz="2000" dirty="0">
                <a:solidFill>
                  <a:schemeClr val="bg1"/>
                </a:solidFill>
              </a:rPr>
              <a:t>Similar to psychotherapy literature…</a:t>
            </a:r>
          </a:p>
          <a:p>
            <a:pPr marL="0" indent="0">
              <a:buNone/>
            </a:pPr>
            <a:endParaRPr lang="en-US" sz="2000" dirty="0">
              <a:solidFill>
                <a:schemeClr val="bg1"/>
              </a:solidFill>
            </a:endParaRPr>
          </a:p>
          <a:p>
            <a:r>
              <a:rPr lang="en-US" sz="2000" dirty="0">
                <a:solidFill>
                  <a:schemeClr val="bg1"/>
                </a:solidFill>
              </a:rPr>
              <a:t>Rather than thinking about how AA or similar interventions “work”… </a:t>
            </a:r>
          </a:p>
          <a:p>
            <a:endParaRPr lang="en-US" sz="2000" dirty="0">
              <a:solidFill>
                <a:schemeClr val="bg1"/>
              </a:solidFill>
            </a:endParaRPr>
          </a:p>
          <a:p>
            <a:r>
              <a:rPr lang="en-US" sz="2000" dirty="0">
                <a:solidFill>
                  <a:schemeClr val="bg1"/>
                </a:solidFill>
              </a:rPr>
              <a:t>Better to think </a:t>
            </a:r>
            <a:r>
              <a:rPr lang="en-US" sz="2000" u="sng" dirty="0">
                <a:solidFill>
                  <a:schemeClr val="bg1"/>
                </a:solidFill>
              </a:rPr>
              <a:t>how individuals use or make these interventions work for them </a:t>
            </a:r>
            <a:r>
              <a:rPr lang="en-US" sz="2000" dirty="0">
                <a:solidFill>
                  <a:schemeClr val="bg1"/>
                </a:solidFill>
              </a:rPr>
              <a:t>– to meet most salient needs at any given phase of recovery and considering life-stage and contexts (e.g., social roles/behavior)</a:t>
            </a:r>
          </a:p>
          <a:p>
            <a:endParaRPr lang="en-US" sz="2000" dirty="0"/>
          </a:p>
        </p:txBody>
      </p:sp>
    </p:spTree>
    <p:extLst>
      <p:ext uri="{BB962C8B-B14F-4D97-AF65-F5344CB8AC3E}">
        <p14:creationId xmlns:p14="http://schemas.microsoft.com/office/powerpoint/2010/main" val="1422854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8" name="Rectangle 70">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78"/>
            <a:ext cx="9144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9"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306952"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0"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035252"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p:cNvSpPr txBox="1">
            <a:spLocks/>
          </p:cNvSpPr>
          <p:nvPr/>
        </p:nvSpPr>
        <p:spPr>
          <a:xfrm>
            <a:off x="1644261" y="169183"/>
            <a:ext cx="4551266" cy="1659617"/>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Light" panose="020F0302020204030204"/>
                <a:ea typeface="+mj-ea"/>
                <a:cs typeface="+mj-cs"/>
              </a:rPr>
              <a:t>Recovery support services have grown intended to facilitate access to conducive and supportive environments and recovery capital …</a:t>
            </a:r>
          </a:p>
        </p:txBody>
      </p:sp>
      <p:pic>
        <p:nvPicPr>
          <p:cNvPr id="6" name="Picture 5" descr="A view of a house&#10;&#10;Description automatically generated"/>
          <p:cNvPicPr>
            <a:picLocks noChangeAspect="1"/>
          </p:cNvPicPr>
          <p:nvPr/>
        </p:nvPicPr>
        <p:blipFill>
          <a:blip r:embed="rId3"/>
          <a:stretch>
            <a:fillRect/>
          </a:stretch>
        </p:blipFill>
        <p:spPr>
          <a:xfrm>
            <a:off x="7174393" y="678297"/>
            <a:ext cx="3252309" cy="674854"/>
          </a:xfrm>
          <a:prstGeom prst="rect">
            <a:avLst/>
          </a:prstGeom>
        </p:spPr>
      </p:pic>
      <p:pic>
        <p:nvPicPr>
          <p:cNvPr id="9" name="Picture 8"/>
          <p:cNvPicPr>
            <a:picLocks noChangeAspect="1"/>
          </p:cNvPicPr>
          <p:nvPr/>
        </p:nvPicPr>
        <p:blipFill>
          <a:blip r:embed="rId4"/>
          <a:stretch>
            <a:fillRect/>
          </a:stretch>
        </p:blipFill>
        <p:spPr>
          <a:xfrm>
            <a:off x="7699375" y="2176468"/>
            <a:ext cx="2631336" cy="776244"/>
          </a:xfrm>
          <a:prstGeom prst="rect">
            <a:avLst/>
          </a:prstGeom>
        </p:spPr>
      </p:pic>
      <p:pic>
        <p:nvPicPr>
          <p:cNvPr id="3074" name="Picture 2" descr="Where recovery is promoted, embraced and enjoyed"/>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45470" y="3222250"/>
            <a:ext cx="1305467" cy="6945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8366160" y="4911513"/>
            <a:ext cx="1383315" cy="748351"/>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3774569479"/>
              </p:ext>
            </p:extLst>
          </p:nvPr>
        </p:nvGraphicFramePr>
        <p:xfrm>
          <a:off x="2152651" y="2021250"/>
          <a:ext cx="4280673" cy="41557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146" name="Picture 2" descr="National Alliance for Recovery Residences">
            <a:extLst>
              <a:ext uri="{FF2B5EF4-FFF2-40B4-BE49-F238E27FC236}">
                <a16:creationId xmlns:a16="http://schemas.microsoft.com/office/drawing/2014/main" id="{F1B1E804-59BF-4189-BC81-857709EBA2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54421" y="1368923"/>
            <a:ext cx="2230015" cy="9955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What Happens During a SMART Recovery Meeting? | Rehab 4 Addiction">
            <a:extLst>
              <a:ext uri="{FF2B5EF4-FFF2-40B4-BE49-F238E27FC236}">
                <a16:creationId xmlns:a16="http://schemas.microsoft.com/office/drawing/2014/main" id="{B3D864ED-A38C-42FD-AB85-C7CF870AC19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833" r="1" b="5834"/>
          <a:stretch/>
        </p:blipFill>
        <p:spPr bwMode="auto">
          <a:xfrm>
            <a:off x="9057817" y="5169664"/>
            <a:ext cx="3185524" cy="16883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lcoholics Anonymous - Wikipedia">
            <a:extLst>
              <a:ext uri="{FF2B5EF4-FFF2-40B4-BE49-F238E27FC236}">
                <a16:creationId xmlns:a16="http://schemas.microsoft.com/office/drawing/2014/main" id="{AFC32A6F-172C-4A70-B7A5-EB9F1BD12AE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 b="64822"/>
          <a:stretch/>
        </p:blipFill>
        <p:spPr bwMode="auto">
          <a:xfrm>
            <a:off x="10153699" y="1384453"/>
            <a:ext cx="1648829" cy="980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023384-C593-40BE-98D3-31D419FA6A20}"/>
              </a:ext>
            </a:extLst>
          </p:cNvPr>
          <p:cNvPicPr>
            <a:picLocks noChangeAspect="1"/>
          </p:cNvPicPr>
          <p:nvPr/>
        </p:nvPicPr>
        <p:blipFill rotWithShape="1">
          <a:blip r:embed="rId15"/>
          <a:srcRect l="19241" r="20833" b="-1"/>
          <a:stretch/>
        </p:blipFill>
        <p:spPr>
          <a:xfrm>
            <a:off x="10330711" y="2670402"/>
            <a:ext cx="1603340" cy="525891"/>
          </a:xfrm>
          <a:prstGeom prst="rect">
            <a:avLst/>
          </a:prstGeom>
        </p:spPr>
      </p:pic>
      <p:pic>
        <p:nvPicPr>
          <p:cNvPr id="10" name="Picture 16" descr="Pathways of Recovery: Women For Sobriety | Friends of Recovery - New York">
            <a:extLst>
              <a:ext uri="{FF2B5EF4-FFF2-40B4-BE49-F238E27FC236}">
                <a16:creationId xmlns:a16="http://schemas.microsoft.com/office/drawing/2014/main" id="{960AC3FC-C39C-4560-B44E-0EB453076A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34033" y="3330638"/>
            <a:ext cx="1451584" cy="4879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RHE 10th National Collegiate Recovery Conference - Maryland Addiction  Recovery Center">
            <a:extLst>
              <a:ext uri="{FF2B5EF4-FFF2-40B4-BE49-F238E27FC236}">
                <a16:creationId xmlns:a16="http://schemas.microsoft.com/office/drawing/2014/main" id="{4EEE8B18-8837-4267-A322-C830B7D4FA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36617" y="3993644"/>
            <a:ext cx="1848871" cy="121515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ssociation of Recovery Community Organizations | GrantStation">
            <a:extLst>
              <a:ext uri="{FF2B5EF4-FFF2-40B4-BE49-F238E27FC236}">
                <a16:creationId xmlns:a16="http://schemas.microsoft.com/office/drawing/2014/main" id="{14331EA3-A506-4C1A-8396-7D62764856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18572" y="4033615"/>
            <a:ext cx="1503623" cy="1072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665290"/>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104069" y="201718"/>
            <a:ext cx="2579767" cy="1463472"/>
          </a:xfrm>
        </p:spPr>
        <p:txBody>
          <a:bodyPr vert="horz" lIns="91440" tIns="45720" rIns="91440" bIns="45720" rtlCol="0" anchor="t">
            <a:normAutofit fontScale="90000"/>
          </a:bodyPr>
          <a:lstStyle/>
          <a:p>
            <a:r>
              <a:rPr lang="en-US" kern="1200" dirty="0">
                <a:solidFill>
                  <a:schemeClr val="bg1"/>
                </a:solidFill>
                <a:latin typeface="+mj-lt"/>
                <a:ea typeface="+mj-ea"/>
                <a:cs typeface="+mj-cs"/>
              </a:rPr>
              <a:t>Oxford House vs. Usual Care</a:t>
            </a:r>
          </a:p>
        </p:txBody>
      </p:sp>
      <p:grpSp>
        <p:nvGrpSpPr>
          <p:cNvPr id="17" name="Group 16">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8"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extBox 2"/>
          <p:cNvSpPr txBox="1"/>
          <p:nvPr/>
        </p:nvSpPr>
        <p:spPr>
          <a:xfrm>
            <a:off x="246158" y="2346818"/>
            <a:ext cx="4448390" cy="2793251"/>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Recovery Residences had –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half as many using substances across 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yrs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50% more employed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1/3 re-incarceration rate</a:t>
            </a:r>
          </a:p>
        </p:txBody>
      </p:sp>
      <p:graphicFrame>
        <p:nvGraphicFramePr>
          <p:cNvPr id="4" name="Content Placeholder 3"/>
          <p:cNvGraphicFramePr>
            <a:graphicFrameLocks noGrp="1"/>
          </p:cNvGraphicFramePr>
          <p:nvPr>
            <p:ph idx="1"/>
          </p:nvPr>
        </p:nvGraphicFramePr>
        <p:xfrm>
          <a:off x="5103844" y="531846"/>
          <a:ext cx="7088156" cy="5794310"/>
        </p:xfrm>
        <a:graphic>
          <a:graphicData uri="http://schemas.openxmlformats.org/drawingml/2006/chart">
            <c:chart xmlns:c="http://schemas.openxmlformats.org/drawingml/2006/chart" xmlns:r="http://schemas.openxmlformats.org/officeDocument/2006/relationships" r:id="rId2"/>
          </a:graphicData>
        </a:graphic>
      </p:graphicFrame>
      <p:sp>
        <p:nvSpPr>
          <p:cNvPr id="10" name="Oval 9">
            <a:extLst>
              <a:ext uri="{FF2B5EF4-FFF2-40B4-BE49-F238E27FC236}">
                <a16:creationId xmlns:a16="http://schemas.microsoft.com/office/drawing/2014/main" id="{92801930-BAC5-4AF5-A7D5-8C570E62A08B}"/>
              </a:ext>
            </a:extLst>
          </p:cNvPr>
          <p:cNvSpPr/>
          <p:nvPr/>
        </p:nvSpPr>
        <p:spPr>
          <a:xfrm>
            <a:off x="68377" y="2708718"/>
            <a:ext cx="4186381" cy="3703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EB91596-955C-D882-8DAD-FF49ABB5AC7B}"/>
              </a:ext>
            </a:extLst>
          </p:cNvPr>
          <p:cNvSpPr txBox="1"/>
          <p:nvPr/>
        </p:nvSpPr>
        <p:spPr>
          <a:xfrm>
            <a:off x="-42607" y="6657945"/>
            <a:ext cx="202408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Jason et al (2008) Comm </a:t>
            </a:r>
            <a:r>
              <a:rPr kumimoji="0" lang="en-US" sz="1200" b="0" i="0" u="none" strike="noStrike" kern="1200" cap="none" spc="0" normalizeH="0" baseline="0" noProof="0" dirty="0" err="1">
                <a:ln>
                  <a:noFill/>
                </a:ln>
                <a:solidFill>
                  <a:schemeClr val="bg1"/>
                </a:solidFill>
                <a:effectLst/>
                <a:uLnTx/>
                <a:uFillTx/>
                <a:latin typeface="Calibri" panose="020F0502020204030204"/>
                <a:ea typeface="+mn-ea"/>
                <a:cs typeface="+mn-cs"/>
              </a:rPr>
              <a:t>Hlth</a:t>
            </a:r>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16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4" name="Rectangle 7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5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2152650" y="585217"/>
            <a:ext cx="7886700" cy="1325563"/>
          </a:xfrm>
        </p:spPr>
        <p:txBody>
          <a:bodyPr vert="horz" lIns="91440" tIns="45720" rIns="91440" bIns="45720" rtlCol="0" anchor="ctr">
            <a:normAutofit/>
          </a:bodyPr>
          <a:lstStyle/>
          <a:p>
            <a:r>
              <a:rPr lang="en-US" sz="4400">
                <a:solidFill>
                  <a:schemeClr val="bg1"/>
                </a:solidFill>
              </a:rPr>
              <a:t>Cost-benefit analysis of the Oxford House Model</a:t>
            </a:r>
          </a:p>
        </p:txBody>
      </p:sp>
      <p:pic>
        <p:nvPicPr>
          <p:cNvPr id="2050" name="Picture 2" descr="C:\Users\clo17\Desktop\Capture.JPG"/>
          <p:cNvPicPr>
            <a:picLocks noChangeAspect="1" noChangeArrowheads="1"/>
          </p:cNvPicPr>
          <p:nvPr/>
        </p:nvPicPr>
        <p:blipFill rotWithShape="1">
          <a:blip r:embed="rId3" cstate="print"/>
          <a:srcRect r="1" b="4566"/>
          <a:stretch/>
        </p:blipFill>
        <p:spPr bwMode="auto">
          <a:xfrm>
            <a:off x="2154936" y="2516778"/>
            <a:ext cx="4677156" cy="3660185"/>
          </a:xfrm>
          <a:prstGeom prst="rect">
            <a:avLst/>
          </a:prstGeom>
          <a:noFill/>
        </p:spPr>
      </p:pic>
      <p:sp>
        <p:nvSpPr>
          <p:cNvPr id="5" name="Text Placeholder 4"/>
          <p:cNvSpPr>
            <a:spLocks noGrp="1"/>
          </p:cNvSpPr>
          <p:nvPr>
            <p:ph type="body" sz="half" idx="2"/>
          </p:nvPr>
        </p:nvSpPr>
        <p:spPr>
          <a:xfrm>
            <a:off x="7184136" y="2516778"/>
            <a:ext cx="2852928" cy="3660185"/>
          </a:xfrm>
        </p:spPr>
        <p:txBody>
          <a:bodyPr vert="horz" lIns="91440" tIns="45720" rIns="91440" bIns="45720" rtlCol="0" anchor="ctr">
            <a:normAutofit/>
          </a:bodyPr>
          <a:lstStyle/>
          <a:p>
            <a:pPr marL="285750" indent="-228600">
              <a:buFont typeface="Arial" panose="020B0604020202020204" pitchFamily="34" charset="0"/>
              <a:buChar char="•"/>
            </a:pPr>
            <a:r>
              <a:rPr lang="en-US" sz="1300" b="1"/>
              <a:t>Sample</a:t>
            </a:r>
            <a:r>
              <a:rPr lang="en-US" sz="1300"/>
              <a:t>: 129 adults leaving substance use treatment between 2002 and 2005</a:t>
            </a:r>
          </a:p>
          <a:p>
            <a:pPr indent="-228600">
              <a:buFont typeface="Arial" panose="020B0604020202020204" pitchFamily="34" charset="0"/>
              <a:buChar char="•"/>
            </a:pPr>
            <a:endParaRPr lang="en-US" sz="1300"/>
          </a:p>
          <a:p>
            <a:pPr marL="285750" indent="-228600">
              <a:buFont typeface="Arial" panose="020B0604020202020204" pitchFamily="34" charset="0"/>
              <a:buChar char="•"/>
            </a:pPr>
            <a:r>
              <a:rPr lang="en-US" sz="1300" b="1"/>
              <a:t>Design</a:t>
            </a:r>
            <a:r>
              <a:rPr lang="en-US" sz="1300"/>
              <a:t>: Cost-benefit analysis using RCT data</a:t>
            </a:r>
          </a:p>
          <a:p>
            <a:pPr marL="285750" indent="-228600">
              <a:buFont typeface="Arial" panose="020B0604020202020204" pitchFamily="34" charset="0"/>
              <a:buChar char="•"/>
            </a:pPr>
            <a:endParaRPr lang="en-US" sz="1300"/>
          </a:p>
          <a:p>
            <a:pPr marL="285750" indent="-228600">
              <a:buFont typeface="Arial" panose="020B0604020202020204" pitchFamily="34" charset="0"/>
              <a:buChar char="•"/>
            </a:pPr>
            <a:r>
              <a:rPr lang="en-US" sz="1300" b="1"/>
              <a:t>Intervention</a:t>
            </a:r>
            <a:r>
              <a:rPr lang="en-US" sz="1300"/>
              <a:t>: Oxford House vs. usual continuing care</a:t>
            </a:r>
          </a:p>
          <a:p>
            <a:pPr marL="285750" indent="-228600">
              <a:buFont typeface="Arial" panose="020B0604020202020204" pitchFamily="34" charset="0"/>
              <a:buChar char="•"/>
            </a:pPr>
            <a:endParaRPr lang="en-US" sz="1300"/>
          </a:p>
          <a:p>
            <a:pPr marL="285750" indent="-228600">
              <a:buFont typeface="Arial" panose="020B0604020202020204" pitchFamily="34" charset="0"/>
              <a:buChar char="•"/>
            </a:pPr>
            <a:r>
              <a:rPr lang="en-US" sz="1300" b="1"/>
              <a:t>Follow-up</a:t>
            </a:r>
            <a:r>
              <a:rPr lang="en-US" sz="1300"/>
              <a:t>: 2 years</a:t>
            </a:r>
            <a:endParaRPr lang="en-US" sz="1300" b="1"/>
          </a:p>
          <a:p>
            <a:pPr marL="285750" indent="-228600">
              <a:buFont typeface="Arial" panose="020B0604020202020204" pitchFamily="34" charset="0"/>
              <a:buChar char="•"/>
            </a:pPr>
            <a:endParaRPr lang="en-US" sz="1300"/>
          </a:p>
          <a:p>
            <a:pPr marL="285750" indent="-228600">
              <a:buFont typeface="Arial" panose="020B0604020202020204" pitchFamily="34" charset="0"/>
              <a:buChar char="•"/>
            </a:pPr>
            <a:r>
              <a:rPr lang="en-US" sz="1300" b="1"/>
              <a:t>Outcome</a:t>
            </a:r>
            <a:r>
              <a:rPr lang="en-US" sz="1300"/>
              <a:t>: Substance use, monthly income, incarceration rates</a:t>
            </a:r>
          </a:p>
        </p:txBody>
      </p:sp>
    </p:spTree>
    <p:extLst>
      <p:ext uri="{BB962C8B-B14F-4D97-AF65-F5344CB8AC3E}">
        <p14:creationId xmlns:p14="http://schemas.microsoft.com/office/powerpoint/2010/main" val="81215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E4A2-20E0-4B69-B989-61CA650B842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5F6F4CF-9630-41D5-A9FF-5E3130FD5A29}"/>
              </a:ext>
            </a:extLst>
          </p:cNvPr>
          <p:cNvPicPr>
            <a:picLocks noChangeAspect="1"/>
          </p:cNvPicPr>
          <p:nvPr/>
        </p:nvPicPr>
        <p:blipFill>
          <a:blip r:embed="rId2"/>
          <a:stretch>
            <a:fillRect/>
          </a:stretch>
        </p:blipFill>
        <p:spPr>
          <a:xfrm>
            <a:off x="1385687" y="-26280"/>
            <a:ext cx="9144000" cy="6884280"/>
          </a:xfrm>
          <a:prstGeom prst="rect">
            <a:avLst/>
          </a:prstGeom>
        </p:spPr>
      </p:pic>
    </p:spTree>
    <p:extLst>
      <p:ext uri="{BB962C8B-B14F-4D97-AF65-F5344CB8AC3E}">
        <p14:creationId xmlns:p14="http://schemas.microsoft.com/office/powerpoint/2010/main" val="3909194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8686800" cy="990600"/>
          </a:xfrm>
        </p:spPr>
        <p:txBody>
          <a:bodyPr>
            <a:normAutofit/>
          </a:bodyPr>
          <a:lstStyle/>
          <a:p>
            <a:r>
              <a:rPr lang="en-US" sz="3600"/>
              <a:t>Mean per-person societal benefits and costs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0060105"/>
              </p:ext>
            </p:extLst>
          </p:nvPr>
        </p:nvGraphicFramePr>
        <p:xfrm>
          <a:off x="1524000" y="1295400"/>
          <a:ext cx="9144000"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3403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8" name="Rectangle 70">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78"/>
            <a:ext cx="9144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9"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306952"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0"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035252"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p:cNvSpPr txBox="1">
            <a:spLocks/>
          </p:cNvSpPr>
          <p:nvPr/>
        </p:nvSpPr>
        <p:spPr>
          <a:xfrm>
            <a:off x="1644261" y="169183"/>
            <a:ext cx="4551266" cy="1659617"/>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Light" panose="020F0302020204030204"/>
                <a:ea typeface="+mj-ea"/>
                <a:cs typeface="+mj-cs"/>
              </a:rPr>
              <a:t>Recovery support services have grown intended to facilitate access to conducive and supportive environments and recovery capital …</a:t>
            </a:r>
          </a:p>
        </p:txBody>
      </p:sp>
      <p:pic>
        <p:nvPicPr>
          <p:cNvPr id="6" name="Picture 5" descr="A view of a house&#10;&#10;Description automatically generated"/>
          <p:cNvPicPr>
            <a:picLocks noChangeAspect="1"/>
          </p:cNvPicPr>
          <p:nvPr/>
        </p:nvPicPr>
        <p:blipFill>
          <a:blip r:embed="rId3"/>
          <a:stretch>
            <a:fillRect/>
          </a:stretch>
        </p:blipFill>
        <p:spPr>
          <a:xfrm>
            <a:off x="7174393" y="678297"/>
            <a:ext cx="3252309" cy="674854"/>
          </a:xfrm>
          <a:prstGeom prst="rect">
            <a:avLst/>
          </a:prstGeom>
        </p:spPr>
      </p:pic>
      <p:pic>
        <p:nvPicPr>
          <p:cNvPr id="9" name="Picture 8"/>
          <p:cNvPicPr>
            <a:picLocks noChangeAspect="1"/>
          </p:cNvPicPr>
          <p:nvPr/>
        </p:nvPicPr>
        <p:blipFill>
          <a:blip r:embed="rId4"/>
          <a:stretch>
            <a:fillRect/>
          </a:stretch>
        </p:blipFill>
        <p:spPr>
          <a:xfrm>
            <a:off x="7699375" y="2176468"/>
            <a:ext cx="2631336" cy="776244"/>
          </a:xfrm>
          <a:prstGeom prst="rect">
            <a:avLst/>
          </a:prstGeom>
        </p:spPr>
      </p:pic>
      <p:pic>
        <p:nvPicPr>
          <p:cNvPr id="3074" name="Picture 2" descr="Where recovery is promoted, embraced and enjoyed"/>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45470" y="3222250"/>
            <a:ext cx="1305467" cy="6945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8366160" y="4911513"/>
            <a:ext cx="1383315" cy="748351"/>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1824352008"/>
              </p:ext>
            </p:extLst>
          </p:nvPr>
        </p:nvGraphicFramePr>
        <p:xfrm>
          <a:off x="2152651" y="2021250"/>
          <a:ext cx="4280673" cy="41557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146" name="Picture 2" descr="National Alliance for Recovery Residences">
            <a:extLst>
              <a:ext uri="{FF2B5EF4-FFF2-40B4-BE49-F238E27FC236}">
                <a16:creationId xmlns:a16="http://schemas.microsoft.com/office/drawing/2014/main" id="{F1B1E804-59BF-4189-BC81-857709EBA2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54421" y="1368923"/>
            <a:ext cx="2230015" cy="9955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What Happens During a SMART Recovery Meeting? | Rehab 4 Addiction">
            <a:extLst>
              <a:ext uri="{FF2B5EF4-FFF2-40B4-BE49-F238E27FC236}">
                <a16:creationId xmlns:a16="http://schemas.microsoft.com/office/drawing/2014/main" id="{B3D864ED-A38C-42FD-AB85-C7CF870AC19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833" r="1" b="5834"/>
          <a:stretch/>
        </p:blipFill>
        <p:spPr bwMode="auto">
          <a:xfrm>
            <a:off x="9057817" y="5169664"/>
            <a:ext cx="3185524" cy="16883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lcoholics Anonymous - Wikipedia">
            <a:extLst>
              <a:ext uri="{FF2B5EF4-FFF2-40B4-BE49-F238E27FC236}">
                <a16:creationId xmlns:a16="http://schemas.microsoft.com/office/drawing/2014/main" id="{AFC32A6F-172C-4A70-B7A5-EB9F1BD12AE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 b="64822"/>
          <a:stretch/>
        </p:blipFill>
        <p:spPr bwMode="auto">
          <a:xfrm>
            <a:off x="10153699" y="1384453"/>
            <a:ext cx="1648829" cy="980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023384-C593-40BE-98D3-31D419FA6A20}"/>
              </a:ext>
            </a:extLst>
          </p:cNvPr>
          <p:cNvPicPr>
            <a:picLocks noChangeAspect="1"/>
          </p:cNvPicPr>
          <p:nvPr/>
        </p:nvPicPr>
        <p:blipFill rotWithShape="1">
          <a:blip r:embed="rId15"/>
          <a:srcRect l="19241" r="20833" b="-1"/>
          <a:stretch/>
        </p:blipFill>
        <p:spPr>
          <a:xfrm>
            <a:off x="10330711" y="2670402"/>
            <a:ext cx="1603340" cy="525891"/>
          </a:xfrm>
          <a:prstGeom prst="rect">
            <a:avLst/>
          </a:prstGeom>
        </p:spPr>
      </p:pic>
      <p:pic>
        <p:nvPicPr>
          <p:cNvPr id="10" name="Picture 16" descr="Pathways of Recovery: Women For Sobriety | Friends of Recovery - New York">
            <a:extLst>
              <a:ext uri="{FF2B5EF4-FFF2-40B4-BE49-F238E27FC236}">
                <a16:creationId xmlns:a16="http://schemas.microsoft.com/office/drawing/2014/main" id="{960AC3FC-C39C-4560-B44E-0EB453076A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34033" y="3330638"/>
            <a:ext cx="1451584" cy="4879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RHE 10th National Collegiate Recovery Conference - Maryland Addiction  Recovery Center">
            <a:extLst>
              <a:ext uri="{FF2B5EF4-FFF2-40B4-BE49-F238E27FC236}">
                <a16:creationId xmlns:a16="http://schemas.microsoft.com/office/drawing/2014/main" id="{4EEE8B18-8837-4267-A322-C830B7D4FA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36617" y="3993644"/>
            <a:ext cx="1848871" cy="121515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ssociation of Recovery Community Organizations | GrantStation">
            <a:extLst>
              <a:ext uri="{FF2B5EF4-FFF2-40B4-BE49-F238E27FC236}">
                <a16:creationId xmlns:a16="http://schemas.microsoft.com/office/drawing/2014/main" id="{14331EA3-A506-4C1A-8396-7D62764856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18572" y="4033615"/>
            <a:ext cx="1503623" cy="1072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21968"/>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08"/>
        <p:cNvGrpSpPr/>
        <p:nvPr/>
      </p:nvGrpSpPr>
      <p:grpSpPr>
        <a:xfrm>
          <a:off x="0" y="0"/>
          <a:ext cx="0" cy="0"/>
          <a:chOff x="0" y="0"/>
          <a:chExt cx="0" cy="0"/>
        </a:xfrm>
      </p:grpSpPr>
      <p:pic>
        <p:nvPicPr>
          <p:cNvPr id="109" name="Google Shape;109;p19"/>
          <p:cNvPicPr preferRelativeResize="0"/>
          <p:nvPr/>
        </p:nvPicPr>
        <p:blipFill>
          <a:blip r:embed="rId3">
            <a:alphaModFix/>
          </a:blip>
          <a:stretch>
            <a:fillRect/>
          </a:stretch>
        </p:blipFill>
        <p:spPr>
          <a:xfrm>
            <a:off x="1524000" y="857250"/>
            <a:ext cx="5406826" cy="5543550"/>
          </a:xfrm>
          <a:prstGeom prst="rect">
            <a:avLst/>
          </a:prstGeom>
          <a:noFill/>
          <a:ln>
            <a:noFill/>
          </a:ln>
        </p:spPr>
      </p:pic>
      <p:pic>
        <p:nvPicPr>
          <p:cNvPr id="110" name="Google Shape;110;p19"/>
          <p:cNvPicPr preferRelativeResize="0"/>
          <p:nvPr/>
        </p:nvPicPr>
        <p:blipFill>
          <a:blip r:embed="rId4">
            <a:alphaModFix/>
          </a:blip>
          <a:stretch>
            <a:fillRect/>
          </a:stretch>
        </p:blipFill>
        <p:spPr>
          <a:xfrm>
            <a:off x="6870780" y="857250"/>
            <a:ext cx="3846447"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A0A9-892F-4070-80F1-4D65CF5C395B}"/>
              </a:ext>
            </a:extLst>
          </p:cNvPr>
          <p:cNvSpPr>
            <a:spLocks noGrp="1"/>
          </p:cNvSpPr>
          <p:nvPr>
            <p:ph type="title" idx="4294967295"/>
          </p:nvPr>
        </p:nvSpPr>
        <p:spPr>
          <a:xfrm>
            <a:off x="1626055" y="91850"/>
            <a:ext cx="8825591" cy="230981"/>
          </a:xfrm>
        </p:spPr>
        <p:txBody>
          <a:bodyPr vert="horz" lIns="68580" tIns="34290" rIns="68580" bIns="34290" rtlCol="0" anchor="t">
            <a:noAutofit/>
          </a:bodyPr>
          <a:lstStyle/>
          <a:p>
            <a:pPr algn="ctr"/>
            <a:r>
              <a:rPr lang="en-US" sz="3600" b="1" dirty="0"/>
              <a:t>Services provided</a:t>
            </a:r>
          </a:p>
        </p:txBody>
      </p:sp>
      <p:sp>
        <p:nvSpPr>
          <p:cNvPr id="6" name="Oval 5">
            <a:extLst>
              <a:ext uri="{FF2B5EF4-FFF2-40B4-BE49-F238E27FC236}">
                <a16:creationId xmlns:a16="http://schemas.microsoft.com/office/drawing/2014/main" id="{3DF1966D-17AC-411F-8461-117D4A82D2EE}"/>
              </a:ext>
            </a:extLst>
          </p:cNvPr>
          <p:cNvSpPr/>
          <p:nvPr/>
        </p:nvSpPr>
        <p:spPr>
          <a:xfrm>
            <a:off x="4627948" y="2412367"/>
            <a:ext cx="1589211" cy="150510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Housing Assistance</a:t>
            </a:r>
          </a:p>
        </p:txBody>
      </p:sp>
      <p:sp>
        <p:nvSpPr>
          <p:cNvPr id="7" name="Oval 6">
            <a:extLst>
              <a:ext uri="{FF2B5EF4-FFF2-40B4-BE49-F238E27FC236}">
                <a16:creationId xmlns:a16="http://schemas.microsoft.com/office/drawing/2014/main" id="{D87F2C5F-B693-41CD-9464-17FD7E061584}"/>
              </a:ext>
            </a:extLst>
          </p:cNvPr>
          <p:cNvSpPr/>
          <p:nvPr/>
        </p:nvSpPr>
        <p:spPr>
          <a:xfrm>
            <a:off x="4391468" y="3985876"/>
            <a:ext cx="2010217" cy="1790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Basic Needs Assistance</a:t>
            </a:r>
          </a:p>
        </p:txBody>
      </p:sp>
      <p:sp>
        <p:nvSpPr>
          <p:cNvPr id="8" name="Oval 7">
            <a:extLst>
              <a:ext uri="{FF2B5EF4-FFF2-40B4-BE49-F238E27FC236}">
                <a16:creationId xmlns:a16="http://schemas.microsoft.com/office/drawing/2014/main" id="{FD224D52-1013-4C92-AF58-B61ABDFE7FD5}"/>
              </a:ext>
            </a:extLst>
          </p:cNvPr>
          <p:cNvSpPr/>
          <p:nvPr/>
        </p:nvSpPr>
        <p:spPr>
          <a:xfrm>
            <a:off x="7116581" y="2865494"/>
            <a:ext cx="1440849" cy="114415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NARCAN Training</a:t>
            </a:r>
          </a:p>
        </p:txBody>
      </p:sp>
      <p:sp>
        <p:nvSpPr>
          <p:cNvPr id="9" name="Oval 8">
            <a:extLst>
              <a:ext uri="{FF2B5EF4-FFF2-40B4-BE49-F238E27FC236}">
                <a16:creationId xmlns:a16="http://schemas.microsoft.com/office/drawing/2014/main" id="{012B4262-8FAF-4BA4-B2D8-CFA6AE19BA0E}"/>
              </a:ext>
            </a:extLst>
          </p:cNvPr>
          <p:cNvSpPr/>
          <p:nvPr/>
        </p:nvSpPr>
        <p:spPr>
          <a:xfrm>
            <a:off x="5866670" y="3428762"/>
            <a:ext cx="1492067" cy="11441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Employment Assistance</a:t>
            </a:r>
          </a:p>
        </p:txBody>
      </p:sp>
      <p:sp>
        <p:nvSpPr>
          <p:cNvPr id="11" name="Oval 10">
            <a:extLst>
              <a:ext uri="{FF2B5EF4-FFF2-40B4-BE49-F238E27FC236}">
                <a16:creationId xmlns:a16="http://schemas.microsoft.com/office/drawing/2014/main" id="{E75FC968-B113-4A91-87A2-9FF1CDE458C7}"/>
              </a:ext>
            </a:extLst>
          </p:cNvPr>
          <p:cNvSpPr/>
          <p:nvPr/>
        </p:nvSpPr>
        <p:spPr>
          <a:xfrm>
            <a:off x="8470620" y="4189687"/>
            <a:ext cx="1809577" cy="17906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Recovery Coaching</a:t>
            </a:r>
          </a:p>
        </p:txBody>
      </p:sp>
      <p:sp>
        <p:nvSpPr>
          <p:cNvPr id="13" name="Oval 12">
            <a:extLst>
              <a:ext uri="{FF2B5EF4-FFF2-40B4-BE49-F238E27FC236}">
                <a16:creationId xmlns:a16="http://schemas.microsoft.com/office/drawing/2014/main" id="{8F8214D8-74BD-45D4-9E23-45E13F179D9B}"/>
              </a:ext>
            </a:extLst>
          </p:cNvPr>
          <p:cNvSpPr/>
          <p:nvPr/>
        </p:nvSpPr>
        <p:spPr>
          <a:xfrm>
            <a:off x="6318224" y="4109226"/>
            <a:ext cx="2276048" cy="200990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Recreational Activities</a:t>
            </a:r>
          </a:p>
        </p:txBody>
      </p:sp>
      <p:sp>
        <p:nvSpPr>
          <p:cNvPr id="25" name="Oval 24">
            <a:extLst>
              <a:ext uri="{FF2B5EF4-FFF2-40B4-BE49-F238E27FC236}">
                <a16:creationId xmlns:a16="http://schemas.microsoft.com/office/drawing/2014/main" id="{DA2D9065-749B-41BA-AEE8-1D0144B42660}"/>
              </a:ext>
            </a:extLst>
          </p:cNvPr>
          <p:cNvSpPr/>
          <p:nvPr/>
        </p:nvSpPr>
        <p:spPr>
          <a:xfrm>
            <a:off x="6795194" y="1681237"/>
            <a:ext cx="1508861" cy="1144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Volunteering</a:t>
            </a:r>
          </a:p>
        </p:txBody>
      </p:sp>
      <p:sp>
        <p:nvSpPr>
          <p:cNvPr id="27" name="Oval 26">
            <a:extLst>
              <a:ext uri="{FF2B5EF4-FFF2-40B4-BE49-F238E27FC236}">
                <a16:creationId xmlns:a16="http://schemas.microsoft.com/office/drawing/2014/main" id="{9CDF6BA3-7B61-4E72-BDDA-C7F892B9CD6B}"/>
              </a:ext>
            </a:extLst>
          </p:cNvPr>
          <p:cNvSpPr/>
          <p:nvPr/>
        </p:nvSpPr>
        <p:spPr>
          <a:xfrm>
            <a:off x="5929233" y="587746"/>
            <a:ext cx="1909842" cy="16381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Peer-Facilitated Support Groups</a:t>
            </a:r>
          </a:p>
        </p:txBody>
      </p:sp>
      <p:sp>
        <p:nvSpPr>
          <p:cNvPr id="29" name="Oval 28">
            <a:extLst>
              <a:ext uri="{FF2B5EF4-FFF2-40B4-BE49-F238E27FC236}">
                <a16:creationId xmlns:a16="http://schemas.microsoft.com/office/drawing/2014/main" id="{A4ADCBF2-6A95-4C97-83E5-93E1E4D07625}"/>
              </a:ext>
            </a:extLst>
          </p:cNvPr>
          <p:cNvSpPr/>
          <p:nvPr/>
        </p:nvSpPr>
        <p:spPr>
          <a:xfrm>
            <a:off x="3491703" y="3281856"/>
            <a:ext cx="1868818" cy="155810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Medication-Assisted Treatment Support</a:t>
            </a:r>
          </a:p>
        </p:txBody>
      </p:sp>
      <p:sp>
        <p:nvSpPr>
          <p:cNvPr id="31" name="Oval 30">
            <a:extLst>
              <a:ext uri="{FF2B5EF4-FFF2-40B4-BE49-F238E27FC236}">
                <a16:creationId xmlns:a16="http://schemas.microsoft.com/office/drawing/2014/main" id="{B95A438D-938B-4D12-8337-79D3C658CB15}"/>
              </a:ext>
            </a:extLst>
          </p:cNvPr>
          <p:cNvSpPr/>
          <p:nvPr/>
        </p:nvSpPr>
        <p:spPr>
          <a:xfrm>
            <a:off x="2509446" y="1599287"/>
            <a:ext cx="1252197" cy="1144157"/>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Health Nutrition Exercise</a:t>
            </a:r>
          </a:p>
        </p:txBody>
      </p:sp>
      <p:sp>
        <p:nvSpPr>
          <p:cNvPr id="33" name="Oval 32">
            <a:extLst>
              <a:ext uri="{FF2B5EF4-FFF2-40B4-BE49-F238E27FC236}">
                <a16:creationId xmlns:a16="http://schemas.microsoft.com/office/drawing/2014/main" id="{41E0A065-5827-42BE-BA95-FAAC65475DC9}"/>
              </a:ext>
            </a:extLst>
          </p:cNvPr>
          <p:cNvSpPr/>
          <p:nvPr/>
        </p:nvSpPr>
        <p:spPr>
          <a:xfrm>
            <a:off x="8646307" y="1020219"/>
            <a:ext cx="1426709" cy="114415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Technology/Internet</a:t>
            </a:r>
          </a:p>
        </p:txBody>
      </p:sp>
      <p:sp>
        <p:nvSpPr>
          <p:cNvPr id="35" name="Oval 34">
            <a:extLst>
              <a:ext uri="{FF2B5EF4-FFF2-40B4-BE49-F238E27FC236}">
                <a16:creationId xmlns:a16="http://schemas.microsoft.com/office/drawing/2014/main" id="{76E67523-519C-4B3A-A37E-86CBF15BE19C}"/>
              </a:ext>
            </a:extLst>
          </p:cNvPr>
          <p:cNvSpPr/>
          <p:nvPr/>
        </p:nvSpPr>
        <p:spPr>
          <a:xfrm>
            <a:off x="8539591" y="2412366"/>
            <a:ext cx="2096654" cy="2160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All recovery meetings</a:t>
            </a:r>
          </a:p>
        </p:txBody>
      </p:sp>
      <p:sp>
        <p:nvSpPr>
          <p:cNvPr id="37" name="Oval 36">
            <a:extLst>
              <a:ext uri="{FF2B5EF4-FFF2-40B4-BE49-F238E27FC236}">
                <a16:creationId xmlns:a16="http://schemas.microsoft.com/office/drawing/2014/main" id="{D485DD7F-447C-45A6-9EFF-D219C907411E}"/>
              </a:ext>
            </a:extLst>
          </p:cNvPr>
          <p:cNvSpPr/>
          <p:nvPr/>
        </p:nvSpPr>
        <p:spPr>
          <a:xfrm>
            <a:off x="7573736" y="879406"/>
            <a:ext cx="2000250" cy="197259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Mutual-Help Meetings</a:t>
            </a:r>
          </a:p>
        </p:txBody>
      </p:sp>
      <p:sp>
        <p:nvSpPr>
          <p:cNvPr id="39" name="Oval 38">
            <a:extLst>
              <a:ext uri="{FF2B5EF4-FFF2-40B4-BE49-F238E27FC236}">
                <a16:creationId xmlns:a16="http://schemas.microsoft.com/office/drawing/2014/main" id="{2D1FA18C-B691-464D-AB86-C95616F1D1A0}"/>
              </a:ext>
            </a:extLst>
          </p:cNvPr>
          <p:cNvSpPr/>
          <p:nvPr/>
        </p:nvSpPr>
        <p:spPr>
          <a:xfrm>
            <a:off x="2834970" y="4201200"/>
            <a:ext cx="1508861" cy="114415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Expressive Arts</a:t>
            </a:r>
          </a:p>
        </p:txBody>
      </p:sp>
      <p:sp>
        <p:nvSpPr>
          <p:cNvPr id="41" name="Oval 40">
            <a:extLst>
              <a:ext uri="{FF2B5EF4-FFF2-40B4-BE49-F238E27FC236}">
                <a16:creationId xmlns:a16="http://schemas.microsoft.com/office/drawing/2014/main" id="{949A40C2-88CA-44F4-AED9-BDA0644FA5C5}"/>
              </a:ext>
            </a:extLst>
          </p:cNvPr>
          <p:cNvSpPr/>
          <p:nvPr/>
        </p:nvSpPr>
        <p:spPr>
          <a:xfrm>
            <a:off x="4523988" y="1268210"/>
            <a:ext cx="1508861" cy="1144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Education Assistance</a:t>
            </a:r>
          </a:p>
        </p:txBody>
      </p:sp>
      <p:sp>
        <p:nvSpPr>
          <p:cNvPr id="43" name="Oval 42">
            <a:extLst>
              <a:ext uri="{FF2B5EF4-FFF2-40B4-BE49-F238E27FC236}">
                <a16:creationId xmlns:a16="http://schemas.microsoft.com/office/drawing/2014/main" id="{C4A88B71-FE99-42A9-84AA-0C9652931EC8}"/>
              </a:ext>
            </a:extLst>
          </p:cNvPr>
          <p:cNvSpPr/>
          <p:nvPr/>
        </p:nvSpPr>
        <p:spPr>
          <a:xfrm>
            <a:off x="5829339" y="2492567"/>
            <a:ext cx="1508861" cy="11441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Family Support Services</a:t>
            </a:r>
          </a:p>
        </p:txBody>
      </p:sp>
      <p:sp>
        <p:nvSpPr>
          <p:cNvPr id="45" name="Oval 44">
            <a:extLst>
              <a:ext uri="{FF2B5EF4-FFF2-40B4-BE49-F238E27FC236}">
                <a16:creationId xmlns:a16="http://schemas.microsoft.com/office/drawing/2014/main" id="{78926055-4557-438F-A887-044C8D94130C}"/>
              </a:ext>
            </a:extLst>
          </p:cNvPr>
          <p:cNvSpPr/>
          <p:nvPr/>
        </p:nvSpPr>
        <p:spPr>
          <a:xfrm>
            <a:off x="3258880" y="879406"/>
            <a:ext cx="1508861" cy="1144157"/>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Mental Health Support</a:t>
            </a:r>
          </a:p>
        </p:txBody>
      </p:sp>
      <p:sp>
        <p:nvSpPr>
          <p:cNvPr id="47" name="Oval 46">
            <a:extLst>
              <a:ext uri="{FF2B5EF4-FFF2-40B4-BE49-F238E27FC236}">
                <a16:creationId xmlns:a16="http://schemas.microsoft.com/office/drawing/2014/main" id="{948B65D3-429A-4A6B-AE2B-6AA285968ECA}"/>
              </a:ext>
            </a:extLst>
          </p:cNvPr>
          <p:cNvSpPr/>
          <p:nvPr/>
        </p:nvSpPr>
        <p:spPr>
          <a:xfrm>
            <a:off x="9127385" y="1797138"/>
            <a:ext cx="1508861" cy="114415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Smoking Cessation</a:t>
            </a:r>
          </a:p>
        </p:txBody>
      </p:sp>
      <p:sp>
        <p:nvSpPr>
          <p:cNvPr id="49" name="Oval 48">
            <a:extLst>
              <a:ext uri="{FF2B5EF4-FFF2-40B4-BE49-F238E27FC236}">
                <a16:creationId xmlns:a16="http://schemas.microsoft.com/office/drawing/2014/main" id="{E25DBC00-8B22-459D-81AB-5F10D2976BE8}"/>
              </a:ext>
            </a:extLst>
          </p:cNvPr>
          <p:cNvSpPr/>
          <p:nvPr/>
        </p:nvSpPr>
        <p:spPr>
          <a:xfrm>
            <a:off x="7642560" y="3428761"/>
            <a:ext cx="1508861" cy="114415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Legal Assistance</a:t>
            </a:r>
          </a:p>
        </p:txBody>
      </p:sp>
      <p:sp>
        <p:nvSpPr>
          <p:cNvPr id="51" name="Oval 50">
            <a:extLst>
              <a:ext uri="{FF2B5EF4-FFF2-40B4-BE49-F238E27FC236}">
                <a16:creationId xmlns:a16="http://schemas.microsoft.com/office/drawing/2014/main" id="{75B9520B-3734-4652-86B6-A24D64BD053B}"/>
              </a:ext>
            </a:extLst>
          </p:cNvPr>
          <p:cNvSpPr/>
          <p:nvPr/>
        </p:nvSpPr>
        <p:spPr>
          <a:xfrm>
            <a:off x="1847509" y="2580138"/>
            <a:ext cx="2159156" cy="1806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Financial Services</a:t>
            </a:r>
          </a:p>
        </p:txBody>
      </p:sp>
      <p:sp>
        <p:nvSpPr>
          <p:cNvPr id="53" name="Oval 52">
            <a:extLst>
              <a:ext uri="{FF2B5EF4-FFF2-40B4-BE49-F238E27FC236}">
                <a16:creationId xmlns:a16="http://schemas.microsoft.com/office/drawing/2014/main" id="{B8230E31-7BC2-458A-8169-C15E9C9B267B}"/>
              </a:ext>
            </a:extLst>
          </p:cNvPr>
          <p:cNvSpPr/>
          <p:nvPr/>
        </p:nvSpPr>
        <p:spPr>
          <a:xfrm>
            <a:off x="3491704" y="2169951"/>
            <a:ext cx="1508861" cy="11441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panose="020B0502020104020203"/>
                <a:ea typeface="+mn-ea"/>
                <a:cs typeface="+mn-cs"/>
              </a:rPr>
              <a:t>Childcare Services</a:t>
            </a:r>
          </a:p>
        </p:txBody>
      </p:sp>
    </p:spTree>
    <p:extLst>
      <p:ext uri="{BB962C8B-B14F-4D97-AF65-F5344CB8AC3E}">
        <p14:creationId xmlns:p14="http://schemas.microsoft.com/office/powerpoint/2010/main" val="875761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4EEB-AB4A-A844-B17E-D35408647BBD}"/>
              </a:ext>
            </a:extLst>
          </p:cNvPr>
          <p:cNvSpPr>
            <a:spLocks noGrp="1"/>
          </p:cNvSpPr>
          <p:nvPr>
            <p:ph type="title"/>
          </p:nvPr>
        </p:nvSpPr>
        <p:spPr/>
        <p:txBody>
          <a:bodyPr/>
          <a:lstStyle/>
          <a:p>
            <a:endParaRPr lang="en-US"/>
          </a:p>
        </p:txBody>
      </p:sp>
      <p:pic>
        <p:nvPicPr>
          <p:cNvPr id="4" name="Picture 3" descr="A close up of a map&#10;&#10;Description automatically generated">
            <a:extLst>
              <a:ext uri="{FF2B5EF4-FFF2-40B4-BE49-F238E27FC236}">
                <a16:creationId xmlns:a16="http://schemas.microsoft.com/office/drawing/2014/main" id="{DDD82CF7-C3A7-CC49-8544-D58394E6E984}"/>
              </a:ext>
            </a:extLst>
          </p:cNvPr>
          <p:cNvPicPr>
            <a:picLocks noChangeAspect="1"/>
          </p:cNvPicPr>
          <p:nvPr/>
        </p:nvPicPr>
        <p:blipFill>
          <a:blip r:embed="rId2"/>
          <a:stretch>
            <a:fillRect/>
          </a:stretch>
        </p:blipFill>
        <p:spPr>
          <a:xfrm>
            <a:off x="1721827" y="1221728"/>
            <a:ext cx="8748346" cy="4349340"/>
          </a:xfrm>
          <a:prstGeom prst="rect">
            <a:avLst/>
          </a:prstGeom>
          <a:ln w="25400">
            <a:solidFill>
              <a:schemeClr val="bg1"/>
            </a:solidFill>
          </a:ln>
        </p:spPr>
      </p:pic>
      <p:sp>
        <p:nvSpPr>
          <p:cNvPr id="3" name="Rectangle 2">
            <a:extLst>
              <a:ext uri="{FF2B5EF4-FFF2-40B4-BE49-F238E27FC236}">
                <a16:creationId xmlns:a16="http://schemas.microsoft.com/office/drawing/2014/main" id="{4A4D0FDD-6C68-4445-B17C-B4F50E2D8040}"/>
              </a:ext>
            </a:extLst>
          </p:cNvPr>
          <p:cNvSpPr/>
          <p:nvPr/>
        </p:nvSpPr>
        <p:spPr>
          <a:xfrm>
            <a:off x="5606143" y="4568710"/>
            <a:ext cx="4572000" cy="2031325"/>
          </a:xfrm>
          <a:prstGeom prst="rect">
            <a:avLst/>
          </a:prstGeom>
          <a:solidFill>
            <a:srgbClr val="FFC000"/>
          </a:solidFill>
        </p:spPr>
        <p:txBody>
          <a:bodyPr>
            <a:spAutoFit/>
          </a:bodyPr>
          <a:lstStyle/>
          <a:p>
            <a:pPr marL="457200" marR="0" lvl="0" indent="-311150" algn="l" defTabSz="914400" rtl="0" eaLnBrk="1" fontAlgn="auto" latinLnBrk="0" hangingPunct="1">
              <a:lnSpc>
                <a:spcPct val="100000"/>
              </a:lnSpc>
              <a:spcBef>
                <a:spcPts val="0"/>
              </a:spcBef>
              <a:spcAft>
                <a:spcPts val="0"/>
              </a:spcAft>
              <a:buClr>
                <a:srgbClr val="000000"/>
              </a:buClr>
              <a:buSzPts val="1300"/>
              <a:buFont typeface="Avenir"/>
              <a:buChar char="●"/>
              <a:tabLst/>
              <a:defRPr/>
            </a:pPr>
            <a:r>
              <a:rPr kumimoji="0" lang="en-US" sz="1800" b="0" i="0" u="none" strike="noStrike" kern="0" cap="none" spc="0" normalizeH="0" baseline="0" noProof="0" dirty="0">
                <a:ln>
                  <a:noFill/>
                </a:ln>
                <a:solidFill>
                  <a:srgbClr val="000000"/>
                </a:solidFill>
                <a:effectLst/>
                <a:uLnTx/>
                <a:uFillTx/>
                <a:latin typeface="Avenir"/>
                <a:ea typeface="Avenir"/>
                <a:cs typeface="Avenir"/>
                <a:sym typeface="Avenir"/>
              </a:rPr>
              <a:t>Whereas strong social supportive elements were common and highly rated, </a:t>
            </a:r>
            <a:r>
              <a:rPr kumimoji="0" lang="en-US" sz="1800" b="1" i="0" u="none" strike="noStrike" kern="0" cap="none" spc="0" normalizeH="0" baseline="0" noProof="0" dirty="0">
                <a:ln>
                  <a:noFill/>
                </a:ln>
                <a:solidFill>
                  <a:srgbClr val="000000"/>
                </a:solidFill>
                <a:effectLst/>
                <a:uLnTx/>
                <a:uFillTx/>
                <a:latin typeface="Avenir"/>
                <a:ea typeface="Avenir"/>
                <a:cs typeface="Avenir"/>
                <a:sym typeface="Avenir"/>
              </a:rPr>
              <a:t>RCCs appear to play a more unique role not provided either by formal treatment or by MHOs</a:t>
            </a:r>
            <a:r>
              <a:rPr kumimoji="0" lang="en-US" sz="1800" b="0" i="0" u="none" strike="noStrike" kern="0" cap="none" spc="0" normalizeH="0" baseline="0" noProof="0" dirty="0">
                <a:ln>
                  <a:noFill/>
                </a:ln>
                <a:solidFill>
                  <a:srgbClr val="000000"/>
                </a:solidFill>
                <a:effectLst/>
                <a:uLnTx/>
                <a:uFillTx/>
                <a:latin typeface="Avenir"/>
                <a:ea typeface="Avenir"/>
                <a:cs typeface="Avenir"/>
                <a:sym typeface="Avenir"/>
              </a:rPr>
              <a:t> in facilitating the acquisition of recovery capital and thereby enhancing functioning and quality of life.</a:t>
            </a:r>
          </a:p>
        </p:txBody>
      </p:sp>
      <p:pic>
        <p:nvPicPr>
          <p:cNvPr id="5" name="Google Shape;110;p19">
            <a:extLst>
              <a:ext uri="{FF2B5EF4-FFF2-40B4-BE49-F238E27FC236}">
                <a16:creationId xmlns:a16="http://schemas.microsoft.com/office/drawing/2014/main" id="{B78E3BF1-AE87-4EFF-918A-9E5BACED1615}"/>
              </a:ext>
            </a:extLst>
          </p:cNvPr>
          <p:cNvPicPr preferRelativeResize="0"/>
          <p:nvPr/>
        </p:nvPicPr>
        <p:blipFill>
          <a:blip r:embed="rId3">
            <a:alphaModFix/>
          </a:blip>
          <a:stretch>
            <a:fillRect/>
          </a:stretch>
        </p:blipFill>
        <p:spPr>
          <a:xfrm>
            <a:off x="9613216" y="-1"/>
            <a:ext cx="1054785" cy="1221729"/>
          </a:xfrm>
          <a:prstGeom prst="rect">
            <a:avLst/>
          </a:prstGeom>
          <a:noFill/>
          <a:ln>
            <a:noFill/>
          </a:ln>
        </p:spPr>
      </p:pic>
      <p:sp>
        <p:nvSpPr>
          <p:cNvPr id="6" name="Oval 5">
            <a:extLst>
              <a:ext uri="{FF2B5EF4-FFF2-40B4-BE49-F238E27FC236}">
                <a16:creationId xmlns:a16="http://schemas.microsoft.com/office/drawing/2014/main" id="{A12E6010-F2D8-4354-9BD2-EA5F4248EFAE}"/>
              </a:ext>
            </a:extLst>
          </p:cNvPr>
          <p:cNvSpPr/>
          <p:nvPr/>
        </p:nvSpPr>
        <p:spPr>
          <a:xfrm>
            <a:off x="4002831" y="1483566"/>
            <a:ext cx="1138335" cy="98904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3CA6150-7650-45FF-9732-4DBEC7580E9C}"/>
              </a:ext>
            </a:extLst>
          </p:cNvPr>
          <p:cNvSpPr/>
          <p:nvPr/>
        </p:nvSpPr>
        <p:spPr>
          <a:xfrm>
            <a:off x="5564485" y="891264"/>
            <a:ext cx="1940769" cy="395307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99823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aph showing the growth of a group&#10;&#10;AI-generated content may be incorrect.">
            <a:extLst>
              <a:ext uri="{FF2B5EF4-FFF2-40B4-BE49-F238E27FC236}">
                <a16:creationId xmlns:a16="http://schemas.microsoft.com/office/drawing/2014/main" id="{77C3BB20-7215-5F51-B0E2-5AB861A2A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336" y="4048767"/>
            <a:ext cx="3400481" cy="1861763"/>
          </a:xfrm>
          <a:prstGeom prst="rect">
            <a:avLst/>
          </a:prstGeom>
        </p:spPr>
      </p:pic>
      <p:sp>
        <p:nvSpPr>
          <p:cNvPr id="26" name="Rectangle 25">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pic>
        <p:nvPicPr>
          <p:cNvPr id="2" name="Picture 1" descr="A graph showing the difference between groups&#10;&#10;AI-generated content may be incorrect.">
            <a:extLst>
              <a:ext uri="{FF2B5EF4-FFF2-40B4-BE49-F238E27FC236}">
                <a16:creationId xmlns:a16="http://schemas.microsoft.com/office/drawing/2014/main" id="{08B6BB1E-C1E0-B221-D45F-3FC92630E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079" y="613656"/>
            <a:ext cx="4033970" cy="2006899"/>
          </a:xfrm>
          <a:prstGeom prst="rect">
            <a:avLst/>
          </a:prstGeom>
        </p:spPr>
      </p:pic>
      <p:sp>
        <p:nvSpPr>
          <p:cNvPr id="27" name="Rectangle 26">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pic>
        <p:nvPicPr>
          <p:cNvPr id="3" name="Picture 2" descr="A graph showing the difference between the number of objects&#10;&#10;AI-generated content may be incorrect.">
            <a:extLst>
              <a:ext uri="{FF2B5EF4-FFF2-40B4-BE49-F238E27FC236}">
                <a16:creationId xmlns:a16="http://schemas.microsoft.com/office/drawing/2014/main" id="{51104CC3-52D4-4B75-9C93-99F1498DE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615" y="435049"/>
            <a:ext cx="3401568" cy="2228027"/>
          </a:xfrm>
          <a:prstGeom prst="rect">
            <a:avLst/>
          </a:prstGeom>
        </p:spPr>
      </p:pic>
      <p:sp>
        <p:nvSpPr>
          <p:cNvPr id="28" name="Rectangle 27">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pic>
        <p:nvPicPr>
          <p:cNvPr id="6" name="Picture 5" descr="A graph showing the difference between happiness and group by time&#10;&#10;AI-generated content may be incorrect.">
            <a:extLst>
              <a:ext uri="{FF2B5EF4-FFF2-40B4-BE49-F238E27FC236}">
                <a16:creationId xmlns:a16="http://schemas.microsoft.com/office/drawing/2014/main" id="{0BC489D3-7291-7EF2-DDE4-098A4E42D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8433" y="3895400"/>
            <a:ext cx="3401568" cy="2168499"/>
          </a:xfrm>
          <a:prstGeom prst="rect">
            <a:avLst/>
          </a:prstGeom>
        </p:spPr>
      </p:pic>
      <p:pic>
        <p:nvPicPr>
          <p:cNvPr id="4" name="Picture 3" descr="A graph showing the percentage of abstinent&#10;&#10;AI-generated content may be incorrect.">
            <a:extLst>
              <a:ext uri="{FF2B5EF4-FFF2-40B4-BE49-F238E27FC236}">
                <a16:creationId xmlns:a16="http://schemas.microsoft.com/office/drawing/2014/main" id="{2296F13D-4631-BCAB-7AC4-5122AE88C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8433" y="477568"/>
            <a:ext cx="3401568" cy="2142987"/>
          </a:xfrm>
          <a:prstGeom prst="rect">
            <a:avLst/>
          </a:prstGeom>
        </p:spPr>
      </p:pic>
      <p:pic>
        <p:nvPicPr>
          <p:cNvPr id="5" name="Picture 4" descr="A graph showing the effects of psychological distress&#10;&#10;AI-generated content may be incorrect.">
            <a:extLst>
              <a:ext uri="{FF2B5EF4-FFF2-40B4-BE49-F238E27FC236}">
                <a16:creationId xmlns:a16="http://schemas.microsoft.com/office/drawing/2014/main" id="{5B0DFDAA-2229-52CA-E34F-805DA13527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079" y="3955892"/>
            <a:ext cx="3401568" cy="1887870"/>
          </a:xfrm>
          <a:prstGeom prst="rect">
            <a:avLst/>
          </a:prstGeom>
        </p:spPr>
      </p:pic>
      <p:sp>
        <p:nvSpPr>
          <p:cNvPr id="11" name="TextBox 10">
            <a:extLst>
              <a:ext uri="{FF2B5EF4-FFF2-40B4-BE49-F238E27FC236}">
                <a16:creationId xmlns:a16="http://schemas.microsoft.com/office/drawing/2014/main" id="{05DDA3CE-B40F-ED56-1DCA-D615A02F9776}"/>
              </a:ext>
            </a:extLst>
          </p:cNvPr>
          <p:cNvSpPr txBox="1"/>
          <p:nvPr/>
        </p:nvSpPr>
        <p:spPr>
          <a:xfrm>
            <a:off x="647831" y="122162"/>
            <a:ext cx="2361737" cy="369332"/>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peak Pro" panose="020F0502020204030204"/>
                <a:ea typeface="+mn-ea"/>
                <a:cs typeface="+mn-cs"/>
              </a:rPr>
              <a:t>Higher Remission Rates</a:t>
            </a:r>
          </a:p>
        </p:txBody>
      </p:sp>
      <p:sp>
        <p:nvSpPr>
          <p:cNvPr id="13" name="TextBox 12">
            <a:extLst>
              <a:ext uri="{FF2B5EF4-FFF2-40B4-BE49-F238E27FC236}">
                <a16:creationId xmlns:a16="http://schemas.microsoft.com/office/drawing/2014/main" id="{F037681E-4C32-22C7-6536-01CD0D6ACEC1}"/>
              </a:ext>
            </a:extLst>
          </p:cNvPr>
          <p:cNvSpPr txBox="1"/>
          <p:nvPr/>
        </p:nvSpPr>
        <p:spPr>
          <a:xfrm>
            <a:off x="4136300" y="43056"/>
            <a:ext cx="3971536" cy="369332"/>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peak Pro" panose="020F0502020204030204"/>
                <a:ea typeface="+mn-ea"/>
                <a:cs typeface="+mn-cs"/>
              </a:rPr>
              <a:t>Fewer Substance-Related Consequences</a:t>
            </a:r>
          </a:p>
        </p:txBody>
      </p:sp>
      <p:sp>
        <p:nvSpPr>
          <p:cNvPr id="15" name="TextBox 14">
            <a:extLst>
              <a:ext uri="{FF2B5EF4-FFF2-40B4-BE49-F238E27FC236}">
                <a16:creationId xmlns:a16="http://schemas.microsoft.com/office/drawing/2014/main" id="{37FFE6D0-71B1-F6C7-7F89-C126C950235B}"/>
              </a:ext>
            </a:extLst>
          </p:cNvPr>
          <p:cNvSpPr txBox="1"/>
          <p:nvPr/>
        </p:nvSpPr>
        <p:spPr>
          <a:xfrm>
            <a:off x="9168348" y="43056"/>
            <a:ext cx="2480166" cy="369332"/>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peak Pro" panose="020F0502020204030204"/>
                <a:ea typeface="+mn-ea"/>
                <a:cs typeface="+mn-cs"/>
              </a:rPr>
              <a:t>Higher Abstinence Rates</a:t>
            </a:r>
          </a:p>
        </p:txBody>
      </p:sp>
      <p:sp>
        <p:nvSpPr>
          <p:cNvPr id="17" name="TextBox 16">
            <a:extLst>
              <a:ext uri="{FF2B5EF4-FFF2-40B4-BE49-F238E27FC236}">
                <a16:creationId xmlns:a16="http://schemas.microsoft.com/office/drawing/2014/main" id="{83E3C94B-B57F-D90B-9161-A7869FB9DE95}"/>
              </a:ext>
            </a:extLst>
          </p:cNvPr>
          <p:cNvSpPr txBox="1"/>
          <p:nvPr/>
        </p:nvSpPr>
        <p:spPr>
          <a:xfrm>
            <a:off x="798114" y="3526068"/>
            <a:ext cx="2727413" cy="369332"/>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peak Pro" panose="020F0502020204030204"/>
                <a:ea typeface="+mn-ea"/>
                <a:cs typeface="+mn-cs"/>
              </a:rPr>
              <a:t>Fewer Psychiatric Problems</a:t>
            </a:r>
          </a:p>
        </p:txBody>
      </p:sp>
      <p:sp>
        <p:nvSpPr>
          <p:cNvPr id="19" name="TextBox 18">
            <a:extLst>
              <a:ext uri="{FF2B5EF4-FFF2-40B4-BE49-F238E27FC236}">
                <a16:creationId xmlns:a16="http://schemas.microsoft.com/office/drawing/2014/main" id="{8C817663-2977-9716-4AD8-CE67EBAFA080}"/>
              </a:ext>
            </a:extLst>
          </p:cNvPr>
          <p:cNvSpPr txBox="1"/>
          <p:nvPr/>
        </p:nvSpPr>
        <p:spPr>
          <a:xfrm>
            <a:off x="3996583" y="3495822"/>
            <a:ext cx="4126001" cy="369332"/>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peak Pro" panose="020F0502020204030204"/>
                <a:ea typeface="+mn-ea"/>
                <a:cs typeface="+mn-cs"/>
              </a:rPr>
              <a:t>Higher Self-Esteem and Pos. Soc. Identity</a:t>
            </a:r>
          </a:p>
        </p:txBody>
      </p:sp>
      <p:sp>
        <p:nvSpPr>
          <p:cNvPr id="21" name="TextBox 20">
            <a:extLst>
              <a:ext uri="{FF2B5EF4-FFF2-40B4-BE49-F238E27FC236}">
                <a16:creationId xmlns:a16="http://schemas.microsoft.com/office/drawing/2014/main" id="{5E020033-42A2-F3A5-C555-00FEDB1F5DD4}"/>
              </a:ext>
            </a:extLst>
          </p:cNvPr>
          <p:cNvSpPr txBox="1"/>
          <p:nvPr/>
        </p:nvSpPr>
        <p:spPr>
          <a:xfrm>
            <a:off x="8974832" y="3495822"/>
            <a:ext cx="2370777" cy="369332"/>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peak Pro" panose="020F0502020204030204"/>
                <a:ea typeface="+mn-ea"/>
                <a:cs typeface="+mn-cs"/>
              </a:rPr>
              <a:t>Higher Life Satisfaction</a:t>
            </a:r>
          </a:p>
        </p:txBody>
      </p:sp>
    </p:spTree>
    <p:extLst>
      <p:ext uri="{BB962C8B-B14F-4D97-AF65-F5344CB8AC3E}">
        <p14:creationId xmlns:p14="http://schemas.microsoft.com/office/powerpoint/2010/main" val="24742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05FE2B-6F48-483F-5CEC-6C893CB91483}"/>
            </a:ext>
          </a:extLst>
        </p:cNvPr>
        <p:cNvGrpSpPr/>
        <p:nvPr/>
      </p:nvGrpSpPr>
      <p:grpSpPr>
        <a:xfrm>
          <a:off x="0" y="0"/>
          <a:ext cx="0" cy="0"/>
          <a:chOff x="0" y="0"/>
          <a:chExt cx="0" cy="0"/>
        </a:xfrm>
      </p:grpSpPr>
      <p:pic>
        <p:nvPicPr>
          <p:cNvPr id="8" name="Picture 7" descr="A graph showing a number of positive indicators&#10;&#10;AI-generated content may be incorrect.">
            <a:extLst>
              <a:ext uri="{FF2B5EF4-FFF2-40B4-BE49-F238E27FC236}">
                <a16:creationId xmlns:a16="http://schemas.microsoft.com/office/drawing/2014/main" id="{A08D8B80-C834-D012-C0E0-935C2AEFE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127" y="2004165"/>
            <a:ext cx="3964315" cy="2735377"/>
          </a:xfrm>
          <a:prstGeom prst="rect">
            <a:avLst/>
          </a:prstGeom>
        </p:spPr>
      </p:pic>
      <p:cxnSp>
        <p:nvCxnSpPr>
          <p:cNvPr id="15" name="Straight Connector 1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diagram of recovery capital/major city&#10;&#10;AI-generated content may be incorrect.">
            <a:extLst>
              <a:ext uri="{FF2B5EF4-FFF2-40B4-BE49-F238E27FC236}">
                <a16:creationId xmlns:a16="http://schemas.microsoft.com/office/drawing/2014/main" id="{9E2DB21B-CE4C-CE49-BD4A-735AD7C23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676" y="2004165"/>
            <a:ext cx="3685243" cy="2402160"/>
          </a:xfrm>
          <a:prstGeom prst="rect">
            <a:avLst/>
          </a:prstGeom>
        </p:spPr>
      </p:pic>
      <p:cxnSp>
        <p:nvCxnSpPr>
          <p:cNvPr id="17" name="Straight Connector 1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descr="A graph showing the number of people in the employment groups&#10;&#10;AI-generated content may be incorrect.">
            <a:extLst>
              <a:ext uri="{FF2B5EF4-FFF2-40B4-BE49-F238E27FC236}">
                <a16:creationId xmlns:a16="http://schemas.microsoft.com/office/drawing/2014/main" id="{B383A8FC-56FD-7F68-436C-BDAD6B8E8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19769"/>
            <a:ext cx="4308808" cy="2402160"/>
          </a:xfrm>
          <a:prstGeom prst="rect">
            <a:avLst/>
          </a:prstGeom>
        </p:spPr>
      </p:pic>
      <p:sp>
        <p:nvSpPr>
          <p:cNvPr id="11" name="TextBox 10">
            <a:extLst>
              <a:ext uri="{FF2B5EF4-FFF2-40B4-BE49-F238E27FC236}">
                <a16:creationId xmlns:a16="http://schemas.microsoft.com/office/drawing/2014/main" id="{7F3D2873-1128-16D7-954F-CEADDAE65C54}"/>
              </a:ext>
            </a:extLst>
          </p:cNvPr>
          <p:cNvSpPr txBox="1"/>
          <p:nvPr/>
        </p:nvSpPr>
        <p:spPr>
          <a:xfrm>
            <a:off x="484992" y="1012461"/>
            <a:ext cx="2650982" cy="369332"/>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peak Pro" panose="020F0502020204030204"/>
                <a:ea typeface="+mn-ea"/>
                <a:cs typeface="+mn-cs"/>
              </a:rPr>
              <a:t>Double Employment Rates</a:t>
            </a:r>
          </a:p>
        </p:txBody>
      </p:sp>
      <p:sp>
        <p:nvSpPr>
          <p:cNvPr id="12" name="TextBox 11">
            <a:extLst>
              <a:ext uri="{FF2B5EF4-FFF2-40B4-BE49-F238E27FC236}">
                <a16:creationId xmlns:a16="http://schemas.microsoft.com/office/drawing/2014/main" id="{291AEABF-1F05-AA8B-5033-E06168D67392}"/>
              </a:ext>
            </a:extLst>
          </p:cNvPr>
          <p:cNvSpPr txBox="1"/>
          <p:nvPr/>
        </p:nvSpPr>
        <p:spPr>
          <a:xfrm>
            <a:off x="4545513" y="1012461"/>
            <a:ext cx="3018519" cy="369332"/>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peak Pro" panose="020F0502020204030204"/>
                <a:ea typeface="+mn-ea"/>
                <a:cs typeface="+mn-cs"/>
              </a:rPr>
              <a:t>Higher Recovery Capital Rates</a:t>
            </a:r>
          </a:p>
        </p:txBody>
      </p:sp>
      <p:sp>
        <p:nvSpPr>
          <p:cNvPr id="13" name="TextBox 12">
            <a:extLst>
              <a:ext uri="{FF2B5EF4-FFF2-40B4-BE49-F238E27FC236}">
                <a16:creationId xmlns:a16="http://schemas.microsoft.com/office/drawing/2014/main" id="{33D1BF3B-8138-B27E-2880-BF65D3F3E8B1}"/>
              </a:ext>
            </a:extLst>
          </p:cNvPr>
          <p:cNvSpPr txBox="1"/>
          <p:nvPr/>
        </p:nvSpPr>
        <p:spPr>
          <a:xfrm>
            <a:off x="9424508" y="1012461"/>
            <a:ext cx="1836400" cy="369332"/>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peak Pro" panose="020F0502020204030204"/>
                <a:ea typeface="+mn-ea"/>
                <a:cs typeface="+mn-cs"/>
              </a:rPr>
              <a:t>Greater Gratitude</a:t>
            </a:r>
          </a:p>
        </p:txBody>
      </p:sp>
    </p:spTree>
    <p:extLst>
      <p:ext uri="{BB962C8B-B14F-4D97-AF65-F5344CB8AC3E}">
        <p14:creationId xmlns:p14="http://schemas.microsoft.com/office/powerpoint/2010/main" val="311172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6CC8697-3DB4-0220-3407-0988CE7BFE5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B45EFD-E280-DB55-4A40-8B2C0582025E}"/>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1184988" y="612724"/>
            <a:ext cx="8854751" cy="5748003"/>
          </a:xfrm>
          <a:prstGeom prst="rect">
            <a:avLst/>
          </a:prstGeom>
          <a:noFill/>
        </p:spPr>
      </p:pic>
      <p:sp>
        <p:nvSpPr>
          <p:cNvPr id="6" name="TextBox 5">
            <a:extLst>
              <a:ext uri="{FF2B5EF4-FFF2-40B4-BE49-F238E27FC236}">
                <a16:creationId xmlns:a16="http://schemas.microsoft.com/office/drawing/2014/main" id="{20AB719A-831C-23EF-958C-16BCA1E3CDA2}"/>
              </a:ext>
            </a:extLst>
          </p:cNvPr>
          <p:cNvSpPr txBox="1"/>
          <p:nvPr/>
        </p:nvSpPr>
        <p:spPr>
          <a:xfrm>
            <a:off x="0" y="6488668"/>
            <a:ext cx="52577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Kelly et al, 2018;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Beyond Abstinence; Alcoholism: Clinical Experimental Research</a:t>
            </a:r>
          </a:p>
        </p:txBody>
      </p:sp>
      <p:sp>
        <p:nvSpPr>
          <p:cNvPr id="8" name="TextBox 7">
            <a:extLst>
              <a:ext uri="{FF2B5EF4-FFF2-40B4-BE49-F238E27FC236}">
                <a16:creationId xmlns:a16="http://schemas.microsoft.com/office/drawing/2014/main" id="{589B8F17-D803-B1D3-C62D-7216A999ED7A}"/>
              </a:ext>
            </a:extLst>
          </p:cNvPr>
          <p:cNvSpPr txBox="1"/>
          <p:nvPr/>
        </p:nvSpPr>
        <p:spPr>
          <a:xfrm>
            <a:off x="1184988" y="-36022"/>
            <a:ext cx="1059957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40-Year Time Frame of Recovery Trajectories</a:t>
            </a:r>
          </a:p>
        </p:txBody>
      </p:sp>
      <p:sp>
        <p:nvSpPr>
          <p:cNvPr id="2" name="TextBox 1">
            <a:extLst>
              <a:ext uri="{FF2B5EF4-FFF2-40B4-BE49-F238E27FC236}">
                <a16:creationId xmlns:a16="http://schemas.microsoft.com/office/drawing/2014/main" id="{39181D74-8532-9BAC-F42C-9FFD5D5382BC}"/>
              </a:ext>
            </a:extLst>
          </p:cNvPr>
          <p:cNvSpPr txBox="1"/>
          <p:nvPr/>
        </p:nvSpPr>
        <p:spPr>
          <a:xfrm>
            <a:off x="10391191" y="612723"/>
            <a:ext cx="162663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National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Recovery Study (NRS)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N=2,002</a:t>
            </a:r>
          </a:p>
        </p:txBody>
      </p:sp>
      <p:grpSp>
        <p:nvGrpSpPr>
          <p:cNvPr id="15" name="Group 14">
            <a:extLst>
              <a:ext uri="{FF2B5EF4-FFF2-40B4-BE49-F238E27FC236}">
                <a16:creationId xmlns:a16="http://schemas.microsoft.com/office/drawing/2014/main" id="{3DBA3892-FB29-CBF1-7D98-A218B1F6F09B}"/>
              </a:ext>
            </a:extLst>
          </p:cNvPr>
          <p:cNvGrpSpPr/>
          <p:nvPr/>
        </p:nvGrpSpPr>
        <p:grpSpPr>
          <a:xfrm>
            <a:off x="4897677" y="2605414"/>
            <a:ext cx="4848214" cy="796643"/>
            <a:chOff x="4897677" y="2605414"/>
            <a:chExt cx="4848214" cy="796643"/>
          </a:xfrm>
        </p:grpSpPr>
        <p:sp>
          <p:nvSpPr>
            <p:cNvPr id="11" name="TextBox 10">
              <a:extLst>
                <a:ext uri="{FF2B5EF4-FFF2-40B4-BE49-F238E27FC236}">
                  <a16:creationId xmlns:a16="http://schemas.microsoft.com/office/drawing/2014/main" id="{D470E253-CFEB-A92A-E14A-D16EA5BCC1BD}"/>
                </a:ext>
              </a:extLst>
            </p:cNvPr>
            <p:cNvSpPr txBox="1"/>
            <p:nvPr/>
          </p:nvSpPr>
          <p:spPr>
            <a:xfrm>
              <a:off x="5837129" y="2755726"/>
              <a:ext cx="3908762" cy="646331"/>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Takes 15 yrs for recovering pop to reach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Same level as general pop.</a:t>
              </a:r>
            </a:p>
          </p:txBody>
        </p:sp>
        <p:cxnSp>
          <p:nvCxnSpPr>
            <p:cNvPr id="12" name="Straight Arrow Connector 11">
              <a:extLst>
                <a:ext uri="{FF2B5EF4-FFF2-40B4-BE49-F238E27FC236}">
                  <a16:creationId xmlns:a16="http://schemas.microsoft.com/office/drawing/2014/main" id="{CFEA8A76-C544-6585-42DE-4E270807A7AA}"/>
                </a:ext>
              </a:extLst>
            </p:cNvPr>
            <p:cNvCxnSpPr>
              <a:cxnSpLocks/>
              <a:stCxn id="11" idx="1"/>
            </p:cNvCxnSpPr>
            <p:nvPr/>
          </p:nvCxnSpPr>
          <p:spPr>
            <a:xfrm flipH="1" flipV="1">
              <a:off x="4897677" y="2605414"/>
              <a:ext cx="939452" cy="473478"/>
            </a:xfrm>
            <a:prstGeom prst="straightConnector1">
              <a:avLst/>
            </a:prstGeom>
            <a:ln w="38100">
              <a:solidFill>
                <a:schemeClr val="bg1"/>
              </a:solidFill>
              <a:tailEnd type="triangle"/>
            </a:ln>
          </p:spPr>
          <p:style>
            <a:lnRef idx="1">
              <a:schemeClr val="accent2"/>
            </a:lnRef>
            <a:fillRef idx="0">
              <a:schemeClr val="accent2"/>
            </a:fillRef>
            <a:effectRef idx="0">
              <a:schemeClr val="accent2"/>
            </a:effectRef>
            <a:fontRef idx="minor">
              <a:schemeClr val="tx1"/>
            </a:fontRef>
          </p:style>
        </p:cxnSp>
      </p:grpSp>
      <p:grpSp>
        <p:nvGrpSpPr>
          <p:cNvPr id="7" name="Group 6">
            <a:extLst>
              <a:ext uri="{FF2B5EF4-FFF2-40B4-BE49-F238E27FC236}">
                <a16:creationId xmlns:a16="http://schemas.microsoft.com/office/drawing/2014/main" id="{9D88EF9C-C804-76AE-8621-128A9E215E5B}"/>
              </a:ext>
            </a:extLst>
          </p:cNvPr>
          <p:cNvGrpSpPr/>
          <p:nvPr/>
        </p:nvGrpSpPr>
        <p:grpSpPr>
          <a:xfrm>
            <a:off x="3127510" y="3078891"/>
            <a:ext cx="6714530" cy="1351411"/>
            <a:chOff x="3158647" y="3045233"/>
            <a:chExt cx="6714530" cy="1351411"/>
          </a:xfrm>
        </p:grpSpPr>
        <p:sp>
          <p:nvSpPr>
            <p:cNvPr id="16" name="TextBox 15">
              <a:extLst>
                <a:ext uri="{FF2B5EF4-FFF2-40B4-BE49-F238E27FC236}">
                  <a16:creationId xmlns:a16="http://schemas.microsoft.com/office/drawing/2014/main" id="{5D862680-335A-B05C-8561-93255909C22F}"/>
                </a:ext>
              </a:extLst>
            </p:cNvPr>
            <p:cNvSpPr txBox="1"/>
            <p:nvPr/>
          </p:nvSpPr>
          <p:spPr>
            <a:xfrm>
              <a:off x="3158647" y="3750313"/>
              <a:ext cx="6714530" cy="646331"/>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 now suggest individuals utilizing Recovery Community Centers’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“one stop shop for recovery” may achieve that same level in just 5 yrs!</a:t>
              </a:r>
            </a:p>
          </p:txBody>
        </p:sp>
        <p:cxnSp>
          <p:nvCxnSpPr>
            <p:cNvPr id="3" name="Straight Arrow Connector 2">
              <a:extLst>
                <a:ext uri="{FF2B5EF4-FFF2-40B4-BE49-F238E27FC236}">
                  <a16:creationId xmlns:a16="http://schemas.microsoft.com/office/drawing/2014/main" id="{F7AD4DDA-67FF-1D4C-DD10-1B5ABA5C1C8B}"/>
                </a:ext>
              </a:extLst>
            </p:cNvPr>
            <p:cNvCxnSpPr>
              <a:cxnSpLocks/>
            </p:cNvCxnSpPr>
            <p:nvPr/>
          </p:nvCxnSpPr>
          <p:spPr>
            <a:xfrm flipV="1">
              <a:off x="3158647" y="3045233"/>
              <a:ext cx="102824" cy="705080"/>
            </a:xfrm>
            <a:prstGeom prst="straightConnector1">
              <a:avLst/>
            </a:prstGeom>
            <a:ln w="38100">
              <a:solidFill>
                <a:schemeClr val="bg1"/>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60667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0" name="Picture 19" descr="Scan of a human brain in a neurology clinic">
            <a:extLst>
              <a:ext uri="{FF2B5EF4-FFF2-40B4-BE49-F238E27FC236}">
                <a16:creationId xmlns:a16="http://schemas.microsoft.com/office/drawing/2014/main" id="{62C3EA70-7EDE-C612-1CFC-B3C8D8661B89}"/>
              </a:ext>
            </a:extLst>
          </p:cNvPr>
          <p:cNvPicPr>
            <a:picLocks noChangeAspect="1"/>
          </p:cNvPicPr>
          <p:nvPr/>
        </p:nvPicPr>
        <p:blipFill>
          <a:blip r:embed="rId3">
            <a:alphaModFix/>
          </a:blip>
          <a:srcRect t="21048" r="-1" b="14738"/>
          <a:stretch>
            <a:fillRect/>
          </a:stretch>
        </p:blipFill>
        <p:spPr>
          <a:xfrm>
            <a:off x="4547937" y="-5"/>
            <a:ext cx="7644062" cy="3681406"/>
          </a:xfrm>
          <a:prstGeom prst="rect">
            <a:avLst/>
          </a:prstGeom>
        </p:spPr>
      </p:pic>
      <p:sp>
        <p:nvSpPr>
          <p:cNvPr id="1033" name="Rectangle 103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1CFB03B-8B76-A81E-1168-4D1EA0348433}"/>
              </a:ext>
            </a:extLst>
          </p:cNvPr>
          <p:cNvSpPr>
            <a:spLocks noGrp="1"/>
          </p:cNvSpPr>
          <p:nvPr>
            <p:ph type="ctrTitle"/>
          </p:nvPr>
        </p:nvSpPr>
        <p:spPr>
          <a:xfrm>
            <a:off x="305637" y="2182400"/>
            <a:ext cx="11430838" cy="2998002"/>
          </a:xfrm>
        </p:spPr>
        <p:txBody>
          <a:bodyPr vert="horz" lIns="91440" tIns="45720" rIns="91440" bIns="45720" rtlCol="0">
            <a:normAutofit fontScale="90000"/>
          </a:bodyPr>
          <a:lstStyle/>
          <a:p>
            <a:pPr algn="l"/>
            <a:r>
              <a:rPr lang="en-US" sz="6700" dirty="0">
                <a:solidFill>
                  <a:schemeClr val="bg1"/>
                </a:solidFill>
              </a:rPr>
              <a:t>How do people sustain change over the long-term?</a:t>
            </a:r>
            <a:br>
              <a:rPr lang="en-US" sz="4400" dirty="0">
                <a:solidFill>
                  <a:schemeClr val="bg1"/>
                </a:solidFill>
              </a:rPr>
            </a:br>
            <a:br>
              <a:rPr lang="en-US" sz="4400" dirty="0">
                <a:solidFill>
                  <a:schemeClr val="bg1"/>
                </a:solidFill>
              </a:rPr>
            </a:br>
            <a:r>
              <a:rPr lang="en-US" sz="4400" dirty="0">
                <a:solidFill>
                  <a:schemeClr val="bg1"/>
                </a:solidFill>
              </a:rPr>
              <a:t>Relapse + recurrence vs resilience + recovery</a:t>
            </a:r>
            <a:br>
              <a:rPr lang="en-US" sz="4400" dirty="0">
                <a:solidFill>
                  <a:schemeClr val="bg1"/>
                </a:solidFill>
              </a:rPr>
            </a:br>
            <a:br>
              <a:rPr lang="en-US" sz="4400" dirty="0">
                <a:solidFill>
                  <a:schemeClr val="bg1"/>
                </a:solidFill>
              </a:rPr>
            </a:br>
            <a:r>
              <a:rPr lang="en-US" sz="4400" dirty="0">
                <a:solidFill>
                  <a:schemeClr val="bg1"/>
                </a:solidFill>
              </a:rPr>
              <a:t>Long-Term Relapse - Markers, Mechanisms, and Implications for Disease Management</a:t>
            </a:r>
          </a:p>
        </p:txBody>
      </p:sp>
      <p:cxnSp>
        <p:nvCxnSpPr>
          <p:cNvPr id="1035" name="Straight Connector 103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8" name="Picture 4" descr="Recovery Research Institute">
            <a:extLst>
              <a:ext uri="{FF2B5EF4-FFF2-40B4-BE49-F238E27FC236}">
                <a16:creationId xmlns:a16="http://schemas.microsoft.com/office/drawing/2014/main" id="{E7A98A88-BC9F-817D-E34F-7A1DF338C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0436" y="5890261"/>
            <a:ext cx="1071563" cy="96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97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C4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7053A2-8F3B-1A6F-9DF5-3972DB318E24}"/>
              </a:ext>
            </a:extLst>
          </p:cNvPr>
          <p:cNvPicPr>
            <a:picLocks noChangeAspect="1"/>
          </p:cNvPicPr>
          <p:nvPr/>
        </p:nvPicPr>
        <p:blipFill>
          <a:blip r:embed="rId2"/>
          <a:stretch>
            <a:fillRect/>
          </a:stretch>
        </p:blipFill>
        <p:spPr>
          <a:xfrm>
            <a:off x="1518308" y="645410"/>
            <a:ext cx="4449151" cy="5710941"/>
          </a:xfrm>
          <a:prstGeom prst="rect">
            <a:avLst/>
          </a:prstGeom>
        </p:spPr>
      </p:pic>
      <p:sp>
        <p:nvSpPr>
          <p:cNvPr id="53" name="Rectangle 52">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E4DE26F-4963-32B4-90CB-0EA76BFED0D3}"/>
              </a:ext>
            </a:extLst>
          </p:cNvPr>
          <p:cNvPicPr>
            <a:picLocks noChangeAspect="1"/>
          </p:cNvPicPr>
          <p:nvPr/>
        </p:nvPicPr>
        <p:blipFill>
          <a:blip r:embed="rId3"/>
          <a:stretch>
            <a:fillRect/>
          </a:stretch>
        </p:blipFill>
        <p:spPr>
          <a:xfrm>
            <a:off x="8199018" y="798656"/>
            <a:ext cx="2870724" cy="2870724"/>
          </a:xfrm>
          <a:prstGeom prst="rect">
            <a:avLst/>
          </a:prstGeom>
        </p:spPr>
      </p:pic>
      <p:sp>
        <p:nvSpPr>
          <p:cNvPr id="54" name="Rectangle 53">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21C3CBD-B0E0-1302-14E0-DD321F74FE82}"/>
              </a:ext>
            </a:extLst>
          </p:cNvPr>
          <p:cNvPicPr>
            <a:picLocks noChangeAspect="1"/>
          </p:cNvPicPr>
          <p:nvPr/>
        </p:nvPicPr>
        <p:blipFill>
          <a:blip r:embed="rId4"/>
          <a:stretch>
            <a:fillRect/>
          </a:stretch>
        </p:blipFill>
        <p:spPr>
          <a:xfrm>
            <a:off x="7883059" y="4675597"/>
            <a:ext cx="3502643" cy="1149990"/>
          </a:xfrm>
          <a:prstGeom prst="rect">
            <a:avLst/>
          </a:prstGeom>
        </p:spPr>
      </p:pic>
      <p:sp>
        <p:nvSpPr>
          <p:cNvPr id="4" name="AutoShape 2" descr="Prof. Laxy is theme editor of a special issue in Frontiers in Public Health  - Professorship of Public Health and Prevention">
            <a:extLst>
              <a:ext uri="{FF2B5EF4-FFF2-40B4-BE49-F238E27FC236}">
                <a16:creationId xmlns:a16="http://schemas.microsoft.com/office/drawing/2014/main" id="{85363CDE-E633-D26A-F342-6929FF6468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6401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362C-70E7-4DAA-8C32-36F8A214759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F9E7A55-4CA7-474B-8F30-985021CF1F1A}"/>
              </a:ext>
            </a:extLst>
          </p:cNvPr>
          <p:cNvPicPr>
            <a:picLocks noChangeAspect="1"/>
          </p:cNvPicPr>
          <p:nvPr/>
        </p:nvPicPr>
        <p:blipFill>
          <a:blip r:embed="rId2"/>
          <a:stretch>
            <a:fillRect/>
          </a:stretch>
        </p:blipFill>
        <p:spPr>
          <a:xfrm>
            <a:off x="1524001" y="-29972"/>
            <a:ext cx="9143999" cy="6917944"/>
          </a:xfrm>
          <a:prstGeom prst="rect">
            <a:avLst/>
          </a:prstGeom>
        </p:spPr>
      </p:pic>
    </p:spTree>
    <p:extLst>
      <p:ext uri="{BB962C8B-B14F-4D97-AF65-F5344CB8AC3E}">
        <p14:creationId xmlns:p14="http://schemas.microsoft.com/office/powerpoint/2010/main" val="3471799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D3EE09A-B8B5-F67A-9A0F-195E1241690D}"/>
              </a:ext>
            </a:extLst>
          </p:cNvPr>
          <p:cNvSpPr>
            <a:spLocks noGrp="1"/>
          </p:cNvSpPr>
          <p:nvPr>
            <p:ph type="title"/>
          </p:nvPr>
        </p:nvSpPr>
        <p:spPr>
          <a:xfrm>
            <a:off x="838200" y="365125"/>
            <a:ext cx="10515600" cy="1325563"/>
          </a:xfrm>
        </p:spPr>
        <p:txBody>
          <a:bodyPr>
            <a:normAutofit/>
          </a:bodyPr>
          <a:lstStyle/>
          <a:p>
            <a:r>
              <a:rPr lang="en-US" sz="5400"/>
              <a:t>Results: Research Questions</a:t>
            </a:r>
          </a:p>
        </p:txBody>
      </p:sp>
      <p:sp>
        <p:nvSpPr>
          <p:cNvPr id="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C8B1E27-4C08-DC02-7132-10AD72D0A4AA}"/>
              </a:ext>
            </a:extLst>
          </p:cNvPr>
          <p:cNvSpPr>
            <a:spLocks noGrp="1"/>
          </p:cNvSpPr>
          <p:nvPr>
            <p:ph idx="1"/>
          </p:nvPr>
        </p:nvSpPr>
        <p:spPr>
          <a:xfrm>
            <a:off x="838200" y="1929384"/>
            <a:ext cx="10515600" cy="4251960"/>
          </a:xfrm>
        </p:spPr>
        <p:txBody>
          <a:bodyPr>
            <a:normAutofit/>
          </a:bodyPr>
          <a:lstStyle/>
          <a:p>
            <a:r>
              <a:rPr lang="en-US" sz="2200" b="1" dirty="0"/>
              <a:t>1. What are the commonly reported </a:t>
            </a:r>
            <a:r>
              <a:rPr lang="en-US" sz="2200" b="1" i="1" u="sng" dirty="0"/>
              <a:t>bio-psycho-social and health service use changes</a:t>
            </a:r>
            <a:r>
              <a:rPr lang="en-US" sz="2200" b="1" dirty="0"/>
              <a:t> that occur in the year prior to a relapse following full sustained remission for individuals recovering from AUD and to what </a:t>
            </a:r>
            <a:r>
              <a:rPr lang="en-US" sz="2200" b="1" u="sng" dirty="0"/>
              <a:t>degree of certainty </a:t>
            </a:r>
            <a:r>
              <a:rPr lang="en-US" sz="2200" b="1" dirty="0"/>
              <a:t>do such individuals </a:t>
            </a:r>
            <a:r>
              <a:rPr lang="en-US" sz="2200" b="1" i="1" u="sng" dirty="0"/>
              <a:t>attribute</a:t>
            </a:r>
            <a:r>
              <a:rPr lang="en-US" sz="2200" b="1" dirty="0"/>
              <a:t> such changes as </a:t>
            </a:r>
            <a:r>
              <a:rPr lang="en-US" sz="2200" b="1" i="1" u="sng" dirty="0"/>
              <a:t>contributing</a:t>
            </a:r>
            <a:r>
              <a:rPr lang="en-US" sz="2200" b="1" dirty="0"/>
              <a:t> to their relapse.  </a:t>
            </a:r>
            <a:endParaRPr lang="en-US" sz="2200" dirty="0"/>
          </a:p>
          <a:p>
            <a:r>
              <a:rPr lang="en-US" sz="2200" b="1" dirty="0"/>
              <a:t>2. </a:t>
            </a:r>
            <a:r>
              <a:rPr lang="en-US" sz="2200" b="1" i="1" u="sng" dirty="0"/>
              <a:t>What</a:t>
            </a:r>
            <a:r>
              <a:rPr lang="en-US" sz="2200" b="1" dirty="0"/>
              <a:t> is the </a:t>
            </a:r>
            <a:r>
              <a:rPr lang="en-US" sz="2200" b="1" u="sng" dirty="0"/>
              <a:t>nature and prevalence </a:t>
            </a:r>
            <a:r>
              <a:rPr lang="en-US" sz="2200" b="1" dirty="0"/>
              <a:t>of the reported contributing relapse factors</a:t>
            </a:r>
            <a:endParaRPr lang="en-US" sz="2200" dirty="0"/>
          </a:p>
          <a:p>
            <a:r>
              <a:rPr lang="en-US" sz="2200" b="1" dirty="0"/>
              <a:t>3. </a:t>
            </a:r>
            <a:r>
              <a:rPr lang="en-US" sz="2200" b="1" i="1" u="sng" dirty="0"/>
              <a:t>When</a:t>
            </a:r>
            <a:r>
              <a:rPr lang="en-US" sz="2200" b="1" dirty="0"/>
              <a:t> do such potential high-risk warning signs occur during the year prior to a long-term relapse. </a:t>
            </a:r>
            <a:endParaRPr lang="en-US" sz="2200" dirty="0"/>
          </a:p>
          <a:p>
            <a:r>
              <a:rPr lang="en-US" sz="2200" b="1" dirty="0"/>
              <a:t>4. What is the </a:t>
            </a:r>
            <a:r>
              <a:rPr lang="en-US" sz="2200" b="1" i="1" u="sng" dirty="0"/>
              <a:t>single most influential </a:t>
            </a:r>
            <a:r>
              <a:rPr lang="en-US" sz="2200" b="1" dirty="0"/>
              <a:t>reported contributor of relapse among individuals in prior full sustained remission who have subsequently relapsed. </a:t>
            </a:r>
            <a:endParaRPr lang="en-US" sz="2200" dirty="0"/>
          </a:p>
          <a:p>
            <a:endParaRPr lang="en-US" sz="2200" dirty="0"/>
          </a:p>
        </p:txBody>
      </p:sp>
    </p:spTree>
    <p:extLst>
      <p:ext uri="{BB962C8B-B14F-4D97-AF65-F5344CB8AC3E}">
        <p14:creationId xmlns:p14="http://schemas.microsoft.com/office/powerpoint/2010/main" val="1860114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DBCFDF-AB1B-DC00-1611-5C40BEBBF1B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703F61A-25DE-F5B4-EEAA-A46AC67DE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11719D3-0A60-E0B6-0A1B-54BD75EC359E}"/>
              </a:ext>
            </a:extLst>
          </p:cNvPr>
          <p:cNvSpPr>
            <a:spLocks noGrp="1"/>
          </p:cNvSpPr>
          <p:nvPr>
            <p:ph type="title"/>
          </p:nvPr>
        </p:nvSpPr>
        <p:spPr>
          <a:xfrm>
            <a:off x="838200" y="365125"/>
            <a:ext cx="10515600" cy="1325563"/>
          </a:xfrm>
        </p:spPr>
        <p:txBody>
          <a:bodyPr>
            <a:normAutofit/>
          </a:bodyPr>
          <a:lstStyle/>
          <a:p>
            <a:r>
              <a:rPr lang="en-US" sz="5400"/>
              <a:t>Results: Research Questions</a:t>
            </a:r>
          </a:p>
        </p:txBody>
      </p:sp>
      <p:sp>
        <p:nvSpPr>
          <p:cNvPr id="23" name="sketch line">
            <a:extLst>
              <a:ext uri="{FF2B5EF4-FFF2-40B4-BE49-F238E27FC236}">
                <a16:creationId xmlns:a16="http://schemas.microsoft.com/office/drawing/2014/main" id="{7A688C2A-B142-DEC0-0CE0-EA9299B1B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6790C9E-0BFE-4B5F-7726-7889D6AB8435}"/>
              </a:ext>
            </a:extLst>
          </p:cNvPr>
          <p:cNvSpPr>
            <a:spLocks noGrp="1"/>
          </p:cNvSpPr>
          <p:nvPr>
            <p:ph idx="1"/>
          </p:nvPr>
        </p:nvSpPr>
        <p:spPr>
          <a:xfrm>
            <a:off x="838200" y="1929384"/>
            <a:ext cx="10515600" cy="4251960"/>
          </a:xfrm>
        </p:spPr>
        <p:txBody>
          <a:bodyPr>
            <a:normAutofit/>
          </a:bodyPr>
          <a:lstStyle/>
          <a:p>
            <a:r>
              <a:rPr lang="en-US" sz="2200" b="1" dirty="0"/>
              <a:t>1. What are the commonly reported </a:t>
            </a:r>
            <a:r>
              <a:rPr lang="en-US" sz="2200" b="1" i="1" u="sng" dirty="0"/>
              <a:t>bio-psycho-social and health service use changes</a:t>
            </a:r>
            <a:r>
              <a:rPr lang="en-US" sz="2200" b="1" dirty="0"/>
              <a:t> that occur in the year prior to a relapse following full sustained remission for individuals recovering from AUD and to what </a:t>
            </a:r>
            <a:r>
              <a:rPr lang="en-US" sz="2200" b="1" u="sng" dirty="0"/>
              <a:t>degree of certainty </a:t>
            </a:r>
            <a:r>
              <a:rPr lang="en-US" sz="2200" b="1" dirty="0"/>
              <a:t>do such individuals </a:t>
            </a:r>
            <a:r>
              <a:rPr lang="en-US" sz="2200" b="1" i="1" u="sng" dirty="0"/>
              <a:t>attribute</a:t>
            </a:r>
            <a:r>
              <a:rPr lang="en-US" sz="2200" b="1" dirty="0"/>
              <a:t> such changes as </a:t>
            </a:r>
            <a:r>
              <a:rPr lang="en-US" sz="2200" b="1" i="1" u="sng" dirty="0"/>
              <a:t>contributing</a:t>
            </a:r>
            <a:r>
              <a:rPr lang="en-US" sz="2200" b="1" dirty="0"/>
              <a:t> to their relapse.  </a:t>
            </a:r>
            <a:endParaRPr lang="en-US" sz="2200" dirty="0"/>
          </a:p>
          <a:p>
            <a:r>
              <a:rPr lang="en-US" sz="2200" b="1" dirty="0">
                <a:solidFill>
                  <a:schemeClr val="bg1">
                    <a:lumMod val="85000"/>
                  </a:schemeClr>
                </a:solidFill>
              </a:rPr>
              <a:t>2. </a:t>
            </a:r>
            <a:r>
              <a:rPr lang="en-US" sz="2200" b="1" i="1" u="sng" dirty="0">
                <a:solidFill>
                  <a:schemeClr val="bg1">
                    <a:lumMod val="85000"/>
                  </a:schemeClr>
                </a:solidFill>
              </a:rPr>
              <a:t>What</a:t>
            </a:r>
            <a:r>
              <a:rPr lang="en-US" sz="2200" b="1" dirty="0">
                <a:solidFill>
                  <a:schemeClr val="bg1">
                    <a:lumMod val="85000"/>
                  </a:schemeClr>
                </a:solidFill>
              </a:rPr>
              <a:t> is the </a:t>
            </a:r>
            <a:r>
              <a:rPr lang="en-US" sz="2200" b="1" u="sng" dirty="0">
                <a:solidFill>
                  <a:schemeClr val="bg1">
                    <a:lumMod val="85000"/>
                  </a:schemeClr>
                </a:solidFill>
              </a:rPr>
              <a:t>nature and prevalence </a:t>
            </a:r>
            <a:r>
              <a:rPr lang="en-US" sz="2200" b="1" dirty="0">
                <a:solidFill>
                  <a:schemeClr val="bg1">
                    <a:lumMod val="85000"/>
                  </a:schemeClr>
                </a:solidFill>
              </a:rPr>
              <a:t>of the reported contributing relapse factors</a:t>
            </a:r>
            <a:endParaRPr lang="en-US" sz="2200" dirty="0">
              <a:solidFill>
                <a:schemeClr val="bg1">
                  <a:lumMod val="85000"/>
                </a:schemeClr>
              </a:solidFill>
            </a:endParaRPr>
          </a:p>
          <a:p>
            <a:r>
              <a:rPr lang="en-US" sz="2200" b="1" dirty="0">
                <a:solidFill>
                  <a:schemeClr val="bg1">
                    <a:lumMod val="85000"/>
                  </a:schemeClr>
                </a:solidFill>
              </a:rPr>
              <a:t>3. </a:t>
            </a:r>
            <a:r>
              <a:rPr lang="en-US" sz="2200" b="1" i="1" u="sng" dirty="0">
                <a:solidFill>
                  <a:schemeClr val="bg1">
                    <a:lumMod val="85000"/>
                  </a:schemeClr>
                </a:solidFill>
              </a:rPr>
              <a:t>When</a:t>
            </a:r>
            <a:r>
              <a:rPr lang="en-US" sz="2200" b="1" dirty="0">
                <a:solidFill>
                  <a:schemeClr val="bg1">
                    <a:lumMod val="85000"/>
                  </a:schemeClr>
                </a:solidFill>
              </a:rPr>
              <a:t> do such potential high-risk warning signs occur during the year prior to a long-term relapse. </a:t>
            </a:r>
            <a:endParaRPr lang="en-US" sz="2200" dirty="0">
              <a:solidFill>
                <a:schemeClr val="bg1">
                  <a:lumMod val="85000"/>
                </a:schemeClr>
              </a:solidFill>
            </a:endParaRPr>
          </a:p>
          <a:p>
            <a:r>
              <a:rPr lang="en-US" sz="2200" b="1" dirty="0">
                <a:solidFill>
                  <a:schemeClr val="bg1">
                    <a:lumMod val="85000"/>
                  </a:schemeClr>
                </a:solidFill>
              </a:rPr>
              <a:t>4. What is the </a:t>
            </a:r>
            <a:r>
              <a:rPr lang="en-US" sz="2200" b="1" i="1" u="sng" dirty="0">
                <a:solidFill>
                  <a:schemeClr val="bg1">
                    <a:lumMod val="85000"/>
                  </a:schemeClr>
                </a:solidFill>
              </a:rPr>
              <a:t>single most influential </a:t>
            </a:r>
            <a:r>
              <a:rPr lang="en-US" sz="2200" b="1" dirty="0">
                <a:solidFill>
                  <a:schemeClr val="bg1">
                    <a:lumMod val="85000"/>
                  </a:schemeClr>
                </a:solidFill>
              </a:rPr>
              <a:t>reported contributor of relapse among individuals in prior full sustained remission who have subsequently relapsed. </a:t>
            </a:r>
            <a:endParaRPr lang="en-US" sz="2200" dirty="0">
              <a:solidFill>
                <a:schemeClr val="bg1">
                  <a:lumMod val="85000"/>
                </a:schemeClr>
              </a:solidFill>
            </a:endParaRPr>
          </a:p>
          <a:p>
            <a:endParaRPr lang="en-US" sz="2200" dirty="0"/>
          </a:p>
        </p:txBody>
      </p:sp>
    </p:spTree>
    <p:extLst>
      <p:ext uri="{BB962C8B-B14F-4D97-AF65-F5344CB8AC3E}">
        <p14:creationId xmlns:p14="http://schemas.microsoft.com/office/powerpoint/2010/main" val="3509141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different colored bars&#10;&#10;AI-generated content may be incorrect.">
            <a:extLst>
              <a:ext uri="{FF2B5EF4-FFF2-40B4-BE49-F238E27FC236}">
                <a16:creationId xmlns:a16="http://schemas.microsoft.com/office/drawing/2014/main" id="{5D0E3AF7-843A-298D-0CC4-D41C0B935091}"/>
              </a:ext>
            </a:extLst>
          </p:cNvPr>
          <p:cNvPicPr>
            <a:picLocks noChangeAspect="1"/>
          </p:cNvPicPr>
          <p:nvPr/>
        </p:nvPicPr>
        <p:blipFill>
          <a:blip r:embed="rId2"/>
          <a:stretch>
            <a:fillRect/>
          </a:stretch>
        </p:blipFill>
        <p:spPr>
          <a:xfrm>
            <a:off x="1036055" y="0"/>
            <a:ext cx="10119889" cy="6190658"/>
          </a:xfrm>
          <a:prstGeom prst="rect">
            <a:avLst/>
          </a:prstGeom>
        </p:spPr>
      </p:pic>
      <p:pic>
        <p:nvPicPr>
          <p:cNvPr id="4" name="Picture 3" descr="A screenshot of a graph&#10;&#10;AI-generated content may be incorrect.">
            <a:extLst>
              <a:ext uri="{FF2B5EF4-FFF2-40B4-BE49-F238E27FC236}">
                <a16:creationId xmlns:a16="http://schemas.microsoft.com/office/drawing/2014/main" id="{D871C845-505D-9F84-C924-4D40FA323AD4}"/>
              </a:ext>
            </a:extLst>
          </p:cNvPr>
          <p:cNvPicPr>
            <a:picLocks noChangeAspect="1"/>
          </p:cNvPicPr>
          <p:nvPr/>
        </p:nvPicPr>
        <p:blipFill>
          <a:blip r:embed="rId3"/>
          <a:srcRect t="94657"/>
          <a:stretch/>
        </p:blipFill>
        <p:spPr>
          <a:xfrm>
            <a:off x="35842" y="6435306"/>
            <a:ext cx="12120316" cy="324312"/>
          </a:xfrm>
          <a:prstGeom prst="rect">
            <a:avLst/>
          </a:prstGeom>
        </p:spPr>
      </p:pic>
      <p:sp>
        <p:nvSpPr>
          <p:cNvPr id="2" name="TextBox 1">
            <a:extLst>
              <a:ext uri="{FF2B5EF4-FFF2-40B4-BE49-F238E27FC236}">
                <a16:creationId xmlns:a16="http://schemas.microsoft.com/office/drawing/2014/main" id="{3C5E08C3-8450-8129-6802-C17503227F44}"/>
              </a:ext>
            </a:extLst>
          </p:cNvPr>
          <p:cNvSpPr txBox="1"/>
          <p:nvPr/>
        </p:nvSpPr>
        <p:spPr>
          <a:xfrm>
            <a:off x="6301740" y="4526280"/>
            <a:ext cx="5724516" cy="954107"/>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Change factors ranked by </a:t>
            </a:r>
            <a:r>
              <a:rPr kumimoji="0" lang="en-US" sz="2800" b="0" i="0" u="sng" strike="noStrike" kern="1200" cap="none" spc="0" normalizeH="0" baseline="0" noProof="0" dirty="0">
                <a:ln>
                  <a:noFill/>
                </a:ln>
                <a:solidFill>
                  <a:prstClr val="white"/>
                </a:solidFill>
                <a:effectLst/>
                <a:uLnTx/>
                <a:uFillTx/>
                <a:latin typeface="Aptos" panose="02110004020202020204"/>
                <a:ea typeface="+mn-ea"/>
                <a:cs typeface="+mn-cs"/>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of occurrence </a:t>
            </a:r>
          </a:p>
        </p:txBody>
      </p:sp>
    </p:spTree>
    <p:extLst>
      <p:ext uri="{BB962C8B-B14F-4D97-AF65-F5344CB8AC3E}">
        <p14:creationId xmlns:p14="http://schemas.microsoft.com/office/powerpoint/2010/main" val="2853871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482EDA-D777-6708-5F97-684F31C5335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8FEE04E-F0F7-1F02-BBBB-553E8799A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18B86D6-262D-1B40-6955-36E7FBF2DFB8}"/>
              </a:ext>
            </a:extLst>
          </p:cNvPr>
          <p:cNvSpPr>
            <a:spLocks noGrp="1"/>
          </p:cNvSpPr>
          <p:nvPr>
            <p:ph type="title"/>
          </p:nvPr>
        </p:nvSpPr>
        <p:spPr>
          <a:xfrm>
            <a:off x="838200" y="365125"/>
            <a:ext cx="10515600" cy="1325563"/>
          </a:xfrm>
        </p:spPr>
        <p:txBody>
          <a:bodyPr>
            <a:normAutofit/>
          </a:bodyPr>
          <a:lstStyle/>
          <a:p>
            <a:r>
              <a:rPr lang="en-US" sz="5400"/>
              <a:t>Results: Research Questions</a:t>
            </a:r>
          </a:p>
        </p:txBody>
      </p:sp>
      <p:sp>
        <p:nvSpPr>
          <p:cNvPr id="23" name="sketch line">
            <a:extLst>
              <a:ext uri="{FF2B5EF4-FFF2-40B4-BE49-F238E27FC236}">
                <a16:creationId xmlns:a16="http://schemas.microsoft.com/office/drawing/2014/main" id="{08D753E9-C7EA-600D-DC0D-B3BE6326B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F0D6F8DF-E263-D910-B17B-5310C35E6B0A}"/>
              </a:ext>
            </a:extLst>
          </p:cNvPr>
          <p:cNvSpPr>
            <a:spLocks noGrp="1"/>
          </p:cNvSpPr>
          <p:nvPr>
            <p:ph idx="1"/>
          </p:nvPr>
        </p:nvSpPr>
        <p:spPr>
          <a:xfrm>
            <a:off x="838200" y="1929384"/>
            <a:ext cx="10515600" cy="4251960"/>
          </a:xfrm>
        </p:spPr>
        <p:txBody>
          <a:bodyPr>
            <a:normAutofit/>
          </a:bodyPr>
          <a:lstStyle/>
          <a:p>
            <a:r>
              <a:rPr lang="en-US" sz="2200" b="1" dirty="0">
                <a:solidFill>
                  <a:schemeClr val="bg1">
                    <a:lumMod val="85000"/>
                  </a:schemeClr>
                </a:solidFill>
              </a:rPr>
              <a:t>1. What are the commonly reported </a:t>
            </a:r>
            <a:r>
              <a:rPr lang="en-US" sz="2200" b="1" i="1" u="sng" dirty="0">
                <a:solidFill>
                  <a:schemeClr val="bg1">
                    <a:lumMod val="85000"/>
                  </a:schemeClr>
                </a:solidFill>
              </a:rPr>
              <a:t>bio-psycho-social and health service use changes</a:t>
            </a:r>
            <a:r>
              <a:rPr lang="en-US" sz="2200" b="1" dirty="0">
                <a:solidFill>
                  <a:schemeClr val="bg1">
                    <a:lumMod val="85000"/>
                  </a:schemeClr>
                </a:solidFill>
              </a:rPr>
              <a:t> that occur in the year prior to a relapse following full sustained remission for individuals recovering from AUD and to what </a:t>
            </a:r>
            <a:r>
              <a:rPr lang="en-US" sz="2200" b="1" u="sng" dirty="0">
                <a:solidFill>
                  <a:schemeClr val="bg1">
                    <a:lumMod val="85000"/>
                  </a:schemeClr>
                </a:solidFill>
              </a:rPr>
              <a:t>degree of certainty </a:t>
            </a:r>
            <a:r>
              <a:rPr lang="en-US" sz="2200" b="1" dirty="0">
                <a:solidFill>
                  <a:schemeClr val="bg1">
                    <a:lumMod val="85000"/>
                  </a:schemeClr>
                </a:solidFill>
              </a:rPr>
              <a:t>do such individuals </a:t>
            </a:r>
            <a:r>
              <a:rPr lang="en-US" sz="2200" b="1" i="1" u="sng" dirty="0">
                <a:solidFill>
                  <a:schemeClr val="bg1">
                    <a:lumMod val="85000"/>
                  </a:schemeClr>
                </a:solidFill>
              </a:rPr>
              <a:t>attribute</a:t>
            </a:r>
            <a:r>
              <a:rPr lang="en-US" sz="2200" b="1" dirty="0">
                <a:solidFill>
                  <a:schemeClr val="bg1">
                    <a:lumMod val="85000"/>
                  </a:schemeClr>
                </a:solidFill>
              </a:rPr>
              <a:t> such changes as </a:t>
            </a:r>
            <a:r>
              <a:rPr lang="en-US" sz="2200" b="1" i="1" u="sng" dirty="0">
                <a:solidFill>
                  <a:schemeClr val="bg1">
                    <a:lumMod val="85000"/>
                  </a:schemeClr>
                </a:solidFill>
              </a:rPr>
              <a:t>contributing</a:t>
            </a:r>
            <a:r>
              <a:rPr lang="en-US" sz="2200" b="1" dirty="0">
                <a:solidFill>
                  <a:schemeClr val="bg1">
                    <a:lumMod val="85000"/>
                  </a:schemeClr>
                </a:solidFill>
              </a:rPr>
              <a:t> to their relapse.  </a:t>
            </a:r>
            <a:endParaRPr lang="en-US" sz="2200" dirty="0">
              <a:solidFill>
                <a:schemeClr val="bg1">
                  <a:lumMod val="85000"/>
                </a:schemeClr>
              </a:solidFill>
            </a:endParaRPr>
          </a:p>
          <a:p>
            <a:r>
              <a:rPr lang="en-US" sz="2200" b="1" dirty="0"/>
              <a:t>2. </a:t>
            </a:r>
            <a:r>
              <a:rPr lang="en-US" sz="2200" b="1" i="1" u="sng" dirty="0"/>
              <a:t>What</a:t>
            </a:r>
            <a:r>
              <a:rPr lang="en-US" sz="2200" b="1" dirty="0"/>
              <a:t> is the </a:t>
            </a:r>
            <a:r>
              <a:rPr lang="en-US" sz="2200" b="1" u="sng" dirty="0"/>
              <a:t>nature and prevalence </a:t>
            </a:r>
            <a:r>
              <a:rPr lang="en-US" sz="2200" b="1" dirty="0"/>
              <a:t>of the reported contributing relapse factors </a:t>
            </a:r>
            <a:r>
              <a:rPr lang="en-US" sz="2200" b="1" u="sng" dirty="0"/>
              <a:t>within</a:t>
            </a:r>
            <a:r>
              <a:rPr lang="en-US" sz="2200" b="1" dirty="0"/>
              <a:t> people</a:t>
            </a:r>
            <a:endParaRPr lang="en-US" sz="2200" dirty="0"/>
          </a:p>
          <a:p>
            <a:r>
              <a:rPr lang="en-US" sz="2200" b="1" dirty="0">
                <a:solidFill>
                  <a:schemeClr val="bg1">
                    <a:lumMod val="85000"/>
                  </a:schemeClr>
                </a:solidFill>
              </a:rPr>
              <a:t>3. </a:t>
            </a:r>
            <a:r>
              <a:rPr lang="en-US" sz="2200" b="1" i="1" u="sng" dirty="0">
                <a:solidFill>
                  <a:schemeClr val="bg1">
                    <a:lumMod val="85000"/>
                  </a:schemeClr>
                </a:solidFill>
              </a:rPr>
              <a:t>When</a:t>
            </a:r>
            <a:r>
              <a:rPr lang="en-US" sz="2200" b="1" dirty="0">
                <a:solidFill>
                  <a:schemeClr val="bg1">
                    <a:lumMod val="85000"/>
                  </a:schemeClr>
                </a:solidFill>
              </a:rPr>
              <a:t> do such potential high-risk warning signs occur during the year prior to a long-term relapse. </a:t>
            </a:r>
            <a:endParaRPr lang="en-US" sz="2200" dirty="0">
              <a:solidFill>
                <a:schemeClr val="bg1">
                  <a:lumMod val="85000"/>
                </a:schemeClr>
              </a:solidFill>
            </a:endParaRPr>
          </a:p>
          <a:p>
            <a:r>
              <a:rPr lang="en-US" sz="2200" b="1" dirty="0">
                <a:solidFill>
                  <a:schemeClr val="bg1">
                    <a:lumMod val="85000"/>
                  </a:schemeClr>
                </a:solidFill>
              </a:rPr>
              <a:t>4. What is the </a:t>
            </a:r>
            <a:r>
              <a:rPr lang="en-US" sz="2200" b="1" i="1" u="sng" dirty="0">
                <a:solidFill>
                  <a:schemeClr val="bg1">
                    <a:lumMod val="85000"/>
                  </a:schemeClr>
                </a:solidFill>
              </a:rPr>
              <a:t>single most influential </a:t>
            </a:r>
            <a:r>
              <a:rPr lang="en-US" sz="2200" b="1" dirty="0">
                <a:solidFill>
                  <a:schemeClr val="bg1">
                    <a:lumMod val="85000"/>
                  </a:schemeClr>
                </a:solidFill>
              </a:rPr>
              <a:t>reported contributor of relapse among individuals in prior full sustained remission who have subsequently relapsed. </a:t>
            </a:r>
            <a:endParaRPr lang="en-US" sz="2200" dirty="0">
              <a:solidFill>
                <a:schemeClr val="bg1">
                  <a:lumMod val="85000"/>
                </a:schemeClr>
              </a:solidFill>
            </a:endParaRPr>
          </a:p>
          <a:p>
            <a:endParaRPr lang="en-US" sz="2200" dirty="0"/>
          </a:p>
        </p:txBody>
      </p:sp>
    </p:spTree>
    <p:extLst>
      <p:ext uri="{BB962C8B-B14F-4D97-AF65-F5344CB8AC3E}">
        <p14:creationId xmlns:p14="http://schemas.microsoft.com/office/powerpoint/2010/main" val="3732792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rt with different colored bars&#10;&#10;AI-generated content may be incorrect.">
            <a:extLst>
              <a:ext uri="{FF2B5EF4-FFF2-40B4-BE49-F238E27FC236}">
                <a16:creationId xmlns:a16="http://schemas.microsoft.com/office/drawing/2014/main" id="{138E6313-C073-8ADA-AB51-CD922DF2552D}"/>
              </a:ext>
            </a:extLst>
          </p:cNvPr>
          <p:cNvPicPr>
            <a:picLocks noChangeAspect="1"/>
          </p:cNvPicPr>
          <p:nvPr/>
        </p:nvPicPr>
        <p:blipFill>
          <a:blip r:embed="rId2"/>
          <a:stretch>
            <a:fillRect/>
          </a:stretch>
        </p:blipFill>
        <p:spPr>
          <a:xfrm>
            <a:off x="744669" y="0"/>
            <a:ext cx="10702661" cy="6198901"/>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A37B08AE-76A8-CF41-A220-85FFD1BE394A}"/>
              </a:ext>
            </a:extLst>
          </p:cNvPr>
          <p:cNvPicPr>
            <a:picLocks noChangeAspect="1"/>
          </p:cNvPicPr>
          <p:nvPr/>
        </p:nvPicPr>
        <p:blipFill>
          <a:blip r:embed="rId3"/>
          <a:srcRect t="94657"/>
          <a:stretch/>
        </p:blipFill>
        <p:spPr>
          <a:xfrm>
            <a:off x="35842" y="6293922"/>
            <a:ext cx="12120316" cy="564078"/>
          </a:xfrm>
          <a:prstGeom prst="rect">
            <a:avLst/>
          </a:prstGeom>
        </p:spPr>
      </p:pic>
      <p:sp>
        <p:nvSpPr>
          <p:cNvPr id="2" name="TextBox 1">
            <a:extLst>
              <a:ext uri="{FF2B5EF4-FFF2-40B4-BE49-F238E27FC236}">
                <a16:creationId xmlns:a16="http://schemas.microsoft.com/office/drawing/2014/main" id="{529C440C-C6F1-0D1A-E48B-F7F4D31624A4}"/>
              </a:ext>
            </a:extLst>
          </p:cNvPr>
          <p:cNvSpPr txBox="1"/>
          <p:nvPr/>
        </p:nvSpPr>
        <p:spPr>
          <a:xfrm>
            <a:off x="-5901" y="3099450"/>
            <a:ext cx="1501140" cy="31700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Change factors ranked by risk </a:t>
            </a:r>
            <a:r>
              <a:rPr kumimoji="0" lang="en-US" sz="2000" b="0" i="0" u="sng" strike="noStrike" kern="1200" cap="none" spc="0" normalizeH="0" baseline="0" noProof="0" dirty="0">
                <a:ln>
                  <a:noFill/>
                </a:ln>
                <a:solidFill>
                  <a:prstClr val="white"/>
                </a:solidFill>
                <a:effectLst/>
                <a:uLnTx/>
                <a:uFillTx/>
                <a:latin typeface="Aptos" panose="02110004020202020204"/>
                <a:ea typeface="+mn-ea"/>
                <a:cs typeface="+mn-cs"/>
              </a:rPr>
              <a:t>potency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(degree to which  they “definitely”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contributed to relapse)</a:t>
            </a:r>
          </a:p>
        </p:txBody>
      </p:sp>
    </p:spTree>
    <p:extLst>
      <p:ext uri="{BB962C8B-B14F-4D97-AF65-F5344CB8AC3E}">
        <p14:creationId xmlns:p14="http://schemas.microsoft.com/office/powerpoint/2010/main" val="1789816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41CF5-A6F7-95A7-E13F-9EF59C9BE79C}"/>
              </a:ext>
            </a:extLst>
          </p:cNvPr>
          <p:cNvPicPr>
            <a:picLocks noChangeAspect="1"/>
          </p:cNvPicPr>
          <p:nvPr/>
        </p:nvPicPr>
        <p:blipFill>
          <a:blip r:embed="rId2">
            <a:extLst>
              <a:ext uri="{28A0092B-C50C-407E-A947-70E740481C1C}">
                <a14:useLocalDpi xmlns:a14="http://schemas.microsoft.com/office/drawing/2010/main" val="0"/>
              </a:ext>
            </a:extLst>
          </a:blip>
          <a:srcRect l="5277" r="5970"/>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DCD928E1-90BB-0E82-1E24-F91B59ECA6B5}"/>
              </a:ext>
            </a:extLst>
          </p:cNvPr>
          <p:cNvSpPr txBox="1"/>
          <p:nvPr/>
        </p:nvSpPr>
        <p:spPr>
          <a:xfrm>
            <a:off x="398936" y="667657"/>
            <a:ext cx="2899410" cy="526297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Recovery is like riding a bike: to stay balanced you have to keep pedaling…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ptos" panose="02110004020202020204"/>
              </a:rPr>
              <a:t>You can coast for a while, but if you don’t peddle sooner or later you’ll start to wobble and you’ll fall off</a:t>
            </a:r>
            <a:endPar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6771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5FF79A-2BC8-5868-501E-06C334051F2F}"/>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6C8D601-F571-501D-AC25-B9503BF9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CAFAED2-5D6B-C33C-3313-7CCD6D3F1C0B}"/>
              </a:ext>
            </a:extLst>
          </p:cNvPr>
          <p:cNvSpPr>
            <a:spLocks noGrp="1"/>
          </p:cNvSpPr>
          <p:nvPr>
            <p:ph type="title"/>
          </p:nvPr>
        </p:nvSpPr>
        <p:spPr>
          <a:xfrm>
            <a:off x="838200" y="365125"/>
            <a:ext cx="10515600" cy="1325563"/>
          </a:xfrm>
        </p:spPr>
        <p:txBody>
          <a:bodyPr>
            <a:normAutofit/>
          </a:bodyPr>
          <a:lstStyle/>
          <a:p>
            <a:r>
              <a:rPr lang="en-US" sz="5400"/>
              <a:t>Results: Research Questions</a:t>
            </a:r>
          </a:p>
        </p:txBody>
      </p:sp>
      <p:sp>
        <p:nvSpPr>
          <p:cNvPr id="23" name="sketch line">
            <a:extLst>
              <a:ext uri="{FF2B5EF4-FFF2-40B4-BE49-F238E27FC236}">
                <a16:creationId xmlns:a16="http://schemas.microsoft.com/office/drawing/2014/main" id="{BA2A8CA5-2859-1919-BF34-775F7CD99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593FD06-E8CB-1C24-865F-7D1788E7AF85}"/>
              </a:ext>
            </a:extLst>
          </p:cNvPr>
          <p:cNvSpPr>
            <a:spLocks noGrp="1"/>
          </p:cNvSpPr>
          <p:nvPr>
            <p:ph idx="1"/>
          </p:nvPr>
        </p:nvSpPr>
        <p:spPr>
          <a:xfrm>
            <a:off x="838200" y="1929384"/>
            <a:ext cx="10515600" cy="4251960"/>
          </a:xfrm>
        </p:spPr>
        <p:txBody>
          <a:bodyPr>
            <a:normAutofit/>
          </a:bodyPr>
          <a:lstStyle/>
          <a:p>
            <a:r>
              <a:rPr lang="en-US" sz="2200" b="1" dirty="0">
                <a:solidFill>
                  <a:schemeClr val="bg1">
                    <a:lumMod val="85000"/>
                  </a:schemeClr>
                </a:solidFill>
              </a:rPr>
              <a:t>1. What are the commonly reported </a:t>
            </a:r>
            <a:r>
              <a:rPr lang="en-US" sz="2200" b="1" i="1" u="sng" dirty="0">
                <a:solidFill>
                  <a:schemeClr val="bg1">
                    <a:lumMod val="85000"/>
                  </a:schemeClr>
                </a:solidFill>
              </a:rPr>
              <a:t>bio-psycho-social and health service use changes</a:t>
            </a:r>
            <a:r>
              <a:rPr lang="en-US" sz="2200" b="1" dirty="0">
                <a:solidFill>
                  <a:schemeClr val="bg1">
                    <a:lumMod val="85000"/>
                  </a:schemeClr>
                </a:solidFill>
              </a:rPr>
              <a:t> that occur in the year prior to a relapse following full sustained remission for individuals recovering from AUD and to what </a:t>
            </a:r>
            <a:r>
              <a:rPr lang="en-US" sz="2200" b="1" u="sng" dirty="0">
                <a:solidFill>
                  <a:schemeClr val="bg1">
                    <a:lumMod val="85000"/>
                  </a:schemeClr>
                </a:solidFill>
              </a:rPr>
              <a:t>degree of certainty </a:t>
            </a:r>
            <a:r>
              <a:rPr lang="en-US" sz="2200" b="1" dirty="0">
                <a:solidFill>
                  <a:schemeClr val="bg1">
                    <a:lumMod val="85000"/>
                  </a:schemeClr>
                </a:solidFill>
              </a:rPr>
              <a:t>do such individuals </a:t>
            </a:r>
            <a:r>
              <a:rPr lang="en-US" sz="2200" b="1" i="1" u="sng" dirty="0">
                <a:solidFill>
                  <a:schemeClr val="bg1">
                    <a:lumMod val="85000"/>
                  </a:schemeClr>
                </a:solidFill>
              </a:rPr>
              <a:t>attribute</a:t>
            </a:r>
            <a:r>
              <a:rPr lang="en-US" sz="2200" b="1" dirty="0">
                <a:solidFill>
                  <a:schemeClr val="bg1">
                    <a:lumMod val="85000"/>
                  </a:schemeClr>
                </a:solidFill>
              </a:rPr>
              <a:t> such changes as </a:t>
            </a:r>
            <a:r>
              <a:rPr lang="en-US" sz="2200" b="1" i="1" u="sng" dirty="0">
                <a:solidFill>
                  <a:schemeClr val="bg1">
                    <a:lumMod val="85000"/>
                  </a:schemeClr>
                </a:solidFill>
              </a:rPr>
              <a:t>contributing</a:t>
            </a:r>
            <a:r>
              <a:rPr lang="en-US" sz="2200" b="1" dirty="0">
                <a:solidFill>
                  <a:schemeClr val="bg1">
                    <a:lumMod val="85000"/>
                  </a:schemeClr>
                </a:solidFill>
              </a:rPr>
              <a:t> to their relapse.  </a:t>
            </a:r>
            <a:endParaRPr lang="en-US" sz="2200" dirty="0">
              <a:solidFill>
                <a:schemeClr val="bg1">
                  <a:lumMod val="85000"/>
                </a:schemeClr>
              </a:solidFill>
            </a:endParaRPr>
          </a:p>
          <a:p>
            <a:r>
              <a:rPr lang="en-US" sz="2200" b="1" dirty="0">
                <a:solidFill>
                  <a:schemeClr val="bg1">
                    <a:lumMod val="85000"/>
                  </a:schemeClr>
                </a:solidFill>
              </a:rPr>
              <a:t>2. </a:t>
            </a:r>
            <a:r>
              <a:rPr lang="en-US" sz="2200" b="1" i="1" u="sng" dirty="0">
                <a:solidFill>
                  <a:schemeClr val="bg1">
                    <a:lumMod val="85000"/>
                  </a:schemeClr>
                </a:solidFill>
              </a:rPr>
              <a:t>What</a:t>
            </a:r>
            <a:r>
              <a:rPr lang="en-US" sz="2200" b="1" dirty="0">
                <a:solidFill>
                  <a:schemeClr val="bg1">
                    <a:lumMod val="85000"/>
                  </a:schemeClr>
                </a:solidFill>
              </a:rPr>
              <a:t> is the </a:t>
            </a:r>
            <a:r>
              <a:rPr lang="en-US" sz="2200" b="1" u="sng" dirty="0">
                <a:solidFill>
                  <a:schemeClr val="bg1">
                    <a:lumMod val="85000"/>
                  </a:schemeClr>
                </a:solidFill>
              </a:rPr>
              <a:t>nature and prevalence </a:t>
            </a:r>
            <a:r>
              <a:rPr lang="en-US" sz="2200" b="1" dirty="0">
                <a:solidFill>
                  <a:schemeClr val="bg1">
                    <a:lumMod val="85000"/>
                  </a:schemeClr>
                </a:solidFill>
              </a:rPr>
              <a:t>of the reported contributing relapse factors</a:t>
            </a:r>
            <a:endParaRPr lang="en-US" sz="2200" dirty="0">
              <a:solidFill>
                <a:schemeClr val="bg1">
                  <a:lumMod val="85000"/>
                </a:schemeClr>
              </a:solidFill>
            </a:endParaRPr>
          </a:p>
          <a:p>
            <a:r>
              <a:rPr lang="en-US" sz="2200" b="1" dirty="0"/>
              <a:t>3. </a:t>
            </a:r>
            <a:r>
              <a:rPr lang="en-US" sz="2200" b="1" i="1" u="sng" dirty="0"/>
              <a:t>When</a:t>
            </a:r>
            <a:r>
              <a:rPr lang="en-US" sz="2200" b="1" dirty="0"/>
              <a:t> do such potential high-risk warning signs occur during the year prior to a long-term relapse. </a:t>
            </a:r>
            <a:endParaRPr lang="en-US" sz="2200" dirty="0"/>
          </a:p>
          <a:p>
            <a:r>
              <a:rPr lang="en-US" sz="2200" b="1" dirty="0">
                <a:solidFill>
                  <a:schemeClr val="bg1">
                    <a:lumMod val="85000"/>
                  </a:schemeClr>
                </a:solidFill>
              </a:rPr>
              <a:t>4. What is the </a:t>
            </a:r>
            <a:r>
              <a:rPr lang="en-US" sz="2200" b="1" i="1" u="sng" dirty="0">
                <a:solidFill>
                  <a:schemeClr val="bg1">
                    <a:lumMod val="85000"/>
                  </a:schemeClr>
                </a:solidFill>
              </a:rPr>
              <a:t>single most influential </a:t>
            </a:r>
            <a:r>
              <a:rPr lang="en-US" sz="2200" b="1" dirty="0">
                <a:solidFill>
                  <a:schemeClr val="bg1">
                    <a:lumMod val="85000"/>
                  </a:schemeClr>
                </a:solidFill>
              </a:rPr>
              <a:t>reported contributor of relapse among individuals in prior full sustained remission who have subsequently relapsed. </a:t>
            </a:r>
            <a:endParaRPr lang="en-US" sz="2200" dirty="0">
              <a:solidFill>
                <a:schemeClr val="bg1">
                  <a:lumMod val="85000"/>
                </a:schemeClr>
              </a:solidFill>
            </a:endParaRPr>
          </a:p>
          <a:p>
            <a:endParaRPr lang="en-US" sz="2200" dirty="0"/>
          </a:p>
        </p:txBody>
      </p:sp>
    </p:spTree>
    <p:extLst>
      <p:ext uri="{BB962C8B-B14F-4D97-AF65-F5344CB8AC3E}">
        <p14:creationId xmlns:p14="http://schemas.microsoft.com/office/powerpoint/2010/main" val="8650029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CD72-A334-50F0-1581-A6636AEE8B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FB2E7A-1E3E-726B-51C0-79141A8D943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B0C41D-EEDC-D5A6-3483-5D8581FEDF4C}"/>
              </a:ext>
            </a:extLst>
          </p:cNvPr>
          <p:cNvPicPr>
            <a:picLocks noChangeAspect="1"/>
          </p:cNvPicPr>
          <p:nvPr/>
        </p:nvPicPr>
        <p:blipFill>
          <a:blip r:embed="rId2"/>
          <a:stretch>
            <a:fillRect/>
          </a:stretch>
        </p:blipFill>
        <p:spPr>
          <a:xfrm>
            <a:off x="2667000" y="0"/>
            <a:ext cx="6858000" cy="6858000"/>
          </a:xfrm>
          <a:prstGeom prst="rect">
            <a:avLst/>
          </a:prstGeom>
        </p:spPr>
      </p:pic>
      <p:sp>
        <p:nvSpPr>
          <p:cNvPr id="5" name="TextBox 4">
            <a:extLst>
              <a:ext uri="{FF2B5EF4-FFF2-40B4-BE49-F238E27FC236}">
                <a16:creationId xmlns:a16="http://schemas.microsoft.com/office/drawing/2014/main" id="{B3044319-D9DB-F0B9-9713-410DE1992F12}"/>
              </a:ext>
            </a:extLst>
          </p:cNvPr>
          <p:cNvSpPr txBox="1"/>
          <p:nvPr/>
        </p:nvSpPr>
        <p:spPr>
          <a:xfrm>
            <a:off x="9292590" y="0"/>
            <a:ext cx="2899410" cy="6124754"/>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Marginal graphs show change in frequency of reported change factors across 12 months prior to relapse horizon - </a:t>
            </a:r>
            <a:r>
              <a:rPr kumimoji="0" lang="en-US" sz="2800" b="0" i="0" u="sng" strike="noStrike" kern="1200" cap="none" spc="0" normalizeH="0" baseline="0" noProof="0" dirty="0">
                <a:ln>
                  <a:noFill/>
                </a:ln>
                <a:solidFill>
                  <a:prstClr val="white"/>
                </a:solidFill>
                <a:effectLst/>
                <a:uLnTx/>
                <a:uFillTx/>
                <a:latin typeface="Aptos" panose="02110004020202020204"/>
                <a:ea typeface="+mn-ea"/>
                <a:cs typeface="+mn-cs"/>
              </a:rPr>
              <a:t>darker</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 colors represent </a:t>
            </a:r>
            <a:r>
              <a:rPr kumimoji="0" lang="en-US" sz="2800" b="0" i="0" u="sng" strike="noStrike" kern="1200" cap="none" spc="0" normalizeH="0" baseline="0" noProof="0" dirty="0">
                <a:ln>
                  <a:noFill/>
                </a:ln>
                <a:solidFill>
                  <a:prstClr val="white"/>
                </a:solidFill>
                <a:effectLst/>
                <a:uLnTx/>
                <a:uFillTx/>
                <a:latin typeface="Aptos" panose="02110004020202020204"/>
                <a:ea typeface="+mn-ea"/>
                <a:cs typeface="+mn-cs"/>
              </a:rPr>
              <a:t>proportion</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 that “</a:t>
            </a:r>
            <a:r>
              <a:rPr kumimoji="0" lang="en-US" sz="2800" b="0" i="0" u="sng" strike="noStrike" kern="1200" cap="none" spc="0" normalizeH="0" baseline="0" noProof="0" dirty="0">
                <a:ln>
                  <a:noFill/>
                </a:ln>
                <a:solidFill>
                  <a:prstClr val="white"/>
                </a:solidFill>
                <a:effectLst/>
                <a:uLnTx/>
                <a:uFillTx/>
                <a:latin typeface="Aptos" panose="02110004020202020204"/>
                <a:ea typeface="+mn-ea"/>
                <a:cs typeface="+mn-cs"/>
              </a:rPr>
              <a:t>definitely</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2800" b="0" i="0" u="sng" strike="noStrike" kern="1200" cap="none" spc="0" normalizeH="0" baseline="0" noProof="0" dirty="0">
                <a:ln>
                  <a:noFill/>
                </a:ln>
                <a:solidFill>
                  <a:prstClr val="white"/>
                </a:solidFill>
                <a:effectLst/>
                <a:uLnTx/>
                <a:uFillTx/>
                <a:latin typeface="Aptos" panose="02110004020202020204"/>
                <a:ea typeface="+mn-ea"/>
                <a:cs typeface="+mn-cs"/>
              </a:rPr>
              <a:t>contributed</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 across the entire sample</a:t>
            </a:r>
          </a:p>
        </p:txBody>
      </p:sp>
    </p:spTree>
    <p:extLst>
      <p:ext uri="{BB962C8B-B14F-4D97-AF65-F5344CB8AC3E}">
        <p14:creationId xmlns:p14="http://schemas.microsoft.com/office/powerpoint/2010/main" val="38632703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FDD313-7AAB-DBF0-223F-1F27FE116619}"/>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880BC59-1FEA-E143-C65B-E25C2A1D4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0C7D21B-F0F3-5172-7830-F6415D81329D}"/>
              </a:ext>
            </a:extLst>
          </p:cNvPr>
          <p:cNvSpPr>
            <a:spLocks noGrp="1"/>
          </p:cNvSpPr>
          <p:nvPr>
            <p:ph type="title"/>
          </p:nvPr>
        </p:nvSpPr>
        <p:spPr>
          <a:xfrm>
            <a:off x="838200" y="365125"/>
            <a:ext cx="10515600" cy="1325563"/>
          </a:xfrm>
        </p:spPr>
        <p:txBody>
          <a:bodyPr>
            <a:normAutofit/>
          </a:bodyPr>
          <a:lstStyle/>
          <a:p>
            <a:r>
              <a:rPr lang="en-US" sz="5400"/>
              <a:t>Results: Research Questions</a:t>
            </a:r>
          </a:p>
        </p:txBody>
      </p:sp>
      <p:sp>
        <p:nvSpPr>
          <p:cNvPr id="23" name="sketch line">
            <a:extLst>
              <a:ext uri="{FF2B5EF4-FFF2-40B4-BE49-F238E27FC236}">
                <a16:creationId xmlns:a16="http://schemas.microsoft.com/office/drawing/2014/main" id="{4E8F2B4A-F42A-D1A4-7AB0-8AD1885EF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01B15A7-43C8-650E-BB1B-29F443D1691A}"/>
              </a:ext>
            </a:extLst>
          </p:cNvPr>
          <p:cNvSpPr>
            <a:spLocks noGrp="1"/>
          </p:cNvSpPr>
          <p:nvPr>
            <p:ph idx="1"/>
          </p:nvPr>
        </p:nvSpPr>
        <p:spPr>
          <a:xfrm>
            <a:off x="838200" y="1929384"/>
            <a:ext cx="10515600" cy="4251960"/>
          </a:xfrm>
        </p:spPr>
        <p:txBody>
          <a:bodyPr>
            <a:normAutofit/>
          </a:bodyPr>
          <a:lstStyle/>
          <a:p>
            <a:r>
              <a:rPr lang="en-US" sz="2200" b="1" dirty="0">
                <a:solidFill>
                  <a:schemeClr val="bg1">
                    <a:lumMod val="85000"/>
                  </a:schemeClr>
                </a:solidFill>
              </a:rPr>
              <a:t>1. What are the commonly reported </a:t>
            </a:r>
            <a:r>
              <a:rPr lang="en-US" sz="2200" b="1" i="1" u="sng" dirty="0">
                <a:solidFill>
                  <a:schemeClr val="bg1">
                    <a:lumMod val="85000"/>
                  </a:schemeClr>
                </a:solidFill>
              </a:rPr>
              <a:t>bio-psycho-social and health service use changes</a:t>
            </a:r>
            <a:r>
              <a:rPr lang="en-US" sz="2200" b="1" dirty="0">
                <a:solidFill>
                  <a:schemeClr val="bg1">
                    <a:lumMod val="85000"/>
                  </a:schemeClr>
                </a:solidFill>
              </a:rPr>
              <a:t> that occur in the year prior to a relapse following full sustained remission for individuals recovering from AUD and to what </a:t>
            </a:r>
            <a:r>
              <a:rPr lang="en-US" sz="2200" b="1" u="sng" dirty="0">
                <a:solidFill>
                  <a:schemeClr val="bg1">
                    <a:lumMod val="85000"/>
                  </a:schemeClr>
                </a:solidFill>
              </a:rPr>
              <a:t>degree of certainty </a:t>
            </a:r>
            <a:r>
              <a:rPr lang="en-US" sz="2200" b="1" dirty="0">
                <a:solidFill>
                  <a:schemeClr val="bg1">
                    <a:lumMod val="85000"/>
                  </a:schemeClr>
                </a:solidFill>
              </a:rPr>
              <a:t>do such individuals </a:t>
            </a:r>
            <a:r>
              <a:rPr lang="en-US" sz="2200" b="1" i="1" u="sng" dirty="0">
                <a:solidFill>
                  <a:schemeClr val="bg1">
                    <a:lumMod val="85000"/>
                  </a:schemeClr>
                </a:solidFill>
              </a:rPr>
              <a:t>attribute</a:t>
            </a:r>
            <a:r>
              <a:rPr lang="en-US" sz="2200" b="1" dirty="0">
                <a:solidFill>
                  <a:schemeClr val="bg1">
                    <a:lumMod val="85000"/>
                  </a:schemeClr>
                </a:solidFill>
              </a:rPr>
              <a:t> such changes as </a:t>
            </a:r>
            <a:r>
              <a:rPr lang="en-US" sz="2200" b="1" i="1" u="sng" dirty="0">
                <a:solidFill>
                  <a:schemeClr val="bg1">
                    <a:lumMod val="85000"/>
                  </a:schemeClr>
                </a:solidFill>
              </a:rPr>
              <a:t>contributing</a:t>
            </a:r>
            <a:r>
              <a:rPr lang="en-US" sz="2200" b="1" dirty="0">
                <a:solidFill>
                  <a:schemeClr val="bg1">
                    <a:lumMod val="85000"/>
                  </a:schemeClr>
                </a:solidFill>
              </a:rPr>
              <a:t> to their relapse.  </a:t>
            </a:r>
            <a:endParaRPr lang="en-US" sz="2200" dirty="0">
              <a:solidFill>
                <a:schemeClr val="bg1">
                  <a:lumMod val="85000"/>
                </a:schemeClr>
              </a:solidFill>
            </a:endParaRPr>
          </a:p>
          <a:p>
            <a:r>
              <a:rPr lang="en-US" sz="2200" b="1" dirty="0">
                <a:solidFill>
                  <a:schemeClr val="bg1">
                    <a:lumMod val="85000"/>
                  </a:schemeClr>
                </a:solidFill>
              </a:rPr>
              <a:t>2. </a:t>
            </a:r>
            <a:r>
              <a:rPr lang="en-US" sz="2200" b="1" i="1" u="sng" dirty="0">
                <a:solidFill>
                  <a:schemeClr val="bg1">
                    <a:lumMod val="85000"/>
                  </a:schemeClr>
                </a:solidFill>
              </a:rPr>
              <a:t>What</a:t>
            </a:r>
            <a:r>
              <a:rPr lang="en-US" sz="2200" b="1" dirty="0">
                <a:solidFill>
                  <a:schemeClr val="bg1">
                    <a:lumMod val="85000"/>
                  </a:schemeClr>
                </a:solidFill>
              </a:rPr>
              <a:t> is the </a:t>
            </a:r>
            <a:r>
              <a:rPr lang="en-US" sz="2200" b="1" u="sng" dirty="0">
                <a:solidFill>
                  <a:schemeClr val="bg1">
                    <a:lumMod val="85000"/>
                  </a:schemeClr>
                </a:solidFill>
              </a:rPr>
              <a:t>nature and prevalence </a:t>
            </a:r>
            <a:r>
              <a:rPr lang="en-US" sz="2200" b="1" dirty="0">
                <a:solidFill>
                  <a:schemeClr val="bg1">
                    <a:lumMod val="85000"/>
                  </a:schemeClr>
                </a:solidFill>
              </a:rPr>
              <a:t>of the reported contributing relapse factors</a:t>
            </a:r>
            <a:endParaRPr lang="en-US" sz="2200" dirty="0">
              <a:solidFill>
                <a:schemeClr val="bg1">
                  <a:lumMod val="85000"/>
                </a:schemeClr>
              </a:solidFill>
            </a:endParaRPr>
          </a:p>
          <a:p>
            <a:r>
              <a:rPr lang="en-US" sz="2200" b="1" dirty="0">
                <a:solidFill>
                  <a:schemeClr val="bg1">
                    <a:lumMod val="85000"/>
                  </a:schemeClr>
                </a:solidFill>
              </a:rPr>
              <a:t>3. </a:t>
            </a:r>
            <a:r>
              <a:rPr lang="en-US" sz="2200" b="1" i="1" u="sng" dirty="0">
                <a:solidFill>
                  <a:schemeClr val="bg1">
                    <a:lumMod val="85000"/>
                  </a:schemeClr>
                </a:solidFill>
              </a:rPr>
              <a:t>When</a:t>
            </a:r>
            <a:r>
              <a:rPr lang="en-US" sz="2200" b="1" dirty="0">
                <a:solidFill>
                  <a:schemeClr val="bg1">
                    <a:lumMod val="85000"/>
                  </a:schemeClr>
                </a:solidFill>
              </a:rPr>
              <a:t> do such potential high-risk warning signs occur during the year prior to a long-term relapse. </a:t>
            </a:r>
            <a:endParaRPr lang="en-US" sz="2200" dirty="0">
              <a:solidFill>
                <a:schemeClr val="bg1">
                  <a:lumMod val="85000"/>
                </a:schemeClr>
              </a:solidFill>
            </a:endParaRPr>
          </a:p>
          <a:p>
            <a:r>
              <a:rPr lang="en-US" sz="2200" b="1" dirty="0"/>
              <a:t>4. What is the </a:t>
            </a:r>
            <a:r>
              <a:rPr lang="en-US" sz="2200" b="1" i="1" u="sng" dirty="0"/>
              <a:t>single most influential </a:t>
            </a:r>
            <a:r>
              <a:rPr lang="en-US" sz="2200" b="1" dirty="0"/>
              <a:t>reported contributor of relapse among individuals in prior full sustained remission who have subsequently relapsed. </a:t>
            </a:r>
            <a:endParaRPr lang="en-US" sz="2200" dirty="0"/>
          </a:p>
          <a:p>
            <a:endParaRPr lang="en-US" sz="2200" dirty="0"/>
          </a:p>
        </p:txBody>
      </p:sp>
    </p:spTree>
    <p:extLst>
      <p:ext uri="{BB962C8B-B14F-4D97-AF65-F5344CB8AC3E}">
        <p14:creationId xmlns:p14="http://schemas.microsoft.com/office/powerpoint/2010/main" val="16015644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colorful bars&#10;&#10;AI-generated content may be incorrect.">
            <a:extLst>
              <a:ext uri="{FF2B5EF4-FFF2-40B4-BE49-F238E27FC236}">
                <a16:creationId xmlns:a16="http://schemas.microsoft.com/office/drawing/2014/main" id="{5249B0D3-2A5A-BFD1-B133-D2058303FF40}"/>
              </a:ext>
            </a:extLst>
          </p:cNvPr>
          <p:cNvPicPr>
            <a:picLocks noChangeAspect="1"/>
          </p:cNvPicPr>
          <p:nvPr/>
        </p:nvPicPr>
        <p:blipFill>
          <a:blip r:embed="rId2"/>
          <a:stretch>
            <a:fillRect/>
          </a:stretch>
        </p:blipFill>
        <p:spPr>
          <a:xfrm>
            <a:off x="0" y="68743"/>
            <a:ext cx="12007516" cy="6618821"/>
          </a:xfrm>
          <a:prstGeom prst="rect">
            <a:avLst/>
          </a:prstGeom>
        </p:spPr>
      </p:pic>
      <p:sp>
        <p:nvSpPr>
          <p:cNvPr id="2" name="TextBox 1">
            <a:extLst>
              <a:ext uri="{FF2B5EF4-FFF2-40B4-BE49-F238E27FC236}">
                <a16:creationId xmlns:a16="http://schemas.microsoft.com/office/drawing/2014/main" id="{DEABC7E6-ACA1-0F50-ABD8-DF7BE90989C4}"/>
              </a:ext>
            </a:extLst>
          </p:cNvPr>
          <p:cNvSpPr txBox="1"/>
          <p:nvPr/>
        </p:nvSpPr>
        <p:spPr>
          <a:xfrm>
            <a:off x="6096000" y="2828835"/>
            <a:ext cx="4640580" cy="120032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Psychological and social factors predominate in terms of single most definitely contributing factor in terms of frequency….</a:t>
            </a:r>
            <a:endPar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4294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152400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68597"/>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AE340-4D1E-4F90-B2CF-5DEEDF90EFE4}"/>
              </a:ext>
            </a:extLst>
          </p:cNvPr>
          <p:cNvSpPr>
            <a:spLocks noGrp="1"/>
          </p:cNvSpPr>
          <p:nvPr>
            <p:ph type="title"/>
          </p:nvPr>
        </p:nvSpPr>
        <p:spPr>
          <a:xfrm>
            <a:off x="1918555" y="489440"/>
            <a:ext cx="8354891" cy="930447"/>
          </a:xfrm>
        </p:spPr>
        <p:txBody>
          <a:bodyPr vert="horz" lIns="91440" tIns="45720" rIns="91440" bIns="45720" rtlCol="0" anchor="b">
            <a:normAutofit fontScale="90000"/>
          </a:bodyPr>
          <a:lstStyle/>
          <a:p>
            <a:pPr algn="ctr"/>
            <a:r>
              <a:rPr lang="en-US" sz="4700" dirty="0">
                <a:solidFill>
                  <a:schemeClr val="bg1"/>
                </a:solidFill>
              </a:rPr>
              <a:t>Changes in the brain with abstinence</a:t>
            </a:r>
          </a:p>
        </p:txBody>
      </p:sp>
      <p:cxnSp>
        <p:nvCxnSpPr>
          <p:cNvPr id="86" name="Straight Connector 85">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7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152400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Brain scans comparing the brain of someone who stopped using month after 1 and 14 months of abstinence vs the brain of a healthy person. ">
            <a:extLst>
              <a:ext uri="{FF2B5EF4-FFF2-40B4-BE49-F238E27FC236}">
                <a16:creationId xmlns:a16="http://schemas.microsoft.com/office/drawing/2014/main" id="{891BE491-FD4E-46FA-B3D9-36CD4A4086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46" r="-1" b="11707"/>
          <a:stretch/>
        </p:blipFill>
        <p:spPr bwMode="auto">
          <a:xfrm>
            <a:off x="1764031" y="2892575"/>
            <a:ext cx="8622615" cy="306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316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A622-17CF-1C1C-1B59-329EFD713BD1}"/>
              </a:ext>
            </a:extLst>
          </p:cNvPr>
          <p:cNvSpPr>
            <a:spLocks noGrp="1"/>
          </p:cNvSpPr>
          <p:nvPr>
            <p:ph type="title"/>
          </p:nvPr>
        </p:nvSpPr>
        <p:spPr/>
        <p:txBody>
          <a:bodyPr/>
          <a:lstStyle/>
          <a:p>
            <a:r>
              <a:rPr lang="en-US" dirty="0"/>
              <a:t>Implications </a:t>
            </a:r>
          </a:p>
        </p:txBody>
      </p:sp>
      <p:sp>
        <p:nvSpPr>
          <p:cNvPr id="3" name="Content Placeholder 2">
            <a:extLst>
              <a:ext uri="{FF2B5EF4-FFF2-40B4-BE49-F238E27FC236}">
                <a16:creationId xmlns:a16="http://schemas.microsoft.com/office/drawing/2014/main" id="{DF1AE6C2-D2D5-DA8B-A2E0-8C1407F6C74F}"/>
              </a:ext>
            </a:extLst>
          </p:cNvPr>
          <p:cNvSpPr>
            <a:spLocks noGrp="1"/>
          </p:cNvSpPr>
          <p:nvPr>
            <p:ph idx="1"/>
          </p:nvPr>
        </p:nvSpPr>
        <p:spPr>
          <a:xfrm>
            <a:off x="838200" y="1825625"/>
            <a:ext cx="10888980" cy="4351338"/>
          </a:xfrm>
        </p:spPr>
        <p:txBody>
          <a:bodyPr>
            <a:normAutofit fontScale="85000" lnSpcReduction="20000"/>
          </a:bodyPr>
          <a:lstStyle/>
          <a:p>
            <a:r>
              <a:rPr lang="en-US" dirty="0"/>
              <a:t>Addiction recovery journeys </a:t>
            </a:r>
            <a:r>
              <a:rPr lang="en-US" b="1" dirty="0"/>
              <a:t>involve long-term accommodation and assimilation of many positive changes as well as many challenges </a:t>
            </a:r>
            <a:r>
              <a:rPr lang="en-US" dirty="0"/>
              <a:t>(eustress and distress). </a:t>
            </a:r>
          </a:p>
          <a:p>
            <a:r>
              <a:rPr lang="en-US" b="1" dirty="0"/>
              <a:t>Lack of awareness </a:t>
            </a:r>
            <a:r>
              <a:rPr lang="en-US" dirty="0"/>
              <a:t>of risk/risk potency, and </a:t>
            </a:r>
            <a:r>
              <a:rPr lang="en-US" b="1" dirty="0"/>
              <a:t>avoidant coping </a:t>
            </a:r>
            <a:r>
              <a:rPr lang="en-US" dirty="0"/>
              <a:t>or </a:t>
            </a:r>
            <a:r>
              <a:rPr lang="en-US" b="1" dirty="0"/>
              <a:t>inadequate</a:t>
            </a:r>
            <a:r>
              <a:rPr lang="en-US" dirty="0"/>
              <a:t> </a:t>
            </a:r>
            <a:r>
              <a:rPr lang="en-US" b="1" dirty="0"/>
              <a:t>coping</a:t>
            </a:r>
            <a:r>
              <a:rPr lang="en-US" dirty="0"/>
              <a:t>/</a:t>
            </a:r>
            <a:r>
              <a:rPr lang="en-US" b="1" dirty="0"/>
              <a:t>management</a:t>
            </a:r>
            <a:r>
              <a:rPr lang="en-US" dirty="0"/>
              <a:t> of bio-psycho-social and health services changes may present </a:t>
            </a:r>
            <a:r>
              <a:rPr lang="en-US" b="1" dirty="0"/>
              <a:t>destabilization markers </a:t>
            </a:r>
            <a:r>
              <a:rPr lang="en-US" dirty="0"/>
              <a:t>that may precipitate long-term relapse</a:t>
            </a:r>
          </a:p>
          <a:p>
            <a:r>
              <a:rPr lang="en-US" b="1" dirty="0"/>
              <a:t>As hypothesized</a:t>
            </a:r>
            <a:r>
              <a:rPr lang="en-US" dirty="0"/>
              <a:t>, the predominance of psychological and social change factors relative to physical/biological suggest </a:t>
            </a:r>
            <a:r>
              <a:rPr lang="en-US" b="1" dirty="0"/>
              <a:t>conceptual models </a:t>
            </a:r>
            <a:r>
              <a:rPr lang="en-US" dirty="0"/>
              <a:t>that help explain short-term relapse risk (classical conditioning/cue reactivity inducing craving) </a:t>
            </a:r>
            <a:r>
              <a:rPr lang="en-US" b="1" dirty="0"/>
              <a:t>may be better explained by stress and coping/self-regulation theories</a:t>
            </a:r>
          </a:p>
          <a:p>
            <a:r>
              <a:rPr lang="en-US" b="1" dirty="0"/>
              <a:t>Temporal analysis </a:t>
            </a:r>
            <a:r>
              <a:rPr lang="en-US" dirty="0"/>
              <a:t>of cumulative risk across the year prior to the long-term relapse </a:t>
            </a:r>
            <a:r>
              <a:rPr lang="en-US" b="1" dirty="0"/>
              <a:t>suggest a crescendo towards the relapse horizon </a:t>
            </a:r>
            <a:r>
              <a:rPr lang="en-US" dirty="0"/>
              <a:t>but </a:t>
            </a:r>
            <a:r>
              <a:rPr lang="en-US" b="1" dirty="0"/>
              <a:t>some</a:t>
            </a:r>
            <a:r>
              <a:rPr lang="en-US" dirty="0"/>
              <a:t> factors that “definitely” contributed to relapse </a:t>
            </a:r>
            <a:r>
              <a:rPr lang="en-US" b="1" dirty="0"/>
              <a:t>begin as far as 12 months prior and across the year…</a:t>
            </a:r>
          </a:p>
        </p:txBody>
      </p:sp>
    </p:spTree>
    <p:extLst>
      <p:ext uri="{BB962C8B-B14F-4D97-AF65-F5344CB8AC3E}">
        <p14:creationId xmlns:p14="http://schemas.microsoft.com/office/powerpoint/2010/main" val="1257483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655E-7C0E-323D-06E7-9EC6748DAD5F}"/>
              </a:ext>
            </a:extLst>
          </p:cNvPr>
          <p:cNvSpPr>
            <a:spLocks noGrp="1"/>
          </p:cNvSpPr>
          <p:nvPr>
            <p:ph type="title"/>
          </p:nvPr>
        </p:nvSpPr>
        <p:spPr/>
        <p:txBody>
          <a:bodyPr/>
          <a:lstStyle/>
          <a:p>
            <a:r>
              <a:rPr lang="en-US" dirty="0"/>
              <a:t>Clinical Implications for Long-Term Disease Management</a:t>
            </a:r>
          </a:p>
        </p:txBody>
      </p:sp>
      <p:sp>
        <p:nvSpPr>
          <p:cNvPr id="3" name="Content Placeholder 2">
            <a:extLst>
              <a:ext uri="{FF2B5EF4-FFF2-40B4-BE49-F238E27FC236}">
                <a16:creationId xmlns:a16="http://schemas.microsoft.com/office/drawing/2014/main" id="{41505540-E5F1-EE9A-ED7D-6E1293F8B49C}"/>
              </a:ext>
            </a:extLst>
          </p:cNvPr>
          <p:cNvSpPr>
            <a:spLocks noGrp="1"/>
          </p:cNvSpPr>
          <p:nvPr>
            <p:ph idx="1"/>
          </p:nvPr>
        </p:nvSpPr>
        <p:spPr>
          <a:xfrm>
            <a:off x="731520" y="1825625"/>
            <a:ext cx="10965180" cy="4351338"/>
          </a:xfrm>
        </p:spPr>
        <p:txBody>
          <a:bodyPr>
            <a:normAutofit fontScale="85000" lnSpcReduction="20000"/>
          </a:bodyPr>
          <a:lstStyle/>
          <a:p>
            <a:r>
              <a:rPr lang="en-US" b="1" dirty="0"/>
              <a:t>Checklist</a:t>
            </a:r>
            <a:r>
              <a:rPr lang="en-US" dirty="0"/>
              <a:t> for patients to complete prior to ongoing visits involved in long-term disease management </a:t>
            </a:r>
          </a:p>
          <a:p>
            <a:pPr lvl="1"/>
            <a:r>
              <a:rPr lang="en-US" dirty="0"/>
              <a:t>In addition to the great need for more research into this important clinical and public health area, the array of psychological, social, recovery health services, and biological factor changes that occurred in the year preceding long-term AUD relapse detected in this study, highlight several markers and potential mechanisms that could be incorporated into a </a:t>
            </a:r>
            <a:r>
              <a:rPr lang="en-US" b="1" dirty="0"/>
              <a:t>checklist</a:t>
            </a:r>
            <a:r>
              <a:rPr lang="en-US" dirty="0"/>
              <a:t> for patients to complete prior to ongoing visits involved in long-term disease management. </a:t>
            </a:r>
          </a:p>
          <a:p>
            <a:endParaRPr lang="en-US" dirty="0"/>
          </a:p>
          <a:p>
            <a:r>
              <a:rPr lang="en-US" b="1" dirty="0"/>
              <a:t>Checklist may serve as stimulus and foundation for broader clinical discussion…</a:t>
            </a:r>
          </a:p>
          <a:p>
            <a:pPr lvl="1"/>
            <a:r>
              <a:rPr lang="en-US" dirty="0"/>
              <a:t>Such a list as those factors reported in this study the presence of one or more of which, could </a:t>
            </a:r>
            <a:r>
              <a:rPr lang="en-US" b="1" dirty="0"/>
              <a:t>alert a clinician to focused discussion and intervention; or otherwise, serve as a stimulus and foundation for broader clinical discussion about the need for continued AUD recovery focus </a:t>
            </a:r>
            <a:r>
              <a:rPr lang="en-US" dirty="0"/>
              <a:t>and successfully facing and addressing recovery and life course challenges that ultimately may help prevent further morbidity and mortality that can arise from AUD recurrence</a:t>
            </a:r>
          </a:p>
        </p:txBody>
      </p:sp>
    </p:spTree>
    <p:extLst>
      <p:ext uri="{BB962C8B-B14F-4D97-AF65-F5344CB8AC3E}">
        <p14:creationId xmlns:p14="http://schemas.microsoft.com/office/powerpoint/2010/main" val="523203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36F93C8-A06D-FE30-4759-71CD7313036A}"/>
              </a:ext>
            </a:extLst>
          </p:cNvPr>
          <p:cNvPicPr>
            <a:picLocks noChangeAspect="1"/>
          </p:cNvPicPr>
          <p:nvPr/>
        </p:nvPicPr>
        <p:blipFill>
          <a:blip r:embed="rId2"/>
          <a:stretch>
            <a:fillRect/>
          </a:stretch>
        </p:blipFill>
        <p:spPr>
          <a:xfrm>
            <a:off x="3454546" y="643467"/>
            <a:ext cx="5282907" cy="5571066"/>
          </a:xfrm>
          <a:prstGeom prst="rect">
            <a:avLst/>
          </a:prstGeom>
        </p:spPr>
      </p:pic>
      <p:sp>
        <p:nvSpPr>
          <p:cNvPr id="2" name="TextBox 1">
            <a:extLst>
              <a:ext uri="{FF2B5EF4-FFF2-40B4-BE49-F238E27FC236}">
                <a16:creationId xmlns:a16="http://schemas.microsoft.com/office/drawing/2014/main" id="{6765164F-960A-2F21-D97C-C2FFE0AD8DB4}"/>
              </a:ext>
            </a:extLst>
          </p:cNvPr>
          <p:cNvSpPr txBox="1"/>
          <p:nvPr/>
        </p:nvSpPr>
        <p:spPr>
          <a:xfrm>
            <a:off x="9498220" y="2032245"/>
            <a:ext cx="1456001" cy="3416320"/>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Such a clinical checklist might be deployed in long-term disease management (e.g., in recovery management check-ups)…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98D401C-AC7C-0972-F08E-AA6A2878544D}"/>
              </a:ext>
            </a:extLst>
          </p:cNvPr>
          <p:cNvSpPr txBox="1"/>
          <p:nvPr/>
        </p:nvSpPr>
        <p:spPr>
          <a:xfrm>
            <a:off x="0" y="6488668"/>
            <a:ext cx="28146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Kelly et al</a:t>
            </a:r>
            <a:r>
              <a:rPr lang="en-US" sz="1200" dirty="0">
                <a:solidFill>
                  <a:prstClr val="white"/>
                </a:solidFill>
                <a:latin typeface="Calibri" panose="020F0502020204030204"/>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2026)</a:t>
            </a:r>
            <a:r>
              <a:rPr lang="en-US" sz="1200" dirty="0">
                <a:solidFill>
                  <a:prstClr val="white"/>
                </a:solidFill>
                <a:latin typeface="Calibri" panose="020F0502020204030204"/>
              </a:rPr>
              <a:t> </a:t>
            </a:r>
            <a:r>
              <a:rPr lang="en-US" sz="1200" i="1" dirty="0">
                <a:solidFill>
                  <a:prstClr val="white"/>
                </a:solidFill>
                <a:latin typeface="Calibri" panose="020F0502020204030204"/>
              </a:rPr>
              <a:t>Frontiers in Public Health</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85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1525" y="2057400"/>
            <a:ext cx="10982325" cy="4552950"/>
          </a:xfrm>
        </p:spPr>
        <p:txBody>
          <a:bodyPr>
            <a:normAutofit/>
          </a:bodyPr>
          <a:lstStyle/>
          <a:p>
            <a:pPr marL="0" indent="0">
              <a:buNone/>
            </a:pPr>
            <a:r>
              <a:rPr lang="en-US" dirty="0"/>
              <a:t>Some of the common goals of these models include: </a:t>
            </a:r>
          </a:p>
          <a:p>
            <a:pPr marL="457200" indent="-457200">
              <a:buFont typeface="+mj-lt"/>
              <a:buAutoNum type="arabicPeriod"/>
            </a:pPr>
            <a:r>
              <a:rPr lang="en-US" b="1" dirty="0"/>
              <a:t>proactively</a:t>
            </a:r>
            <a:r>
              <a:rPr lang="en-US" dirty="0"/>
              <a:t> tracking patients and providing regular “checkups”</a:t>
            </a:r>
          </a:p>
          <a:p>
            <a:pPr marL="457200" indent="-457200">
              <a:buFont typeface="+mj-lt"/>
              <a:buAutoNum type="arabicPeriod"/>
            </a:pPr>
            <a:r>
              <a:rPr lang="en-US" b="1" dirty="0"/>
              <a:t>screening</a:t>
            </a:r>
            <a:r>
              <a:rPr lang="en-US" dirty="0"/>
              <a:t> patients for early evidence of problems</a:t>
            </a:r>
          </a:p>
          <a:p>
            <a:pPr marL="457200" indent="-457200">
              <a:buFont typeface="+mj-lt"/>
              <a:buAutoNum type="arabicPeriod"/>
            </a:pPr>
            <a:r>
              <a:rPr lang="en-US" b="1" dirty="0"/>
              <a:t>motivating</a:t>
            </a:r>
            <a:r>
              <a:rPr lang="en-US" dirty="0"/>
              <a:t> people to maintain or make changes including the return to more aggressive treatment when necessary</a:t>
            </a:r>
          </a:p>
          <a:p>
            <a:pPr marL="457200" indent="-457200">
              <a:buFont typeface="+mj-lt"/>
              <a:buAutoNum type="arabicPeriod"/>
            </a:pPr>
            <a:r>
              <a:rPr lang="en-US" b="1" dirty="0"/>
              <a:t>negotiating access to additional formal care </a:t>
            </a:r>
            <a:r>
              <a:rPr lang="en-US" dirty="0"/>
              <a:t>and potential barriers to it</a:t>
            </a:r>
          </a:p>
          <a:p>
            <a:pPr marL="457200" indent="-457200">
              <a:buFont typeface="+mj-lt"/>
              <a:buAutoNum type="arabicPeriod"/>
            </a:pPr>
            <a:r>
              <a:rPr lang="en-US" b="1" dirty="0"/>
              <a:t>emphasizing early formal reintervention</a:t>
            </a:r>
            <a:r>
              <a:rPr lang="en-US" dirty="0"/>
              <a:t> when problems do arise. </a:t>
            </a:r>
          </a:p>
          <a:p>
            <a:pPr marL="0" indent="0">
              <a:buNone/>
            </a:pPr>
            <a:r>
              <a:rPr lang="en-US" dirty="0"/>
              <a:t>Core assumption of these approaches is that earlier detection and re-intervention will improve long-term outcomes…</a:t>
            </a:r>
          </a:p>
        </p:txBody>
      </p:sp>
      <p:sp>
        <p:nvSpPr>
          <p:cNvPr id="3" name="Title 2"/>
          <p:cNvSpPr>
            <a:spLocks noGrp="1"/>
          </p:cNvSpPr>
          <p:nvPr>
            <p:ph type="title"/>
          </p:nvPr>
        </p:nvSpPr>
        <p:spPr/>
        <p:txBody>
          <a:bodyPr>
            <a:normAutofit fontScale="90000"/>
          </a:bodyPr>
          <a:lstStyle/>
          <a:p>
            <a:r>
              <a:rPr lang="en-US" dirty="0"/>
              <a:t>What if Really Treated Addiction Like a Chronic Disease… </a:t>
            </a:r>
            <a:br>
              <a:rPr lang="en-US" dirty="0"/>
            </a:br>
            <a:br>
              <a:rPr lang="en-US" dirty="0"/>
            </a:br>
            <a:r>
              <a:rPr lang="en-US" dirty="0"/>
              <a:t>The Recovery Management Check-Up Paradigm</a:t>
            </a:r>
          </a:p>
        </p:txBody>
      </p:sp>
    </p:spTree>
    <p:extLst>
      <p:ext uri="{BB962C8B-B14F-4D97-AF65-F5344CB8AC3E}">
        <p14:creationId xmlns:p14="http://schemas.microsoft.com/office/powerpoint/2010/main" val="1114940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7696200" cy="715962"/>
          </a:xfrm>
        </p:spPr>
        <p:txBody>
          <a:bodyPr>
            <a:noAutofit/>
          </a:bodyPr>
          <a:lstStyle/>
          <a:p>
            <a:pPr algn="ctr"/>
            <a:r>
              <a:rPr lang="en-US" sz="2800" dirty="0"/>
              <a:t>Clinical Monitoring: 4-year outcomes using Recovery Management Checkups (RMCs)</a:t>
            </a:r>
          </a:p>
        </p:txBody>
      </p:sp>
      <p:sp>
        <p:nvSpPr>
          <p:cNvPr id="3" name="Content Placeholder 2"/>
          <p:cNvSpPr>
            <a:spLocks noGrp="1"/>
          </p:cNvSpPr>
          <p:nvPr>
            <p:ph sz="quarter" idx="1"/>
          </p:nvPr>
        </p:nvSpPr>
        <p:spPr>
          <a:xfrm>
            <a:off x="1981200" y="1371600"/>
            <a:ext cx="7924800" cy="5102352"/>
          </a:xfrm>
        </p:spPr>
        <p:txBody>
          <a:bodyPr>
            <a:normAutofit/>
          </a:bodyPr>
          <a:lstStyle/>
          <a:p>
            <a:r>
              <a:rPr lang="en-US" sz="2000" dirty="0"/>
              <a:t>N=446 adults with SUD, mean age = 38, 54% male, 85% African-American</a:t>
            </a:r>
          </a:p>
          <a:p>
            <a:endParaRPr lang="en-US" sz="2000" dirty="0"/>
          </a:p>
          <a:p>
            <a:r>
              <a:rPr lang="en-US" sz="2000" dirty="0"/>
              <a:t>Randomly assigned to either </a:t>
            </a:r>
          </a:p>
          <a:p>
            <a:pPr lvl="1"/>
            <a:r>
              <a:rPr lang="en-US" dirty="0"/>
              <a:t>Quarterly assessment only </a:t>
            </a:r>
          </a:p>
          <a:p>
            <a:pPr lvl="1"/>
            <a:r>
              <a:rPr lang="en-US" dirty="0"/>
              <a:t>Quarterly assessment plus RMC</a:t>
            </a:r>
          </a:p>
          <a:p>
            <a:endParaRPr lang="en-US" sz="2000" dirty="0"/>
          </a:p>
          <a:p>
            <a:r>
              <a:rPr lang="en-US" sz="2000" dirty="0"/>
              <a:t>RMCs</a:t>
            </a:r>
          </a:p>
          <a:p>
            <a:pPr lvl="1"/>
            <a:r>
              <a:rPr lang="en-US" dirty="0"/>
              <a:t>Linkage manager who used MI to review participant’s substance use, discuss treatment barrier/solutions, schedule an appointment for treatment re-entry, and accompany participant through intake</a:t>
            </a:r>
          </a:p>
          <a:p>
            <a:pPr lvl="1"/>
            <a:r>
              <a:rPr lang="en-US" dirty="0"/>
              <a:t>If no substance use in previous quarter, linkage manager reviewed how abstinence has changed their lives and methods used to maintain abstinence</a:t>
            </a:r>
          </a:p>
          <a:p>
            <a:pPr lvl="1"/>
            <a:endParaRPr lang="en-US" sz="2000" dirty="0"/>
          </a:p>
        </p:txBody>
      </p:sp>
      <p:sp>
        <p:nvSpPr>
          <p:cNvPr id="4" name="TextBox 3"/>
          <p:cNvSpPr txBox="1"/>
          <p:nvPr/>
        </p:nvSpPr>
        <p:spPr>
          <a:xfrm>
            <a:off x="1676400" y="6477001"/>
            <a:ext cx="7696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 Dennis &amp; Scott (2012). Drug and Alcohol Dependence, 121, 10-17</a:t>
            </a:r>
          </a:p>
        </p:txBody>
      </p:sp>
    </p:spTree>
    <p:extLst>
      <p:ext uri="{BB962C8B-B14F-4D97-AF65-F5344CB8AC3E}">
        <p14:creationId xmlns:p14="http://schemas.microsoft.com/office/powerpoint/2010/main" val="5704455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normAutofit/>
          </a:bodyPr>
          <a:lstStyle/>
          <a:p>
            <a:pPr algn="ctr"/>
            <a:r>
              <a:rPr lang="en-US" sz="2600" dirty="0"/>
              <a:t>Results 1</a:t>
            </a:r>
            <a:br>
              <a:rPr lang="en-US" sz="2600" dirty="0"/>
            </a:br>
            <a:r>
              <a:rPr lang="en-US" sz="2600" dirty="0"/>
              <a:t>Return to treatment</a:t>
            </a:r>
          </a:p>
        </p:txBody>
      </p:sp>
      <p:sp>
        <p:nvSpPr>
          <p:cNvPr id="3" name="Content Placeholder 2"/>
          <p:cNvSpPr>
            <a:spLocks noGrp="1"/>
          </p:cNvSpPr>
          <p:nvPr>
            <p:ph sz="quarter" idx="1"/>
          </p:nvPr>
        </p:nvSpPr>
        <p:spPr>
          <a:xfrm>
            <a:off x="1981200" y="1143001"/>
            <a:ext cx="7620000" cy="4983163"/>
          </a:xfrm>
        </p:spPr>
        <p:txBody>
          <a:bodyPr/>
          <a:lstStyle/>
          <a:p>
            <a:pPr lvl="1">
              <a:buFont typeface="Arial" pitchFamily="34" charset="0"/>
              <a:buChar char="•"/>
            </a:pPr>
            <a:r>
              <a:rPr lang="en-US" dirty="0"/>
              <a:t>RMC participants needing treatment were sig. more likely to return to treatment sooner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700" y="2209800"/>
            <a:ext cx="619531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6477001"/>
            <a:ext cx="7696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 Dennis &amp; Scott (2012). Drug and Alcohol Dependence, 121, 10-17</a:t>
            </a:r>
          </a:p>
        </p:txBody>
      </p:sp>
    </p:spTree>
    <p:extLst>
      <p:ext uri="{BB962C8B-B14F-4D97-AF65-F5344CB8AC3E}">
        <p14:creationId xmlns:p14="http://schemas.microsoft.com/office/powerpoint/2010/main" val="38446960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1248" y="251312"/>
            <a:ext cx="10506456" cy="1010264"/>
          </a:xfrm>
        </p:spPr>
        <p:txBody>
          <a:bodyPr anchor="ctr">
            <a:normAutofit/>
          </a:bodyPr>
          <a:lstStyle/>
          <a:p>
            <a:r>
              <a:rPr lang="en-US" dirty="0"/>
              <a:t>Results 3</a:t>
            </a:r>
            <a:br>
              <a:rPr lang="en-US" dirty="0"/>
            </a:br>
            <a:r>
              <a:rPr lang="en-US" dirty="0"/>
              <a:t>Use and problems outcomes benefits for RMC participants</a:t>
            </a:r>
          </a:p>
        </p:txBody>
      </p:sp>
      <p:sp>
        <p:nvSpPr>
          <p:cNvPr id="14" name="Rectangle 13">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p:cNvGraphicFramePr>
            <a:graphicFrameLocks/>
          </p:cNvGraphicFramePr>
          <p:nvPr/>
        </p:nvGraphicFramePr>
        <p:xfrm>
          <a:off x="1956060" y="1435728"/>
          <a:ext cx="3606539" cy="26215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p:cNvGraphicFramePr>
            <a:graphicFrameLocks/>
          </p:cNvGraphicFramePr>
          <p:nvPr/>
        </p:nvGraphicFramePr>
        <p:xfrm>
          <a:off x="6762921" y="2076450"/>
          <a:ext cx="3606538" cy="303913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4008" y="6606688"/>
            <a:ext cx="3170326" cy="234551"/>
          </a:xfrm>
          <a:prstGeom prst="rect">
            <a:avLst/>
          </a:prstGeom>
          <a:noFill/>
        </p:spPr>
        <p:txBody>
          <a:bodyPr wrap="square" rtlCol="0">
            <a:spAutoFit/>
          </a:bodyPr>
          <a:lstStyle/>
          <a:p>
            <a:pPr marL="0" marR="0" lvl="0" indent="0" algn="l" defTabSz="352044" rtl="0" eaLnBrk="1" fontAlgn="auto" latinLnBrk="0" hangingPunct="1">
              <a:lnSpc>
                <a:spcPct val="100000"/>
              </a:lnSpc>
              <a:spcBef>
                <a:spcPts val="0"/>
              </a:spcBef>
              <a:spcAft>
                <a:spcPts val="600"/>
              </a:spcAft>
              <a:buClrTx/>
              <a:buSzTx/>
              <a:buFontTx/>
              <a:buNone/>
              <a:tabLst/>
              <a:defRPr/>
            </a:pPr>
            <a:r>
              <a:rPr kumimoji="0" lang="en-US" sz="924" b="0" i="0" u="none" strike="noStrike" kern="1200" cap="none" spc="0" normalizeH="0" baseline="0" noProof="0" dirty="0">
                <a:ln>
                  <a:noFill/>
                </a:ln>
                <a:solidFill>
                  <a:prstClr val="white"/>
                </a:solidFill>
                <a:effectLst/>
                <a:uLnTx/>
                <a:uFillTx/>
                <a:latin typeface="Calibri" panose="020F0502020204030204"/>
                <a:ea typeface="+mn-ea"/>
                <a:cs typeface="+mn-cs"/>
              </a:rPr>
              <a:t>*All differences were significant at p&lt;.001</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Content Placeholder 3">
            <a:extLst>
              <a:ext uri="{FF2B5EF4-FFF2-40B4-BE49-F238E27FC236}">
                <a16:creationId xmlns:a16="http://schemas.microsoft.com/office/drawing/2014/main" id="{BE43C3F2-AED0-813B-AFDE-A9C429A21B3A}"/>
              </a:ext>
            </a:extLst>
          </p:cNvPr>
          <p:cNvGraphicFramePr>
            <a:graphicFrameLocks/>
          </p:cNvGraphicFramePr>
          <p:nvPr/>
        </p:nvGraphicFramePr>
        <p:xfrm>
          <a:off x="3029321" y="4160741"/>
          <a:ext cx="3170326" cy="26215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57899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48"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A5C2F269-9D32-4911-B977-1B4B020808D7}"/>
              </a:ext>
            </a:extLst>
          </p:cNvPr>
          <p:cNvSpPr>
            <a:spLocks noGrp="1"/>
          </p:cNvSpPr>
          <p:nvPr>
            <p:ph type="title"/>
          </p:nvPr>
        </p:nvSpPr>
        <p:spPr>
          <a:xfrm>
            <a:off x="767290" y="1166932"/>
            <a:ext cx="3582073" cy="4279709"/>
          </a:xfrm>
        </p:spPr>
        <p:txBody>
          <a:bodyPr anchor="ctr">
            <a:normAutofit/>
          </a:bodyPr>
          <a:lstStyle/>
          <a:p>
            <a:r>
              <a:rPr lang="en-US" sz="4800" b="1">
                <a:solidFill>
                  <a:schemeClr val="bg1"/>
                </a:solidFill>
              </a:rPr>
              <a:t>Connecting the Dots</a:t>
            </a:r>
            <a:endParaRPr lang="en-US" sz="4800">
              <a:solidFill>
                <a:schemeClr val="bg1"/>
              </a:solidFill>
            </a:endParaRPr>
          </a:p>
        </p:txBody>
      </p:sp>
      <p:sp>
        <p:nvSpPr>
          <p:cNvPr id="3" name="Content Placeholder 2">
            <a:extLst>
              <a:ext uri="{FF2B5EF4-FFF2-40B4-BE49-F238E27FC236}">
                <a16:creationId xmlns:a16="http://schemas.microsoft.com/office/drawing/2014/main" id="{1CCAAA40-E0A5-4E8B-BF1F-E192487A3205}"/>
              </a:ext>
            </a:extLst>
          </p:cNvPr>
          <p:cNvSpPr>
            <a:spLocks noGrp="1"/>
          </p:cNvSpPr>
          <p:nvPr>
            <p:ph idx="1"/>
          </p:nvPr>
        </p:nvSpPr>
        <p:spPr>
          <a:xfrm>
            <a:off x="5573864" y="1166933"/>
            <a:ext cx="5716988" cy="4279709"/>
          </a:xfrm>
        </p:spPr>
        <p:txBody>
          <a:bodyPr anchor="ctr">
            <a:normAutofit/>
          </a:bodyPr>
          <a:lstStyle/>
          <a:p>
            <a:pPr marL="0" indent="0">
              <a:buNone/>
            </a:pPr>
            <a:r>
              <a:rPr lang="en-US" sz="2400" dirty="0"/>
              <a:t>Toward a Recovery-Oriented System of Care (ROSC) </a:t>
            </a:r>
          </a:p>
          <a:p>
            <a:pPr marL="0" indent="0">
              <a:buNone/>
            </a:pPr>
            <a:endParaRPr lang="en-US" sz="2400" dirty="0"/>
          </a:p>
          <a:p>
            <a:pPr marL="0" indent="0">
              <a:buNone/>
            </a:pPr>
            <a:r>
              <a:rPr lang="en-US" sz="2400" dirty="0"/>
              <a:t>A ROSC  is  a  coordinated network  of  treatment and community-based  services  and  supports  that  is person-centered  and  builds  on  the  strengths  and  resiliencies  of  individuals,  families,  and communities  to help achieve  remission and  improved  health,  wellness,  and  quality  of  life  for those  with  or  at  risk  of  alcohol  and  drug  problems</a:t>
            </a:r>
          </a:p>
        </p:txBody>
      </p:sp>
    </p:spTree>
    <p:extLst>
      <p:ext uri="{BB962C8B-B14F-4D97-AF65-F5344CB8AC3E}">
        <p14:creationId xmlns:p14="http://schemas.microsoft.com/office/powerpoint/2010/main" val="28156682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40603050505030304"/>
              <a:ea typeface="+mn-ea"/>
              <a:cs typeface="+mn-cs"/>
            </a:endParaRPr>
          </a:p>
        </p:txBody>
      </p:sp>
      <p:sp>
        <p:nvSpPr>
          <p:cNvPr id="2" name="Title 1">
            <a:extLst>
              <a:ext uri="{FF2B5EF4-FFF2-40B4-BE49-F238E27FC236}">
                <a16:creationId xmlns:a16="http://schemas.microsoft.com/office/drawing/2014/main" id="{0B464AE7-CEC1-4314-A498-B18589A777D9}"/>
              </a:ext>
            </a:extLst>
          </p:cNvPr>
          <p:cNvSpPr>
            <a:spLocks noGrp="1"/>
          </p:cNvSpPr>
          <p:nvPr>
            <p:ph type="title"/>
          </p:nvPr>
        </p:nvSpPr>
        <p:spPr>
          <a:xfrm>
            <a:off x="398211" y="245806"/>
            <a:ext cx="3756528" cy="970450"/>
          </a:xfrm>
        </p:spPr>
        <p:txBody>
          <a:bodyPr anchor="b">
            <a:noAutofit/>
          </a:bodyPr>
          <a:lstStyle/>
          <a:p>
            <a:pPr algn="l"/>
            <a:r>
              <a:rPr lang="en-US" sz="3600" dirty="0"/>
              <a:t>Recovery Milestones</a:t>
            </a:r>
          </a:p>
        </p:txBody>
      </p:sp>
      <p:sp>
        <p:nvSpPr>
          <p:cNvPr id="3" name="Content Placeholder 2">
            <a:extLst>
              <a:ext uri="{FF2B5EF4-FFF2-40B4-BE49-F238E27FC236}">
                <a16:creationId xmlns:a16="http://schemas.microsoft.com/office/drawing/2014/main" id="{1BB61599-EE77-4798-A130-26603ECD6D9A}"/>
              </a:ext>
            </a:extLst>
          </p:cNvPr>
          <p:cNvSpPr>
            <a:spLocks noGrp="1"/>
          </p:cNvSpPr>
          <p:nvPr>
            <p:ph idx="1"/>
          </p:nvPr>
        </p:nvSpPr>
        <p:spPr>
          <a:xfrm>
            <a:off x="314632" y="1732449"/>
            <a:ext cx="4050891" cy="4515951"/>
          </a:xfrm>
        </p:spPr>
        <p:txBody>
          <a:bodyPr anchor="t">
            <a:normAutofit/>
          </a:bodyPr>
          <a:lstStyle/>
          <a:p>
            <a:r>
              <a:rPr lang="en-US" sz="3600" dirty="0"/>
              <a:t>Initial 0-3m</a:t>
            </a:r>
          </a:p>
          <a:p>
            <a:r>
              <a:rPr lang="en-US" sz="3600" dirty="0"/>
              <a:t>Early 4-12m</a:t>
            </a:r>
          </a:p>
          <a:p>
            <a:r>
              <a:rPr lang="en-US" sz="3600" dirty="0"/>
              <a:t>Sustained 1-5yrs</a:t>
            </a:r>
          </a:p>
          <a:p>
            <a:r>
              <a:rPr lang="en-US" sz="3600" dirty="0"/>
              <a:t>Stable 5+yrs</a:t>
            </a: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5" name="Picture 4" descr="Path winding through a grassy field">
            <a:extLst>
              <a:ext uri="{FF2B5EF4-FFF2-40B4-BE49-F238E27FC236}">
                <a16:creationId xmlns:a16="http://schemas.microsoft.com/office/drawing/2014/main" id="{DFBEC2CF-6E36-419E-866F-0CEC079FB3F3}"/>
              </a:ext>
            </a:extLst>
          </p:cNvPr>
          <p:cNvPicPr>
            <a:picLocks noChangeAspect="1"/>
          </p:cNvPicPr>
          <p:nvPr/>
        </p:nvPicPr>
        <p:blipFill rotWithShape="1">
          <a:blip r:embed="rId3"/>
          <a:srcRect l="19825" r="6808" b="-1"/>
          <a:stretch/>
        </p:blipFill>
        <p:spPr>
          <a:xfrm>
            <a:off x="4680155" y="-25540"/>
            <a:ext cx="7537705" cy="6857990"/>
          </a:xfrm>
          <a:prstGeom prst="rect">
            <a:avLst/>
          </a:prstGeom>
        </p:spPr>
      </p:pic>
      <p:sp>
        <p:nvSpPr>
          <p:cNvPr id="4" name="TextBox 3">
            <a:extLst>
              <a:ext uri="{FF2B5EF4-FFF2-40B4-BE49-F238E27FC236}">
                <a16:creationId xmlns:a16="http://schemas.microsoft.com/office/drawing/2014/main" id="{BE03221D-88E1-4333-A737-A11374B2646D}"/>
              </a:ext>
            </a:extLst>
          </p:cNvPr>
          <p:cNvSpPr txBox="1"/>
          <p:nvPr/>
        </p:nvSpPr>
        <p:spPr>
          <a:xfrm>
            <a:off x="0" y="5491371"/>
            <a:ext cx="12160188" cy="646331"/>
          </a:xfrm>
          <a:prstGeom prst="rect">
            <a:avLst/>
          </a:prstGeom>
          <a:solidFill>
            <a:srgbClr val="FF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Gill Sans MT" panose="02040603050505030304"/>
                <a:ea typeface="+mn-ea"/>
                <a:cs typeface="+mn-cs"/>
              </a:rPr>
              <a:t>What do we know about recovery milestones and trajectories? </a:t>
            </a:r>
          </a:p>
        </p:txBody>
      </p:sp>
    </p:spTree>
    <p:extLst>
      <p:ext uri="{BB962C8B-B14F-4D97-AF65-F5344CB8AC3E}">
        <p14:creationId xmlns:p14="http://schemas.microsoft.com/office/powerpoint/2010/main" val="2279680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570939-162D-4FB0-8BAD-0B124EEFB532}"/>
              </a:ext>
            </a:extLst>
          </p:cNvPr>
          <p:cNvSpPr>
            <a:spLocks noGrp="1"/>
          </p:cNvSpPr>
          <p:nvPr>
            <p:ph type="title"/>
          </p:nvPr>
        </p:nvSpPr>
        <p:spPr>
          <a:xfrm>
            <a:off x="216310" y="640823"/>
            <a:ext cx="3983441" cy="5583148"/>
          </a:xfrm>
        </p:spPr>
        <p:txBody>
          <a:bodyPr vert="horz" lIns="91440" tIns="45720" rIns="91440" bIns="45720" rtlCol="0" anchor="ctr">
            <a:normAutofit fontScale="90000"/>
          </a:bodyPr>
          <a:lstStyle/>
          <a:p>
            <a:pPr defTabSz="914400">
              <a:spcBef>
                <a:spcPct val="0"/>
              </a:spcBef>
            </a:pPr>
            <a:r>
              <a:rPr lang="en-US" sz="5000" kern="1200" dirty="0">
                <a:solidFill>
                  <a:schemeClr val="tx1"/>
                </a:solidFill>
                <a:latin typeface="+mj-lt"/>
                <a:ea typeface="+mj-ea"/>
                <a:cs typeface="+mj-cs"/>
              </a:rPr>
              <a:t>Relevant to inform answers to Questions regarding Treatment and Recovery Support Services…</a:t>
            </a:r>
          </a:p>
        </p:txBody>
      </p:sp>
      <p:sp>
        <p:nvSpPr>
          <p:cNvPr id="4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0" name="Text Placeholder 2">
            <a:extLst>
              <a:ext uri="{FF2B5EF4-FFF2-40B4-BE49-F238E27FC236}">
                <a16:creationId xmlns:a16="http://schemas.microsoft.com/office/drawing/2014/main" id="{5A13634B-928C-4C11-8803-6E863B5E4005}"/>
              </a:ext>
            </a:extLst>
          </p:cNvPr>
          <p:cNvGraphicFramePr/>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1899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C9C38F9-CDB3-4A78-9227-57999606D9A3}"/>
              </a:ext>
            </a:extLst>
          </p:cNvPr>
          <p:cNvPicPr>
            <a:picLocks noChangeAspect="1"/>
          </p:cNvPicPr>
          <p:nvPr/>
        </p:nvPicPr>
        <p:blipFill rotWithShape="1">
          <a:blip r:embed="rId3"/>
          <a:srcRect r="2" b="7122"/>
          <a:stretch/>
        </p:blipFill>
        <p:spPr>
          <a:xfrm>
            <a:off x="1623712" y="321733"/>
            <a:ext cx="8661401" cy="6214534"/>
          </a:xfrm>
          <a:prstGeom prst="rect">
            <a:avLst/>
          </a:prstGeom>
        </p:spPr>
      </p:pic>
      <p:sp>
        <p:nvSpPr>
          <p:cNvPr id="3" name="Oval 2">
            <a:extLst>
              <a:ext uri="{FF2B5EF4-FFF2-40B4-BE49-F238E27FC236}">
                <a16:creationId xmlns:a16="http://schemas.microsoft.com/office/drawing/2014/main" id="{A9428D77-088C-452B-9C1D-91070DEB8F96}"/>
              </a:ext>
            </a:extLst>
          </p:cNvPr>
          <p:cNvSpPr/>
          <p:nvPr/>
        </p:nvSpPr>
        <p:spPr>
          <a:xfrm>
            <a:off x="895303" y="3638545"/>
            <a:ext cx="5059110" cy="289772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7707660B-9978-46F7-ADD6-05F512CBBD2A}"/>
              </a:ext>
            </a:extLst>
          </p:cNvPr>
          <p:cNvSpPr/>
          <p:nvPr/>
        </p:nvSpPr>
        <p:spPr>
          <a:xfrm>
            <a:off x="4378830" y="4040154"/>
            <a:ext cx="4223994" cy="22286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1F52D374-5DF1-4307-A64E-D381973395A8}"/>
              </a:ext>
            </a:extLst>
          </p:cNvPr>
          <p:cNvSpPr/>
          <p:nvPr/>
        </p:nvSpPr>
        <p:spPr>
          <a:xfrm>
            <a:off x="1280967" y="540019"/>
            <a:ext cx="5353097" cy="289772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48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9634EFAA-EA8A-48C3-D8E6-71FE1C9180EB}"/>
              </a:ext>
            </a:extLst>
          </p:cNvPr>
          <p:cNvPicPr>
            <a:picLocks noChangeAspect="1"/>
          </p:cNvPicPr>
          <p:nvPr/>
        </p:nvPicPr>
        <p:blipFill rotWithShape="1">
          <a:blip r:embed="rId2"/>
          <a:srcRect t="2056" b="1367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EE6D9-BFA7-B0A5-71CF-E18DB3619651}"/>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spcBef>
                <a:spcPct val="0"/>
              </a:spcBef>
            </a:pPr>
            <a:r>
              <a:rPr lang="en-US" sz="5200">
                <a:solidFill>
                  <a:srgbClr val="FFFFFF"/>
                </a:solidFill>
              </a:rPr>
              <a:t>Who?</a:t>
            </a:r>
          </a:p>
        </p:txBody>
      </p:sp>
    </p:spTree>
    <p:extLst>
      <p:ext uri="{BB962C8B-B14F-4D97-AF65-F5344CB8AC3E}">
        <p14:creationId xmlns:p14="http://schemas.microsoft.com/office/powerpoint/2010/main" val="27100310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3FF8BED-21BF-4B3A-AF05-5D0427552FC8}"/>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184988" y="612724"/>
            <a:ext cx="8854751" cy="5748003"/>
          </a:xfrm>
          <a:prstGeom prst="rect">
            <a:avLst/>
          </a:prstGeom>
          <a:noFill/>
        </p:spPr>
      </p:pic>
      <p:sp>
        <p:nvSpPr>
          <p:cNvPr id="6" name="TextBox 5">
            <a:extLst>
              <a:ext uri="{FF2B5EF4-FFF2-40B4-BE49-F238E27FC236}">
                <a16:creationId xmlns:a16="http://schemas.microsoft.com/office/drawing/2014/main" id="{5A7367E1-47E2-4BA0-9829-31BCD5982247}"/>
              </a:ext>
            </a:extLst>
          </p:cNvPr>
          <p:cNvSpPr txBox="1"/>
          <p:nvPr/>
        </p:nvSpPr>
        <p:spPr>
          <a:xfrm>
            <a:off x="0" y="6488668"/>
            <a:ext cx="52577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Kelly et al, 2018;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Beyond Abstinence; Alcoholism: Clinical Experimental Research</a:t>
            </a:r>
          </a:p>
        </p:txBody>
      </p:sp>
      <p:sp>
        <p:nvSpPr>
          <p:cNvPr id="8" name="TextBox 7">
            <a:extLst>
              <a:ext uri="{FF2B5EF4-FFF2-40B4-BE49-F238E27FC236}">
                <a16:creationId xmlns:a16="http://schemas.microsoft.com/office/drawing/2014/main" id="{B4F7D5C9-27BC-4506-B733-1857747F3FD8}"/>
              </a:ext>
            </a:extLst>
          </p:cNvPr>
          <p:cNvSpPr txBox="1"/>
          <p:nvPr/>
        </p:nvSpPr>
        <p:spPr>
          <a:xfrm>
            <a:off x="1184988" y="-36022"/>
            <a:ext cx="1059957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40-Year Temporal Horizon of Recovery Trajectories</a:t>
            </a:r>
          </a:p>
        </p:txBody>
      </p:sp>
      <p:sp>
        <p:nvSpPr>
          <p:cNvPr id="2" name="TextBox 1">
            <a:extLst>
              <a:ext uri="{FF2B5EF4-FFF2-40B4-BE49-F238E27FC236}">
                <a16:creationId xmlns:a16="http://schemas.microsoft.com/office/drawing/2014/main" id="{AE8FC181-AD43-42DA-8147-3543F58AF717}"/>
              </a:ext>
            </a:extLst>
          </p:cNvPr>
          <p:cNvSpPr txBox="1"/>
          <p:nvPr/>
        </p:nvSpPr>
        <p:spPr>
          <a:xfrm>
            <a:off x="10391191" y="612723"/>
            <a:ext cx="1626638" cy="1200329"/>
          </a:xfrm>
          <a:prstGeom prst="rect">
            <a:avLst/>
          </a:prstGeom>
          <a:noFill/>
        </p:spPr>
        <p:txBody>
          <a:bodyPr wrap="square" rtlCol="0">
            <a:spAutoFit/>
          </a:bodyPr>
          <a:lstStyle/>
          <a:p>
            <a:r>
              <a:rPr lang="en-US" dirty="0"/>
              <a:t>National </a:t>
            </a:r>
          </a:p>
          <a:p>
            <a:r>
              <a:rPr lang="en-US" dirty="0"/>
              <a:t>Recovery Study (NRS)</a:t>
            </a:r>
          </a:p>
          <a:p>
            <a:r>
              <a:rPr lang="en-US" dirty="0"/>
              <a:t>N=2,002</a:t>
            </a:r>
          </a:p>
        </p:txBody>
      </p:sp>
    </p:spTree>
    <p:extLst>
      <p:ext uri="{BB962C8B-B14F-4D97-AF65-F5344CB8AC3E}">
        <p14:creationId xmlns:p14="http://schemas.microsoft.com/office/powerpoint/2010/main" val="28680056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A1F032B-95A2-49CF-9E3E-988D8F06C3B2}"/>
              </a:ext>
            </a:extLst>
          </p:cNvPr>
          <p:cNvSpPr txBox="1"/>
          <p:nvPr/>
        </p:nvSpPr>
        <p:spPr>
          <a:xfrm>
            <a:off x="556532" y="643467"/>
            <a:ext cx="11210925" cy="744836"/>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Changes in Recovery Capital and Quality of life Among Different Primary Substance Groups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in first 5 </a:t>
            </a:r>
            <a:r>
              <a:rPr kumimoji="0" lang="en-US" sz="2200" b="0" i="0" u="none" strike="noStrike" kern="1200" cap="none" spc="0" normalizeH="0" baseline="0" noProof="0" dirty="0" err="1">
                <a:ln>
                  <a:noFill/>
                </a:ln>
                <a:solidFill>
                  <a:prstClr val="black"/>
                </a:solidFill>
                <a:effectLst/>
                <a:uLnTx/>
                <a:uFillTx/>
                <a:latin typeface="Calibri Light" panose="020F0302020204030204"/>
                <a:ea typeface="+mn-ea"/>
                <a:cs typeface="+mn-cs"/>
              </a:rPr>
              <a:t>yrs</a:t>
            </a: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 of Recovery</a:t>
            </a:r>
          </a:p>
        </p:txBody>
      </p:sp>
      <p:pic>
        <p:nvPicPr>
          <p:cNvPr id="7" name="Content Placeholder 3">
            <a:extLst>
              <a:ext uri="{FF2B5EF4-FFF2-40B4-BE49-F238E27FC236}">
                <a16:creationId xmlns:a16="http://schemas.microsoft.com/office/drawing/2014/main" id="{64E2B5FF-8ADE-4C79-92DB-C2B3F02E6C8B}"/>
              </a:ext>
            </a:extLst>
          </p:cNvPr>
          <p:cNvPicPr>
            <a:picLocks noGrp="1" noChangeAspect="1"/>
          </p:cNvPicPr>
          <p:nvPr>
            <p:ph idx="1"/>
          </p:nvPr>
        </p:nvPicPr>
        <p:blipFill>
          <a:blip r:embed="rId2"/>
          <a:stretch>
            <a:fillRect/>
          </a:stretch>
        </p:blipFill>
        <p:spPr>
          <a:xfrm>
            <a:off x="2332947" y="1675227"/>
            <a:ext cx="7526106" cy="4394199"/>
          </a:xfrm>
          <a:prstGeom prst="rect">
            <a:avLst/>
          </a:prstGeom>
        </p:spPr>
      </p:pic>
      <p:sp>
        <p:nvSpPr>
          <p:cNvPr id="3" name="TextBox 2">
            <a:extLst>
              <a:ext uri="{FF2B5EF4-FFF2-40B4-BE49-F238E27FC236}">
                <a16:creationId xmlns:a16="http://schemas.microsoft.com/office/drawing/2014/main" id="{839D199C-E60D-71BF-F383-0111799DFFCC}"/>
              </a:ext>
            </a:extLst>
          </p:cNvPr>
          <p:cNvSpPr txBox="1"/>
          <p:nvPr/>
        </p:nvSpPr>
        <p:spPr>
          <a:xfrm>
            <a:off x="0" y="6488668"/>
            <a:ext cx="52577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Kelly et al, 2018;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Beyond Abstinence; Alcoholism: Clinical Experimental Research</a:t>
            </a:r>
          </a:p>
        </p:txBody>
      </p:sp>
    </p:spTree>
    <p:extLst>
      <p:ext uri="{BB962C8B-B14F-4D97-AF65-F5344CB8AC3E}">
        <p14:creationId xmlns:p14="http://schemas.microsoft.com/office/powerpoint/2010/main" val="14399013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38CD5EF-6986-4FDE-94B0-EBB5A00DD11D}"/>
              </a:ext>
            </a:extLst>
          </p:cNvPr>
          <p:cNvSpPr txBox="1"/>
          <p:nvPr/>
        </p:nvSpPr>
        <p:spPr>
          <a:xfrm>
            <a:off x="556532" y="643467"/>
            <a:ext cx="11210925" cy="744836"/>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Changes in Quality of life, Distress, Happiness Among Different Racial/Ethnic Groups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in first 5 </a:t>
            </a:r>
            <a:r>
              <a:rPr kumimoji="0" lang="en-US" sz="2200" b="0" i="0" u="none" strike="noStrike" kern="1200" cap="none" spc="0" normalizeH="0" baseline="0" noProof="0" dirty="0" err="1">
                <a:ln>
                  <a:noFill/>
                </a:ln>
                <a:solidFill>
                  <a:prstClr val="black"/>
                </a:solidFill>
                <a:effectLst/>
                <a:uLnTx/>
                <a:uFillTx/>
                <a:latin typeface="Calibri Light" panose="020F0302020204030204"/>
                <a:ea typeface="+mn-ea"/>
                <a:cs typeface="+mn-cs"/>
              </a:rPr>
              <a:t>yrs</a:t>
            </a: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 of Recovery</a:t>
            </a:r>
          </a:p>
        </p:txBody>
      </p:sp>
      <p:pic>
        <p:nvPicPr>
          <p:cNvPr id="4" name="Content Placeholder 3" descr="Graphical user interface, chart, line chart&#10;&#10;Description automatically generated">
            <a:extLst>
              <a:ext uri="{FF2B5EF4-FFF2-40B4-BE49-F238E27FC236}">
                <a16:creationId xmlns:a16="http://schemas.microsoft.com/office/drawing/2014/main" id="{EF42FFBB-8EB6-4198-895F-6AD45FDAB583}"/>
              </a:ext>
            </a:extLst>
          </p:cNvPr>
          <p:cNvPicPr>
            <a:picLocks noGrp="1" noChangeAspect="1"/>
          </p:cNvPicPr>
          <p:nvPr>
            <p:ph idx="1"/>
          </p:nvPr>
        </p:nvPicPr>
        <p:blipFill>
          <a:blip r:embed="rId2"/>
          <a:stretch>
            <a:fillRect/>
          </a:stretch>
        </p:blipFill>
        <p:spPr>
          <a:xfrm>
            <a:off x="3366749" y="1508078"/>
            <a:ext cx="5226643" cy="5200510"/>
          </a:xfrm>
          <a:prstGeom prst="rect">
            <a:avLst/>
          </a:prstGeom>
        </p:spPr>
      </p:pic>
    </p:spTree>
    <p:extLst>
      <p:ext uri="{BB962C8B-B14F-4D97-AF65-F5344CB8AC3E}">
        <p14:creationId xmlns:p14="http://schemas.microsoft.com/office/powerpoint/2010/main" val="2166815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D3CAC5-7A08-4D12-9C3F-165E2373D1C0}"/>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en-US" sz="3200" dirty="0">
                <a:solidFill>
                  <a:schemeClr val="bg1"/>
                </a:solidFill>
              </a:rPr>
              <a:t>Sexual Minority vs Heterosexual Status and Changes in Functional and Well-Being Indices - 40 yr. temporal horizon</a:t>
            </a:r>
            <a:endParaRPr lang="en-US" sz="3200"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6D79C4E1-8E37-4D1D-BAAF-1F511C700670}"/>
              </a:ext>
            </a:extLst>
          </p:cNvPr>
          <p:cNvPicPr>
            <a:picLocks noChangeAspect="1"/>
          </p:cNvPicPr>
          <p:nvPr/>
        </p:nvPicPr>
        <p:blipFill>
          <a:blip r:embed="rId2"/>
          <a:stretch>
            <a:fillRect/>
          </a:stretch>
        </p:blipFill>
        <p:spPr>
          <a:xfrm>
            <a:off x="2832392" y="1488615"/>
            <a:ext cx="6985186" cy="5080136"/>
          </a:xfrm>
          <a:prstGeom prst="rect">
            <a:avLst/>
          </a:prstGeom>
        </p:spPr>
      </p:pic>
      <p:sp>
        <p:nvSpPr>
          <p:cNvPr id="7" name="TextBox 6">
            <a:extLst>
              <a:ext uri="{FF2B5EF4-FFF2-40B4-BE49-F238E27FC236}">
                <a16:creationId xmlns:a16="http://schemas.microsoft.com/office/drawing/2014/main" id="{F05A21AE-D2C4-4A29-803D-D9D3C41DE3D1}"/>
              </a:ext>
            </a:extLst>
          </p:cNvPr>
          <p:cNvSpPr txBox="1"/>
          <p:nvPr/>
        </p:nvSpPr>
        <p:spPr>
          <a:xfrm>
            <a:off x="0" y="6581001"/>
            <a:ext cx="115204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Haik et al 2022</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1980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62E0-2123-4C60-E88C-4FC08F143D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17440B-FC08-8F93-51CA-C5812A1B888A}"/>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7A635E2D-69DD-A8E2-D2C6-B196218E5EA0}"/>
              </a:ext>
            </a:extLst>
          </p:cNvPr>
          <p:cNvPicPr>
            <a:picLocks noChangeAspect="1"/>
          </p:cNvPicPr>
          <p:nvPr/>
        </p:nvPicPr>
        <p:blipFill>
          <a:blip r:embed="rId2"/>
          <a:stretch>
            <a:fillRect/>
          </a:stretch>
        </p:blipFill>
        <p:spPr>
          <a:xfrm>
            <a:off x="2713717" y="0"/>
            <a:ext cx="6764567" cy="6858000"/>
          </a:xfrm>
          <a:prstGeom prst="rect">
            <a:avLst/>
          </a:prstGeom>
        </p:spPr>
      </p:pic>
      <p:sp>
        <p:nvSpPr>
          <p:cNvPr id="6" name="TextBox 5">
            <a:extLst>
              <a:ext uri="{FF2B5EF4-FFF2-40B4-BE49-F238E27FC236}">
                <a16:creationId xmlns:a16="http://schemas.microsoft.com/office/drawing/2014/main" id="{7614CF5C-3943-5513-8A23-ECEE85B5B8B3}"/>
              </a:ext>
            </a:extLst>
          </p:cNvPr>
          <p:cNvSpPr txBox="1"/>
          <p:nvPr/>
        </p:nvSpPr>
        <p:spPr>
          <a:xfrm>
            <a:off x="1524001" y="6554845"/>
            <a:ext cx="4101507" cy="276999"/>
          </a:xfrm>
          <a:prstGeom prst="rect">
            <a:avLst/>
          </a:prstGeom>
          <a:noFill/>
        </p:spPr>
        <p:txBody>
          <a:bodyPr wrap="none" rtlCol="0">
            <a:spAutoFit/>
          </a:bodyPr>
          <a:lstStyle/>
          <a:p>
            <a:pPr defTabSz="914400" fontAlgn="base">
              <a:spcBef>
                <a:spcPct val="0"/>
              </a:spcBef>
              <a:spcAft>
                <a:spcPct val="0"/>
              </a:spcAft>
              <a:defRPr/>
            </a:pPr>
            <a:r>
              <a:rPr lang="en-US" sz="1200" i="1" dirty="0">
                <a:solidFill>
                  <a:prstClr val="black"/>
                </a:solidFill>
                <a:latin typeface="Arial" charset="0"/>
                <a:cs typeface="Arial" charset="0"/>
              </a:rPr>
              <a:t>Kelly and Eddie, 2019, Psychology of Addictive Behaviors</a:t>
            </a:r>
          </a:p>
        </p:txBody>
      </p:sp>
    </p:spTree>
    <p:extLst>
      <p:ext uri="{BB962C8B-B14F-4D97-AF65-F5344CB8AC3E}">
        <p14:creationId xmlns:p14="http://schemas.microsoft.com/office/powerpoint/2010/main" val="32065124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F823-7AF3-0F6E-F729-59CFBEEAB7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CF9D0D-A110-E113-35B5-85F6D369C0AA}"/>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AE24708A-68CD-23A6-DE74-BF26051E30D1}"/>
              </a:ext>
            </a:extLst>
          </p:cNvPr>
          <p:cNvPicPr>
            <a:picLocks noChangeAspect="1"/>
          </p:cNvPicPr>
          <p:nvPr/>
        </p:nvPicPr>
        <p:blipFill>
          <a:blip r:embed="rId2"/>
          <a:stretch>
            <a:fillRect/>
          </a:stretch>
        </p:blipFill>
        <p:spPr>
          <a:xfrm>
            <a:off x="4027555" y="0"/>
            <a:ext cx="4136890" cy="6858000"/>
          </a:xfrm>
          <a:prstGeom prst="rect">
            <a:avLst/>
          </a:prstGeom>
        </p:spPr>
      </p:pic>
    </p:spTree>
    <p:extLst>
      <p:ext uri="{BB962C8B-B14F-4D97-AF65-F5344CB8AC3E}">
        <p14:creationId xmlns:p14="http://schemas.microsoft.com/office/powerpoint/2010/main" val="2404647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2393-99CE-9D24-489A-DC6FB139F1E4}"/>
              </a:ext>
            </a:extLst>
          </p:cNvPr>
          <p:cNvSpPr>
            <a:spLocks noGrp="1"/>
          </p:cNvSpPr>
          <p:nvPr>
            <p:ph type="title"/>
          </p:nvPr>
        </p:nvSpPr>
        <p:spPr>
          <a:xfrm>
            <a:off x="1887302" y="161613"/>
            <a:ext cx="8780698" cy="1143000"/>
          </a:xfrm>
        </p:spPr>
        <p:txBody>
          <a:bodyPr>
            <a:noAutofit/>
          </a:bodyPr>
          <a:lstStyle/>
          <a:p>
            <a:br>
              <a:rPr lang="en-US" sz="2400" b="1" dirty="0"/>
            </a:br>
            <a:r>
              <a:rPr lang="en-US" sz="2400" b="1" dirty="0"/>
              <a:t>Reasons to Be Cheerful: </a:t>
            </a:r>
            <a:r>
              <a:rPr lang="en-US" sz="2400" dirty="0"/>
              <a:t>Prevalence in the United States population of achievements since resolving a problem with alcohol or other drugs (AOD)</a:t>
            </a:r>
          </a:p>
        </p:txBody>
      </p:sp>
      <p:pic>
        <p:nvPicPr>
          <p:cNvPr id="2050" name="Picture 2" descr="Figure 1.">
            <a:extLst>
              <a:ext uri="{FF2B5EF4-FFF2-40B4-BE49-F238E27FC236}">
                <a16:creationId xmlns:a16="http://schemas.microsoft.com/office/drawing/2014/main" id="{9ECFDE32-F03B-1063-710B-48968A2A9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102" y="1752601"/>
            <a:ext cx="8763000" cy="439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4855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4E0D9F6-D59E-7E70-0984-3B5ED46F6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447800"/>
            <a:ext cx="6512000" cy="5228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C532F4-A757-9DC6-80C9-BDE7ADC11C83}"/>
              </a:ext>
            </a:extLst>
          </p:cNvPr>
          <p:cNvSpPr txBox="1"/>
          <p:nvPr/>
        </p:nvSpPr>
        <p:spPr>
          <a:xfrm>
            <a:off x="1676400" y="76201"/>
            <a:ext cx="8610600" cy="646331"/>
          </a:xfrm>
          <a:prstGeom prst="rect">
            <a:avLst/>
          </a:prstGeom>
          <a:noFill/>
        </p:spPr>
        <p:txBody>
          <a:bodyPr wrap="square">
            <a:spAutoFit/>
          </a:bodyPr>
          <a:lstStyle/>
          <a:p>
            <a:pPr algn="ctr" defTabSz="914400" fontAlgn="base">
              <a:spcBef>
                <a:spcPct val="0"/>
              </a:spcBef>
              <a:spcAft>
                <a:spcPct val="0"/>
              </a:spcAft>
            </a:pPr>
            <a:r>
              <a:rPr lang="en-US" dirty="0">
                <a:solidFill>
                  <a:prstClr val="black"/>
                </a:solidFill>
                <a:latin typeface="BlinkMacSystemFont"/>
                <a:cs typeface="Arial" charset="0"/>
              </a:rPr>
              <a:t>Average number of achievements accomplished by 10yr time periods since AOD problem resolution, and primary substance used</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8570236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Question marks in a line and one question mark is lit">
            <a:extLst>
              <a:ext uri="{FF2B5EF4-FFF2-40B4-BE49-F238E27FC236}">
                <a16:creationId xmlns:a16="http://schemas.microsoft.com/office/drawing/2014/main" id="{9634EFAA-EA8A-48C3-D8E6-71FE1C9180EB}"/>
              </a:ext>
            </a:extLst>
          </p:cNvPr>
          <p:cNvPicPr>
            <a:picLocks noChangeAspect="1"/>
          </p:cNvPicPr>
          <p:nvPr/>
        </p:nvPicPr>
        <p:blipFill rotWithShape="1">
          <a:blip r:embed="rId2"/>
          <a:srcRect t="2056" b="1367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EEE6D9-BFA7-B0A5-71CF-E18DB3619651}"/>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spcBef>
                <a:spcPct val="0"/>
              </a:spcBef>
            </a:pPr>
            <a:r>
              <a:rPr lang="en-US" sz="5200" dirty="0">
                <a:solidFill>
                  <a:srgbClr val="FFFFFF"/>
                </a:solidFill>
              </a:rPr>
              <a:t>When?</a:t>
            </a:r>
          </a:p>
        </p:txBody>
      </p:sp>
    </p:spTree>
    <p:extLst>
      <p:ext uri="{BB962C8B-B14F-4D97-AF65-F5344CB8AC3E}">
        <p14:creationId xmlns:p14="http://schemas.microsoft.com/office/powerpoint/2010/main" val="3664315778"/>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2.xml><?xml version="1.0" encoding="utf-8"?>
<a:theme xmlns:a="http://schemas.openxmlformats.org/drawingml/2006/main" name="1_SlateVTI">
  <a:themeElements>
    <a:clrScheme name="AnalogousFromDarkSeedLeftStep">
      <a:dk1>
        <a:srgbClr val="000000"/>
      </a:dk1>
      <a:lt1>
        <a:srgbClr val="FFFFFF"/>
      </a:lt1>
      <a:dk2>
        <a:srgbClr val="243441"/>
      </a:dk2>
      <a:lt2>
        <a:srgbClr val="E6E8E2"/>
      </a:lt2>
      <a:accent1>
        <a:srgbClr val="6B3FDB"/>
      </a:accent1>
      <a:accent2>
        <a:srgbClr val="4154CF"/>
      </a:accent2>
      <a:accent3>
        <a:srgbClr val="3691D9"/>
      </a:accent3>
      <a:accent4>
        <a:srgbClr val="22B5B9"/>
      </a:accent4>
      <a:accent5>
        <a:srgbClr val="2FBA84"/>
      </a:accent5>
      <a:accent6>
        <a:srgbClr val="23BD41"/>
      </a:accent6>
      <a:hlink>
        <a:srgbClr val="31937D"/>
      </a:hlink>
      <a:folHlink>
        <a:srgbClr val="7F7F7F"/>
      </a:folHlink>
    </a:clrScheme>
    <a:fontScheme name="Slate">
      <a:maj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13.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4.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Basic Templates">
  <a:themeElements>
    <a:clrScheme name="Custom 4">
      <a:dk1>
        <a:srgbClr val="44546A"/>
      </a:dk1>
      <a:lt1>
        <a:srgbClr val="FCF8EE"/>
      </a:lt1>
      <a:dk2>
        <a:srgbClr val="44546A"/>
      </a:dk2>
      <a:lt2>
        <a:srgbClr val="FFFFFF"/>
      </a:lt2>
      <a:accent1>
        <a:srgbClr val="007EA3"/>
      </a:accent1>
      <a:accent2>
        <a:srgbClr val="A51C30"/>
      </a:accent2>
      <a:accent3>
        <a:srgbClr val="44A695"/>
      </a:accent3>
      <a:accent4>
        <a:srgbClr val="EEAF30"/>
      </a:accent4>
      <a:accent5>
        <a:srgbClr val="B3DCC2"/>
      </a:accent5>
      <a:accent6>
        <a:srgbClr val="D3DB5E"/>
      </a:accent6>
      <a:hlink>
        <a:srgbClr val="007EA3"/>
      </a:hlink>
      <a:folHlink>
        <a:srgbClr val="E87124"/>
      </a:folHlink>
    </a:clrScheme>
    <a:fontScheme name="Custom 4">
      <a:majorFont>
        <a:latin typeface="Segoe UI Semibold"/>
        <a:ea typeface=""/>
        <a:cs typeface=""/>
      </a:majorFont>
      <a:minorFont>
        <a:latin typeface="Segoe U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RI Template w Social Media" id="{7A1CBD59-D5D4-AD43-87BF-1E3EC2E7FE52}" vid="{F27311EC-5284-A745-B7D9-CD48521DD484}"/>
    </a:ext>
  </a:extLst>
</a:theme>
</file>

<file path=ppt/theme/theme17.xml><?xml version="1.0" encoding="utf-8"?>
<a:theme xmlns:a="http://schemas.openxmlformats.org/drawingml/2006/main" name="2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0.xml><?xml version="1.0" encoding="utf-8"?>
<a:theme xmlns:a="http://schemas.openxmlformats.org/drawingml/2006/main" name="14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5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3.xml><?xml version="1.0" encoding="utf-8"?>
<a:theme xmlns:a="http://schemas.openxmlformats.org/drawingml/2006/main" name="asam">
  <a:themeElements>
    <a:clrScheme name="ASAM">
      <a:dk1>
        <a:srgbClr val="06204C"/>
      </a:dk1>
      <a:lt1>
        <a:sysClr val="window" lastClr="FFFFFF"/>
      </a:lt1>
      <a:dk2>
        <a:srgbClr val="06204C"/>
      </a:dk2>
      <a:lt2>
        <a:srgbClr val="5493B2"/>
      </a:lt2>
      <a:accent1>
        <a:srgbClr val="6EA0B0"/>
      </a:accent1>
      <a:accent2>
        <a:srgbClr val="F6DE55"/>
      </a:accent2>
      <a:accent3>
        <a:srgbClr val="8D89A4"/>
      </a:accent3>
      <a:accent4>
        <a:srgbClr val="748560"/>
      </a:accent4>
      <a:accent5>
        <a:srgbClr val="9E9273"/>
      </a:accent5>
      <a:accent6>
        <a:srgbClr val="7E848D"/>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ables.potx" id="{0086CCEA-7856-466F-99E8-BD9CF7715F84}" vid="{5D2FEAC1-1C80-483E-8BAB-723ACFEA49FF}"/>
    </a:ext>
  </a:extLst>
</a:theme>
</file>

<file path=ppt/theme/theme4.xml><?xml version="1.0" encoding="utf-8"?>
<a:theme xmlns:a="http://schemas.openxmlformats.org/drawingml/2006/main" name="4_PsychiatryAcad revised">
  <a:themeElements>
    <a:clrScheme name="4_PsychiatryAcad revis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PsychiatryAcad revis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PsychiatryAcad revis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PsychiatryAcad revis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PsychiatryAcad revis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PsychiatryAcad revis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PsychiatryAcad revis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PsychiatryAcad revis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PsychiatryAcad revis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PsychiatryAcad revis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PsychiatryAcad revis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PsychiatryAcad revis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PsychiatryAcad revis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PsychiatryAcad revis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14456</TotalTime>
  <Words>5595</Words>
  <Application>Microsoft Office PowerPoint</Application>
  <PresentationFormat>Widescreen</PresentationFormat>
  <Paragraphs>620</Paragraphs>
  <Slides>107</Slides>
  <Notes>26</Notes>
  <HiddenSlides>0</HiddenSlides>
  <MMClips>0</MMClips>
  <ScaleCrop>false</ScaleCrop>
  <HeadingPairs>
    <vt:vector size="4" baseType="variant">
      <vt:variant>
        <vt:lpstr>Theme</vt:lpstr>
      </vt:variant>
      <vt:variant>
        <vt:i4>26</vt:i4>
      </vt:variant>
      <vt:variant>
        <vt:lpstr>Slide Titles</vt:lpstr>
      </vt:variant>
      <vt:variant>
        <vt:i4>107</vt:i4>
      </vt:variant>
    </vt:vector>
  </HeadingPairs>
  <TitlesOfParts>
    <vt:vector size="133" baseType="lpstr">
      <vt:lpstr>1_Office Theme</vt:lpstr>
      <vt:lpstr>8_Office Theme</vt:lpstr>
      <vt:lpstr>Custom Design</vt:lpstr>
      <vt:lpstr>4_PsychiatryAcad revised</vt:lpstr>
      <vt:lpstr>10_Office Theme</vt:lpstr>
      <vt:lpstr>Office Theme</vt:lpstr>
      <vt:lpstr>12_Office Theme</vt:lpstr>
      <vt:lpstr>4_Office Theme</vt:lpstr>
      <vt:lpstr>21_Office Theme</vt:lpstr>
      <vt:lpstr>Oriel</vt:lpstr>
      <vt:lpstr>Gallery</vt:lpstr>
      <vt:lpstr>1_SlateVTI</vt:lpstr>
      <vt:lpstr>16_Office Theme</vt:lpstr>
      <vt:lpstr>RetrospectVTI</vt:lpstr>
      <vt:lpstr>6_Office Theme</vt:lpstr>
      <vt:lpstr>Basic Templates</vt:lpstr>
      <vt:lpstr>2_Office Theme</vt:lpstr>
      <vt:lpstr>3_Office Theme</vt:lpstr>
      <vt:lpstr>13_Office Theme</vt:lpstr>
      <vt:lpstr>14_Office Theme</vt:lpstr>
      <vt:lpstr>15_Office Theme</vt:lpstr>
      <vt:lpstr>17_Office Theme</vt:lpstr>
      <vt:lpstr>asam</vt:lpstr>
      <vt:lpstr>9_Office Theme</vt:lpstr>
      <vt:lpstr>11_Office Theme</vt:lpstr>
      <vt:lpstr>5_Office Theme</vt:lpstr>
      <vt:lpstr>            Advancing Recovery Capital and       Mechanisms of Change through     Community Collaboration     Recovery Alliance Symposium 2026 John F. Kelly, PhD, ABPP</vt:lpstr>
      <vt:lpstr>Disclosures</vt:lpstr>
      <vt:lpstr>PowerPoint Presentation</vt:lpstr>
      <vt:lpstr>Past 50 yrs since declaration of “War on drugs” led to large-scale federal appropriations and a number of paradigm shifts… </vt:lpstr>
      <vt:lpstr>PowerPoint Presentation</vt:lpstr>
      <vt:lpstr>PowerPoint Presentation</vt:lpstr>
      <vt:lpstr>PowerPoint Presentation</vt:lpstr>
      <vt:lpstr>Changes in the brain with abstinence</vt:lpstr>
      <vt:lpstr>PowerPoint Presentation</vt:lpstr>
      <vt:lpstr>Harm Reduction Strategies </vt:lpstr>
      <vt:lpstr>PowerPoint Presentation</vt:lpstr>
      <vt:lpstr>“Quitting is easy, I’ve done it dozens of times” –Mark Twain</vt:lpstr>
      <vt:lpstr>Swift, certain, modest,  consequences shape behavioral choices…</vt:lpstr>
      <vt:lpstr>“Third wave” Psychotherapy approaches… </vt:lpstr>
      <vt:lpstr>PowerPoint Presentation</vt:lpstr>
      <vt:lpstr>Digital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Median Recovery Attempts by Primary Drug</vt:lpstr>
      <vt:lpstr>PowerPoint Presentation</vt:lpstr>
      <vt:lpstr>PowerPoint Presentation</vt:lpstr>
      <vt:lpstr>50 years of Progress: Burning building analogy…</vt:lpstr>
      <vt:lpstr>Recovery Capital</vt:lpstr>
      <vt:lpstr>How Organisms Recover</vt:lpstr>
      <vt:lpstr>PowerPoint Presentation</vt:lpstr>
      <vt:lpstr>Neuroscience of Recovery Capital</vt:lpstr>
      <vt:lpstr>PowerPoint Presentation</vt:lpstr>
      <vt:lpstr>PowerPoint Presentation</vt:lpstr>
      <vt:lpstr>PowerPoint Presentation</vt:lpstr>
      <vt:lpstr>Advantages of recovery support services in disease/recovery management….</vt:lpstr>
      <vt:lpstr>PowerPoint Presentation</vt:lpstr>
      <vt:lpstr>Cochrane Systematic Review on AA/TSF  (2020) </vt:lpstr>
      <vt:lpstr>PowerPoint Presentation</vt:lpstr>
      <vt:lpstr>PowerPoint Presentation</vt:lpstr>
      <vt:lpstr>Economic Studies</vt:lpstr>
      <vt:lpstr>Do Fitness Centers Keep people fit?</vt:lpstr>
      <vt:lpstr>Emerging Evidence for Additional Mutual-Help Organizations….</vt:lpstr>
      <vt:lpstr>In studies that conducted and reported mediational analyses…AA/TSF Causal chain supported…</vt:lpstr>
      <vt:lpstr>What about support for causal chain of purported mechanisms of AA on outcomes?</vt:lpstr>
      <vt:lpstr>PowerPoint Presentation</vt:lpstr>
      <vt:lpstr>PowerPoint Presentation</vt:lpstr>
      <vt:lpstr>PowerPoint Presentation</vt:lpstr>
      <vt:lpstr>Do more and less severely alcohol dependent individuals benefit from AA in the same or different ways? </vt:lpstr>
      <vt:lpstr>Do men and women benefit from AA in the same ways? </vt:lpstr>
      <vt:lpstr>Moderated-Mechanisms: AA effects Moderated by Severity, Gender…</vt:lpstr>
      <vt:lpstr>PowerPoint Presentation</vt:lpstr>
      <vt:lpstr>PowerPoint Presentation</vt:lpstr>
      <vt:lpstr>Oxford House vs. Usual Care</vt:lpstr>
      <vt:lpstr>Cost-benefit analysis of the Oxford House Model</vt:lpstr>
      <vt:lpstr>Mean per-person societal benefits and costs</vt:lpstr>
      <vt:lpstr>PowerPoint Presentation</vt:lpstr>
      <vt:lpstr>PowerPoint Presentation</vt:lpstr>
      <vt:lpstr>Services provided</vt:lpstr>
      <vt:lpstr>PowerPoint Presentation</vt:lpstr>
      <vt:lpstr>PowerPoint Presentation</vt:lpstr>
      <vt:lpstr>PowerPoint Presentation</vt:lpstr>
      <vt:lpstr>PowerPoint Presentation</vt:lpstr>
      <vt:lpstr>How do people sustain change over the long-term?  Relapse + recurrence vs resilience + recovery  Long-Term Relapse - Markers, Mechanisms, and Implications for Disease Management</vt:lpstr>
      <vt:lpstr>PowerPoint Presentation</vt:lpstr>
      <vt:lpstr>Results: Research Questions</vt:lpstr>
      <vt:lpstr>Results: Research Questions</vt:lpstr>
      <vt:lpstr>PowerPoint Presentation</vt:lpstr>
      <vt:lpstr>Results: Research Questions</vt:lpstr>
      <vt:lpstr>PowerPoint Presentation</vt:lpstr>
      <vt:lpstr>PowerPoint Presentation</vt:lpstr>
      <vt:lpstr>Results: Research Questions</vt:lpstr>
      <vt:lpstr>PowerPoint Presentation</vt:lpstr>
      <vt:lpstr>Results: Research Questions</vt:lpstr>
      <vt:lpstr>PowerPoint Presentation</vt:lpstr>
      <vt:lpstr>Implications </vt:lpstr>
      <vt:lpstr>Clinical Implications for Long-Term Disease Management</vt:lpstr>
      <vt:lpstr>PowerPoint Presentation</vt:lpstr>
      <vt:lpstr>What if Really Treated Addiction Like a Chronic Disease…   The Recovery Management Check-Up Paradigm</vt:lpstr>
      <vt:lpstr>Clinical Monitoring: 4-year outcomes using Recovery Management Checkups (RMCs)</vt:lpstr>
      <vt:lpstr>Results 1 Return to treatment</vt:lpstr>
      <vt:lpstr>Results 3 Use and problems outcomes benefits for RMC participants</vt:lpstr>
      <vt:lpstr>Connecting the Dots</vt:lpstr>
      <vt:lpstr>Recovery Milestones</vt:lpstr>
      <vt:lpstr>Relevant to inform answers to Questions regarding Treatment and Recovery Support Services…</vt:lpstr>
      <vt:lpstr>Who?</vt:lpstr>
      <vt:lpstr>PowerPoint Presentation</vt:lpstr>
      <vt:lpstr>PowerPoint Presentation</vt:lpstr>
      <vt:lpstr>PowerPoint Presentation</vt:lpstr>
      <vt:lpstr>Sexual Minority vs Heterosexual Status and Changes in Functional and Well-Being Indices - 40 yr. temporal horizon</vt:lpstr>
      <vt:lpstr>PowerPoint Presentation</vt:lpstr>
      <vt:lpstr>PowerPoint Presentation</vt:lpstr>
      <vt:lpstr> Reasons to Be Cheerful: Prevalence in the United States population of achievements since resolving a problem with alcohol or other drugs (AOD)</vt:lpstr>
      <vt:lpstr>PowerPoint Presentation</vt:lpstr>
      <vt:lpstr>When?</vt:lpstr>
      <vt:lpstr>PowerPoint Presentation</vt:lpstr>
      <vt:lpstr>PowerPoint Presentation</vt:lpstr>
      <vt:lpstr>Recovery Curve Preliminary Data-Based Recovery Milestones and Tasks…</vt:lpstr>
      <vt:lpstr>Some lingering challenges and final thoughts…</vt:lpstr>
      <vt:lpstr>Some lingering challenges and final thoughts…</vt:lpstr>
      <vt:lpstr>But, in a high-tech world, at its core, recovery remains low-tech</vt:lpstr>
      <vt:lpstr>Fast Car – Tracy Chapman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NIAAA Rountable September 2020  John F. Kelly, PhD, ABPP</dc:title>
  <dc:creator>John Kelly</dc:creator>
  <cp:lastModifiedBy>John Kelly</cp:lastModifiedBy>
  <cp:revision>482</cp:revision>
  <dcterms:created xsi:type="dcterms:W3CDTF">2020-09-23T18:36:25Z</dcterms:created>
  <dcterms:modified xsi:type="dcterms:W3CDTF">2026-05-04T14:07:36Z</dcterms:modified>
</cp:coreProperties>
</file>